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1"/>
    <p:sldMasterId id="2147483795" r:id="rId2"/>
  </p:sldMasterIdLst>
  <p:notesMasterIdLst>
    <p:notesMasterId r:id="rId49"/>
  </p:notesMasterIdLst>
  <p:sldIdLst>
    <p:sldId id="268" r:id="rId3"/>
    <p:sldId id="913" r:id="rId4"/>
    <p:sldId id="914" r:id="rId5"/>
    <p:sldId id="904" r:id="rId6"/>
    <p:sldId id="915" r:id="rId7"/>
    <p:sldId id="916" r:id="rId8"/>
    <p:sldId id="917" r:id="rId9"/>
    <p:sldId id="719" r:id="rId10"/>
    <p:sldId id="280" r:id="rId11"/>
    <p:sldId id="281" r:id="rId12"/>
    <p:sldId id="856" r:id="rId13"/>
    <p:sldId id="857" r:id="rId14"/>
    <p:sldId id="284" r:id="rId15"/>
    <p:sldId id="799" r:id="rId16"/>
    <p:sldId id="823" r:id="rId17"/>
    <p:sldId id="710" r:id="rId18"/>
    <p:sldId id="820" r:id="rId19"/>
    <p:sldId id="632" r:id="rId20"/>
    <p:sldId id="821" r:id="rId21"/>
    <p:sldId id="822" r:id="rId22"/>
    <p:sldId id="870" r:id="rId23"/>
    <p:sldId id="871" r:id="rId24"/>
    <p:sldId id="542" r:id="rId25"/>
    <p:sldId id="706" r:id="rId26"/>
    <p:sldId id="708" r:id="rId27"/>
    <p:sldId id="709" r:id="rId28"/>
    <p:sldId id="824" r:id="rId29"/>
    <p:sldId id="825" r:id="rId30"/>
    <p:sldId id="802" r:id="rId31"/>
    <p:sldId id="851" r:id="rId32"/>
    <p:sldId id="711" r:id="rId33"/>
    <p:sldId id="826" r:id="rId34"/>
    <p:sldId id="571" r:id="rId35"/>
    <p:sldId id="788" r:id="rId36"/>
    <p:sldId id="362" r:id="rId37"/>
    <p:sldId id="361" r:id="rId38"/>
    <p:sldId id="714" r:id="rId39"/>
    <p:sldId id="827" r:id="rId40"/>
    <p:sldId id="839" r:id="rId41"/>
    <p:sldId id="840" r:id="rId42"/>
    <p:sldId id="713" r:id="rId43"/>
    <p:sldId id="829" r:id="rId44"/>
    <p:sldId id="832" r:id="rId45"/>
    <p:sldId id="918" r:id="rId46"/>
    <p:sldId id="899" r:id="rId47"/>
    <p:sldId id="833" r:id="rId48"/>
  </p:sldIdLst>
  <p:sldSz cx="12192000" cy="6858000"/>
  <p:notesSz cx="7102475" cy="9388475"/>
  <p:embeddedFontLst>
    <p:embeddedFont>
      <p:font typeface="Franklin Gothic Book" panose="020B0503020102020204" pitchFamily="34" charset="0"/>
      <p:regular r:id="rId50"/>
      <p:italic r:id="rId51"/>
    </p:embeddedFont>
    <p:embeddedFont>
      <p:font typeface="Open Sans" panose="020B0604020202020204" charset="0"/>
      <p:regular r:id="rId52"/>
      <p:bold r:id="rId53"/>
      <p:italic r:id="rId54"/>
      <p:boldItalic r:id="rId55"/>
    </p:embeddedFont>
    <p:embeddedFont>
      <p:font typeface="Source Sans Pro SemiBold" panose="020B0604020202020204" charset="0"/>
      <p:bold r:id="rId56"/>
      <p:boldItalic r:id="rId57"/>
    </p:embeddedFont>
    <p:embeddedFont>
      <p:font typeface="Wingdings 2" panose="05020102010507070707" pitchFamily="18" charset="2"/>
      <p:regular r:id="rId58"/>
    </p:embeddedFont>
    <p:embeddedFont>
      <p:font typeface="Source Sans Pro" panose="020B0604020202020204" charset="0"/>
      <p:regular r:id="rId59"/>
      <p:bold r:id="rId60"/>
      <p:italic r:id="rId61"/>
      <p:boldItalic r:id="rId62"/>
    </p:embeddedFont>
    <p:embeddedFont>
      <p:font typeface="Franklin Gothic Medium" panose="020B0603020102020204" pitchFamily="34" charset="0"/>
      <p:regular r:id="rId63"/>
      <p:italic r:id="rId64"/>
    </p:embeddedFont>
    <p:embeddedFont>
      <p:font typeface="Georgia" panose="02040502050405020303" pitchFamily="18" charset="0"/>
      <p:regular r:id="rId65"/>
      <p:bold r:id="rId66"/>
      <p:italic r:id="rId67"/>
      <p:boldItalic r:id="rId68"/>
    </p:embeddedFont>
    <p:embeddedFont>
      <p:font typeface="Calibri" panose="020F0502020204030204" pitchFamily="34" charset="0"/>
      <p:regular r:id="rId69"/>
      <p:bold r:id="rId70"/>
      <p:italic r:id="rId71"/>
      <p:boldItalic r:id="rId72"/>
    </p:embeddedFont>
    <p:embeddedFont>
      <p:font typeface="Century Gothic" panose="020B0502020202020204" pitchFamily="34"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29" autoAdjust="0"/>
    <p:restoredTop sz="67450" autoAdjust="0"/>
  </p:normalViewPr>
  <p:slideViewPr>
    <p:cSldViewPr snapToGrid="0">
      <p:cViewPr varScale="1">
        <p:scale>
          <a:sx n="34" d="100"/>
          <a:sy n="34" d="100"/>
        </p:scale>
        <p:origin x="78" y="396"/>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font" Target="fonts/font27.fntdata"/><Relationship Id="rId7" Type="http://schemas.openxmlformats.org/officeDocument/2006/relationships/slide" Target="slides/slide5.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t>
        <a:bodyPr/>
        <a:lstStyle/>
        <a:p>
          <a:endParaRPr lang="en-US"/>
        </a:p>
      </dgm:t>
    </dgm:pt>
    <dgm:pt modelId="{8B5FC51B-0AA3-4C36-A26A-1243121F9A62}" type="pres">
      <dgm:prSet presAssocID="{B2867417-F01B-4ADE-84FA-4715096C0DC1}" presName="circ1" presStyleLbl="vennNode1" presStyleIdx="0" presStyleCnt="4" custScaleX="137974" custScaleY="125131" custLinFactNeighborX="-706" custLinFactNeighborY="-14281"/>
      <dgm:spPr/>
      <dgm:t>
        <a:bodyPr/>
        <a:lstStyle/>
        <a:p>
          <a:endParaRPr lang="en-US"/>
        </a:p>
      </dgm:t>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t>
        <a:bodyPr/>
        <a:lstStyle/>
        <a:p>
          <a:endParaRPr lang="en-US"/>
        </a:p>
      </dgm:t>
    </dgm:pt>
    <dgm:pt modelId="{4D00BF9F-B0DD-44F8-9EE8-17907FD5B74B}" type="pres">
      <dgm:prSet presAssocID="{362237E4-5189-47E7-83DA-D8C930C9D025}" presName="circ2" presStyleLbl="vennNode1" presStyleIdx="1" presStyleCnt="4" custScaleX="138165" custScaleY="130380" custLinFactNeighborX="12261" custLinFactNeighborY="-7939"/>
      <dgm:spPr/>
      <dgm:t>
        <a:bodyPr/>
        <a:lstStyle/>
        <a:p>
          <a:endParaRPr lang="en-US"/>
        </a:p>
      </dgm:t>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t>
        <a:bodyPr/>
        <a:lstStyle/>
        <a:p>
          <a:endParaRPr lang="en-US"/>
        </a:p>
      </dgm:t>
    </dgm:pt>
    <dgm:pt modelId="{9A00D5C4-18F4-4B1E-8691-9A6645C40F58}" type="pres">
      <dgm:prSet presAssocID="{579297EC-E2A7-4A7F-841E-DE956B68C683}" presName="circ3" presStyleLbl="vennNode1" presStyleIdx="2" presStyleCnt="4" custScaleX="139146" custScaleY="134661" custLinFactNeighborX="-276" custLinFactNeighborY="-11660"/>
      <dgm:spPr/>
      <dgm:t>
        <a:bodyPr/>
        <a:lstStyle/>
        <a:p>
          <a:endParaRPr lang="en-US"/>
        </a:p>
      </dgm:t>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t>
        <a:bodyPr/>
        <a:lstStyle/>
        <a:p>
          <a:endParaRPr lang="en-US"/>
        </a:p>
      </dgm:t>
    </dgm:pt>
    <dgm:pt modelId="{084A40FC-E19B-4420-84B3-2952F77CF98D}" type="pres">
      <dgm:prSet presAssocID="{40E8FC34-F860-4F63-973A-A62B82CAB6FE}" presName="circ4" presStyleLbl="vennNode1" presStyleIdx="3" presStyleCnt="4" custScaleX="140988" custScaleY="128229" custLinFactNeighborX="-15060" custLinFactNeighborY="-8156"/>
      <dgm:spPr/>
      <dgm:t>
        <a:bodyPr/>
        <a:lstStyle/>
        <a:p>
          <a:endParaRPr lang="en-US"/>
        </a:p>
      </dgm:t>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t>
        <a:bodyPr/>
        <a:lstStyle/>
        <a:p>
          <a:endParaRPr lang="en-US"/>
        </a:p>
      </dgm:t>
    </dgm:pt>
  </dgm:ptLst>
  <dgm:cxnLst>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30CDE188-46C6-4E29-82E1-73657ACFCD22}" type="presOf" srcId="{40E8FC34-F860-4F63-973A-A62B82CAB6FE}" destId="{084A40FC-E19B-4420-84B3-2952F77CF98D}" srcOrd="0"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01E02DFD-2C09-4D23-90B4-E4740DF569B1}" type="presOf" srcId="{B2867417-F01B-4ADE-84FA-4715096C0DC1}" destId="{8B5FC51B-0AA3-4C36-A26A-1243121F9A62}"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4CBF7CEB-A304-4331-9C75-6F2AA5278E74}" type="presOf" srcId="{B412A1A6-C05F-43F0-9E27-F7715A8872ED}" destId="{785D2461-4B54-4005-AE68-531460C59633}" srcOrd="0" destOrd="0" presId="urn:microsoft.com/office/officeart/2005/8/layout/venn1"/>
    <dgm:cxn modelId="{1346227D-0C8A-46D6-920E-04B8667D053D}" type="presOf" srcId="{579297EC-E2A7-4A7F-841E-DE956B68C683}" destId="{9A00D5C4-18F4-4B1E-8691-9A6645C40F58}"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D48D5600-A9F5-4A40-83D0-5C50F1256179}" srcId="{B412A1A6-C05F-43F0-9E27-F7715A8872ED}" destId="{362237E4-5189-47E7-83DA-D8C930C9D025}" srcOrd="1" destOrd="0" parTransId="{AEB67435-1382-42DB-82CD-D842344C4E0E}" sibTransId="{D635D703-996C-4916-A5C3-55D3954FBDCB}"/>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t>
        <a:bodyPr/>
        <a:lstStyle/>
        <a:p>
          <a:endParaRPr lang="en-US"/>
        </a:p>
      </dgm:t>
    </dgm:pt>
    <dgm:pt modelId="{8B5FC51B-0AA3-4C36-A26A-1243121F9A62}" type="pres">
      <dgm:prSet presAssocID="{B2867417-F01B-4ADE-84FA-4715096C0DC1}" presName="circ1" presStyleLbl="vennNode1" presStyleIdx="0" presStyleCnt="4" custScaleX="137974" custScaleY="125131" custLinFactNeighborX="-706" custLinFactNeighborY="-14281"/>
      <dgm:spPr/>
      <dgm:t>
        <a:bodyPr/>
        <a:lstStyle/>
        <a:p>
          <a:endParaRPr lang="en-US"/>
        </a:p>
      </dgm:t>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t>
        <a:bodyPr/>
        <a:lstStyle/>
        <a:p>
          <a:endParaRPr lang="en-US"/>
        </a:p>
      </dgm:t>
    </dgm:pt>
    <dgm:pt modelId="{4D00BF9F-B0DD-44F8-9EE8-17907FD5B74B}" type="pres">
      <dgm:prSet presAssocID="{362237E4-5189-47E7-83DA-D8C930C9D025}" presName="circ2" presStyleLbl="vennNode1" presStyleIdx="1" presStyleCnt="4" custScaleX="138165" custScaleY="130380" custLinFactNeighborX="12261" custLinFactNeighborY="-7939"/>
      <dgm:spPr/>
      <dgm:t>
        <a:bodyPr/>
        <a:lstStyle/>
        <a:p>
          <a:endParaRPr lang="en-US"/>
        </a:p>
      </dgm:t>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t>
        <a:bodyPr/>
        <a:lstStyle/>
        <a:p>
          <a:endParaRPr lang="en-US"/>
        </a:p>
      </dgm:t>
    </dgm:pt>
    <dgm:pt modelId="{9A00D5C4-18F4-4B1E-8691-9A6645C40F58}" type="pres">
      <dgm:prSet presAssocID="{579297EC-E2A7-4A7F-841E-DE956B68C683}" presName="circ3" presStyleLbl="vennNode1" presStyleIdx="2" presStyleCnt="4" custScaleX="139146" custScaleY="134661" custLinFactNeighborX="-276" custLinFactNeighborY="-11660"/>
      <dgm:spPr/>
      <dgm:t>
        <a:bodyPr/>
        <a:lstStyle/>
        <a:p>
          <a:endParaRPr lang="en-US"/>
        </a:p>
      </dgm:t>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t>
        <a:bodyPr/>
        <a:lstStyle/>
        <a:p>
          <a:endParaRPr lang="en-US"/>
        </a:p>
      </dgm:t>
    </dgm:pt>
    <dgm:pt modelId="{084A40FC-E19B-4420-84B3-2952F77CF98D}" type="pres">
      <dgm:prSet presAssocID="{40E8FC34-F860-4F63-973A-A62B82CAB6FE}" presName="circ4" presStyleLbl="vennNode1" presStyleIdx="3" presStyleCnt="4" custScaleX="140988" custScaleY="128229" custLinFactNeighborX="-15060" custLinFactNeighborY="-8156"/>
      <dgm:spPr/>
      <dgm:t>
        <a:bodyPr/>
        <a:lstStyle/>
        <a:p>
          <a:endParaRPr lang="en-US"/>
        </a:p>
      </dgm:t>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t>
        <a:bodyPr/>
        <a:lstStyle/>
        <a:p>
          <a:endParaRPr lang="en-US"/>
        </a:p>
      </dgm:t>
    </dgm:pt>
  </dgm:ptLst>
  <dgm:cxnLst>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30CDE188-46C6-4E29-82E1-73657ACFCD22}" type="presOf" srcId="{40E8FC34-F860-4F63-973A-A62B82CAB6FE}" destId="{084A40FC-E19B-4420-84B3-2952F77CF98D}" srcOrd="0"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01E02DFD-2C09-4D23-90B4-E4740DF569B1}" type="presOf" srcId="{B2867417-F01B-4ADE-84FA-4715096C0DC1}" destId="{8B5FC51B-0AA3-4C36-A26A-1243121F9A62}"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4CBF7CEB-A304-4331-9C75-6F2AA5278E74}" type="presOf" srcId="{B412A1A6-C05F-43F0-9E27-F7715A8872ED}" destId="{785D2461-4B54-4005-AE68-531460C59633}" srcOrd="0" destOrd="0" presId="urn:microsoft.com/office/officeart/2005/8/layout/venn1"/>
    <dgm:cxn modelId="{1346227D-0C8A-46D6-920E-04B8667D053D}" type="presOf" srcId="{579297EC-E2A7-4A7F-841E-DE956B68C683}" destId="{9A00D5C4-18F4-4B1E-8691-9A6645C40F58}"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D48D5600-A9F5-4A40-83D0-5C50F1256179}" srcId="{B412A1A6-C05F-43F0-9E27-F7715A8872ED}" destId="{362237E4-5189-47E7-83DA-D8C930C9D025}" srcOrd="1" destOrd="0" parTransId="{AEB67435-1382-42DB-82CD-D842344C4E0E}" sibTransId="{D635D703-996C-4916-A5C3-55D3954FBDCB}"/>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t>
        <a:bodyPr/>
        <a:lstStyle/>
        <a:p>
          <a:endParaRPr lang="en-US"/>
        </a:p>
      </dgm:t>
    </dgm:pt>
    <dgm:pt modelId="{8B5FC51B-0AA3-4C36-A26A-1243121F9A62}" type="pres">
      <dgm:prSet presAssocID="{B2867417-F01B-4ADE-84FA-4715096C0DC1}" presName="circ1" presStyleLbl="vennNode1" presStyleIdx="0" presStyleCnt="4" custScaleX="137974" custScaleY="125131" custLinFactNeighborX="-706" custLinFactNeighborY="-14281"/>
      <dgm:spPr/>
      <dgm:t>
        <a:bodyPr/>
        <a:lstStyle/>
        <a:p>
          <a:endParaRPr lang="en-US"/>
        </a:p>
      </dgm:t>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t>
        <a:bodyPr/>
        <a:lstStyle/>
        <a:p>
          <a:endParaRPr lang="en-US"/>
        </a:p>
      </dgm:t>
    </dgm:pt>
    <dgm:pt modelId="{4D00BF9F-B0DD-44F8-9EE8-17907FD5B74B}" type="pres">
      <dgm:prSet presAssocID="{362237E4-5189-47E7-83DA-D8C930C9D025}" presName="circ2" presStyleLbl="vennNode1" presStyleIdx="1" presStyleCnt="4" custScaleX="138165" custScaleY="130380" custLinFactNeighborX="12261" custLinFactNeighborY="-7939"/>
      <dgm:spPr/>
      <dgm:t>
        <a:bodyPr/>
        <a:lstStyle/>
        <a:p>
          <a:endParaRPr lang="en-US"/>
        </a:p>
      </dgm:t>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t>
        <a:bodyPr/>
        <a:lstStyle/>
        <a:p>
          <a:endParaRPr lang="en-US"/>
        </a:p>
      </dgm:t>
    </dgm:pt>
    <dgm:pt modelId="{9A00D5C4-18F4-4B1E-8691-9A6645C40F58}" type="pres">
      <dgm:prSet presAssocID="{579297EC-E2A7-4A7F-841E-DE956B68C683}" presName="circ3" presStyleLbl="vennNode1" presStyleIdx="2" presStyleCnt="4" custScaleX="139146" custScaleY="134661" custLinFactNeighborX="-276" custLinFactNeighborY="-11660"/>
      <dgm:spPr/>
      <dgm:t>
        <a:bodyPr/>
        <a:lstStyle/>
        <a:p>
          <a:endParaRPr lang="en-US"/>
        </a:p>
      </dgm:t>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t>
        <a:bodyPr/>
        <a:lstStyle/>
        <a:p>
          <a:endParaRPr lang="en-US"/>
        </a:p>
      </dgm:t>
    </dgm:pt>
    <dgm:pt modelId="{084A40FC-E19B-4420-84B3-2952F77CF98D}" type="pres">
      <dgm:prSet presAssocID="{40E8FC34-F860-4F63-973A-A62B82CAB6FE}" presName="circ4" presStyleLbl="vennNode1" presStyleIdx="3" presStyleCnt="4" custScaleX="140988" custScaleY="128229" custLinFactNeighborX="-15060" custLinFactNeighborY="-8156"/>
      <dgm:spPr/>
      <dgm:t>
        <a:bodyPr/>
        <a:lstStyle/>
        <a:p>
          <a:endParaRPr lang="en-US"/>
        </a:p>
      </dgm:t>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t>
        <a:bodyPr/>
        <a:lstStyle/>
        <a:p>
          <a:endParaRPr lang="en-US"/>
        </a:p>
      </dgm:t>
    </dgm:pt>
  </dgm:ptLst>
  <dgm:cxnLst>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30CDE188-46C6-4E29-82E1-73657ACFCD22}" type="presOf" srcId="{40E8FC34-F860-4F63-973A-A62B82CAB6FE}" destId="{084A40FC-E19B-4420-84B3-2952F77CF98D}" srcOrd="0"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01E02DFD-2C09-4D23-90B4-E4740DF569B1}" type="presOf" srcId="{B2867417-F01B-4ADE-84FA-4715096C0DC1}" destId="{8B5FC51B-0AA3-4C36-A26A-1243121F9A62}"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4CBF7CEB-A304-4331-9C75-6F2AA5278E74}" type="presOf" srcId="{B412A1A6-C05F-43F0-9E27-F7715A8872ED}" destId="{785D2461-4B54-4005-AE68-531460C59633}" srcOrd="0" destOrd="0" presId="urn:microsoft.com/office/officeart/2005/8/layout/venn1"/>
    <dgm:cxn modelId="{1346227D-0C8A-46D6-920E-04B8667D053D}" type="presOf" srcId="{579297EC-E2A7-4A7F-841E-DE956B68C683}" destId="{9A00D5C4-18F4-4B1E-8691-9A6645C40F58}"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D48D5600-A9F5-4A40-83D0-5C50F1256179}" srcId="{B412A1A6-C05F-43F0-9E27-F7715A8872ED}" destId="{362237E4-5189-47E7-83DA-D8C930C9D025}" srcOrd="1" destOrd="0" parTransId="{AEB67435-1382-42DB-82CD-D842344C4E0E}" sibTransId="{D635D703-996C-4916-A5C3-55D3954FBDCB}"/>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t>
        <a:bodyPr/>
        <a:lstStyle/>
        <a:p>
          <a:endParaRPr lang="en-US"/>
        </a:p>
      </dgm:t>
    </dgm:pt>
    <dgm:pt modelId="{8B5FC51B-0AA3-4C36-A26A-1243121F9A62}" type="pres">
      <dgm:prSet presAssocID="{B2867417-F01B-4ADE-84FA-4715096C0DC1}" presName="circ1" presStyleLbl="vennNode1" presStyleIdx="0" presStyleCnt="4" custScaleX="137974" custScaleY="125131" custLinFactNeighborX="-706" custLinFactNeighborY="-14281"/>
      <dgm:spPr/>
      <dgm:t>
        <a:bodyPr/>
        <a:lstStyle/>
        <a:p>
          <a:endParaRPr lang="en-US"/>
        </a:p>
      </dgm:t>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t>
        <a:bodyPr/>
        <a:lstStyle/>
        <a:p>
          <a:endParaRPr lang="en-US"/>
        </a:p>
      </dgm:t>
    </dgm:pt>
    <dgm:pt modelId="{4D00BF9F-B0DD-44F8-9EE8-17907FD5B74B}" type="pres">
      <dgm:prSet presAssocID="{362237E4-5189-47E7-83DA-D8C930C9D025}" presName="circ2" presStyleLbl="vennNode1" presStyleIdx="1" presStyleCnt="4" custScaleX="138165" custScaleY="130380" custLinFactNeighborX="12261" custLinFactNeighborY="-7939"/>
      <dgm:spPr/>
      <dgm:t>
        <a:bodyPr/>
        <a:lstStyle/>
        <a:p>
          <a:endParaRPr lang="en-US"/>
        </a:p>
      </dgm:t>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t>
        <a:bodyPr/>
        <a:lstStyle/>
        <a:p>
          <a:endParaRPr lang="en-US"/>
        </a:p>
      </dgm:t>
    </dgm:pt>
    <dgm:pt modelId="{9A00D5C4-18F4-4B1E-8691-9A6645C40F58}" type="pres">
      <dgm:prSet presAssocID="{579297EC-E2A7-4A7F-841E-DE956B68C683}" presName="circ3" presStyleLbl="vennNode1" presStyleIdx="2" presStyleCnt="4" custScaleX="139146" custScaleY="134661" custLinFactNeighborX="-276" custLinFactNeighborY="-11660"/>
      <dgm:spPr/>
      <dgm:t>
        <a:bodyPr/>
        <a:lstStyle/>
        <a:p>
          <a:endParaRPr lang="en-US"/>
        </a:p>
      </dgm:t>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t>
        <a:bodyPr/>
        <a:lstStyle/>
        <a:p>
          <a:endParaRPr lang="en-US"/>
        </a:p>
      </dgm:t>
    </dgm:pt>
    <dgm:pt modelId="{084A40FC-E19B-4420-84B3-2952F77CF98D}" type="pres">
      <dgm:prSet presAssocID="{40E8FC34-F860-4F63-973A-A62B82CAB6FE}" presName="circ4" presStyleLbl="vennNode1" presStyleIdx="3" presStyleCnt="4" custScaleX="140988" custScaleY="128229" custLinFactNeighborX="-15060" custLinFactNeighborY="-8156"/>
      <dgm:spPr/>
      <dgm:t>
        <a:bodyPr/>
        <a:lstStyle/>
        <a:p>
          <a:endParaRPr lang="en-US"/>
        </a:p>
      </dgm:t>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t>
        <a:bodyPr/>
        <a:lstStyle/>
        <a:p>
          <a:endParaRPr lang="en-US"/>
        </a:p>
      </dgm:t>
    </dgm:pt>
  </dgm:ptLst>
  <dgm:cxnLst>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30CDE188-46C6-4E29-82E1-73657ACFCD22}" type="presOf" srcId="{40E8FC34-F860-4F63-973A-A62B82CAB6FE}" destId="{084A40FC-E19B-4420-84B3-2952F77CF98D}" srcOrd="0"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01E02DFD-2C09-4D23-90B4-E4740DF569B1}" type="presOf" srcId="{B2867417-F01B-4ADE-84FA-4715096C0DC1}" destId="{8B5FC51B-0AA3-4C36-A26A-1243121F9A62}"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4CBF7CEB-A304-4331-9C75-6F2AA5278E74}" type="presOf" srcId="{B412A1A6-C05F-43F0-9E27-F7715A8872ED}" destId="{785D2461-4B54-4005-AE68-531460C59633}" srcOrd="0" destOrd="0" presId="urn:microsoft.com/office/officeart/2005/8/layout/venn1"/>
    <dgm:cxn modelId="{1346227D-0C8A-46D6-920E-04B8667D053D}" type="presOf" srcId="{579297EC-E2A7-4A7F-841E-DE956B68C683}" destId="{9A00D5C4-18F4-4B1E-8691-9A6645C40F58}"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D48D5600-A9F5-4A40-83D0-5C50F1256179}" srcId="{B412A1A6-C05F-43F0-9E27-F7715A8872ED}" destId="{362237E4-5189-47E7-83DA-D8C930C9D025}" srcOrd="1" destOrd="0" parTransId="{AEB67435-1382-42DB-82CD-D842344C4E0E}" sibTransId="{D635D703-996C-4916-A5C3-55D3954FBDCB}"/>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t>
        <a:bodyPr/>
        <a:lstStyle/>
        <a:p>
          <a:endParaRPr lang="en-US"/>
        </a:p>
      </dgm:t>
    </dgm:pt>
    <dgm:pt modelId="{8B5FC51B-0AA3-4C36-A26A-1243121F9A62}" type="pres">
      <dgm:prSet presAssocID="{B2867417-F01B-4ADE-84FA-4715096C0DC1}" presName="circ1" presStyleLbl="vennNode1" presStyleIdx="0" presStyleCnt="4" custScaleX="137974" custScaleY="125131" custLinFactNeighborX="-706" custLinFactNeighborY="-14281"/>
      <dgm:spPr/>
      <dgm:t>
        <a:bodyPr/>
        <a:lstStyle/>
        <a:p>
          <a:endParaRPr lang="en-US"/>
        </a:p>
      </dgm:t>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t>
        <a:bodyPr/>
        <a:lstStyle/>
        <a:p>
          <a:endParaRPr lang="en-US"/>
        </a:p>
      </dgm:t>
    </dgm:pt>
    <dgm:pt modelId="{4D00BF9F-B0DD-44F8-9EE8-17907FD5B74B}" type="pres">
      <dgm:prSet presAssocID="{362237E4-5189-47E7-83DA-D8C930C9D025}" presName="circ2" presStyleLbl="vennNode1" presStyleIdx="1" presStyleCnt="4" custScaleX="138165" custScaleY="130380" custLinFactNeighborX="12261" custLinFactNeighborY="-7939"/>
      <dgm:spPr/>
      <dgm:t>
        <a:bodyPr/>
        <a:lstStyle/>
        <a:p>
          <a:endParaRPr lang="en-US"/>
        </a:p>
      </dgm:t>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t>
        <a:bodyPr/>
        <a:lstStyle/>
        <a:p>
          <a:endParaRPr lang="en-US"/>
        </a:p>
      </dgm:t>
    </dgm:pt>
    <dgm:pt modelId="{9A00D5C4-18F4-4B1E-8691-9A6645C40F58}" type="pres">
      <dgm:prSet presAssocID="{579297EC-E2A7-4A7F-841E-DE956B68C683}" presName="circ3" presStyleLbl="vennNode1" presStyleIdx="2" presStyleCnt="4" custScaleX="139146" custScaleY="134661" custLinFactNeighborX="-276" custLinFactNeighborY="-11660"/>
      <dgm:spPr/>
      <dgm:t>
        <a:bodyPr/>
        <a:lstStyle/>
        <a:p>
          <a:endParaRPr lang="en-US"/>
        </a:p>
      </dgm:t>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t>
        <a:bodyPr/>
        <a:lstStyle/>
        <a:p>
          <a:endParaRPr lang="en-US"/>
        </a:p>
      </dgm:t>
    </dgm:pt>
    <dgm:pt modelId="{084A40FC-E19B-4420-84B3-2952F77CF98D}" type="pres">
      <dgm:prSet presAssocID="{40E8FC34-F860-4F63-973A-A62B82CAB6FE}" presName="circ4" presStyleLbl="vennNode1" presStyleIdx="3" presStyleCnt="4" custScaleX="140988" custScaleY="128229" custLinFactNeighborX="-15060" custLinFactNeighborY="-8156"/>
      <dgm:spPr/>
      <dgm:t>
        <a:bodyPr/>
        <a:lstStyle/>
        <a:p>
          <a:endParaRPr lang="en-US"/>
        </a:p>
      </dgm:t>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t>
        <a:bodyPr/>
        <a:lstStyle/>
        <a:p>
          <a:endParaRPr lang="en-US"/>
        </a:p>
      </dgm:t>
    </dgm:pt>
  </dgm:ptLst>
  <dgm:cxnLst>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30CDE188-46C6-4E29-82E1-73657ACFCD22}" type="presOf" srcId="{40E8FC34-F860-4F63-973A-A62B82CAB6FE}" destId="{084A40FC-E19B-4420-84B3-2952F77CF98D}" srcOrd="0"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01E02DFD-2C09-4D23-90B4-E4740DF569B1}" type="presOf" srcId="{B2867417-F01B-4ADE-84FA-4715096C0DC1}" destId="{8B5FC51B-0AA3-4C36-A26A-1243121F9A62}"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4CBF7CEB-A304-4331-9C75-6F2AA5278E74}" type="presOf" srcId="{B412A1A6-C05F-43F0-9E27-F7715A8872ED}" destId="{785D2461-4B54-4005-AE68-531460C59633}" srcOrd="0" destOrd="0" presId="urn:microsoft.com/office/officeart/2005/8/layout/venn1"/>
    <dgm:cxn modelId="{1346227D-0C8A-46D6-920E-04B8667D053D}" type="presOf" srcId="{579297EC-E2A7-4A7F-841E-DE956B68C683}" destId="{9A00D5C4-18F4-4B1E-8691-9A6645C40F58}"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D48D5600-A9F5-4A40-83D0-5C50F1256179}" srcId="{B412A1A6-C05F-43F0-9E27-F7715A8872ED}" destId="{362237E4-5189-47E7-83DA-D8C930C9D025}" srcOrd="1" destOrd="0" parTransId="{AEB67435-1382-42DB-82CD-D842344C4E0E}" sibTransId="{D635D703-996C-4916-A5C3-55D3954FBDCB}"/>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t>
        <a:bodyPr/>
        <a:lstStyle/>
        <a:p>
          <a:endParaRPr lang="en-US"/>
        </a:p>
      </dgm:t>
    </dgm:pt>
    <dgm:pt modelId="{8B5FC51B-0AA3-4C36-A26A-1243121F9A62}" type="pres">
      <dgm:prSet presAssocID="{B2867417-F01B-4ADE-84FA-4715096C0DC1}" presName="circ1" presStyleLbl="vennNode1" presStyleIdx="0" presStyleCnt="4" custScaleX="137974" custScaleY="125131" custLinFactNeighborX="-706" custLinFactNeighborY="-14281"/>
      <dgm:spPr/>
      <dgm:t>
        <a:bodyPr/>
        <a:lstStyle/>
        <a:p>
          <a:endParaRPr lang="en-US"/>
        </a:p>
      </dgm:t>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t>
        <a:bodyPr/>
        <a:lstStyle/>
        <a:p>
          <a:endParaRPr lang="en-US"/>
        </a:p>
      </dgm:t>
    </dgm:pt>
    <dgm:pt modelId="{4D00BF9F-B0DD-44F8-9EE8-17907FD5B74B}" type="pres">
      <dgm:prSet presAssocID="{362237E4-5189-47E7-83DA-D8C930C9D025}" presName="circ2" presStyleLbl="vennNode1" presStyleIdx="1" presStyleCnt="4" custScaleX="138165" custScaleY="130380" custLinFactNeighborX="12261" custLinFactNeighborY="-7939"/>
      <dgm:spPr/>
      <dgm:t>
        <a:bodyPr/>
        <a:lstStyle/>
        <a:p>
          <a:endParaRPr lang="en-US"/>
        </a:p>
      </dgm:t>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t>
        <a:bodyPr/>
        <a:lstStyle/>
        <a:p>
          <a:endParaRPr lang="en-US"/>
        </a:p>
      </dgm:t>
    </dgm:pt>
    <dgm:pt modelId="{9A00D5C4-18F4-4B1E-8691-9A6645C40F58}" type="pres">
      <dgm:prSet presAssocID="{579297EC-E2A7-4A7F-841E-DE956B68C683}" presName="circ3" presStyleLbl="vennNode1" presStyleIdx="2" presStyleCnt="4" custScaleX="139146" custScaleY="134661" custLinFactNeighborX="-276" custLinFactNeighborY="-11660"/>
      <dgm:spPr/>
      <dgm:t>
        <a:bodyPr/>
        <a:lstStyle/>
        <a:p>
          <a:endParaRPr lang="en-US"/>
        </a:p>
      </dgm:t>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t>
        <a:bodyPr/>
        <a:lstStyle/>
        <a:p>
          <a:endParaRPr lang="en-US"/>
        </a:p>
      </dgm:t>
    </dgm:pt>
    <dgm:pt modelId="{084A40FC-E19B-4420-84B3-2952F77CF98D}" type="pres">
      <dgm:prSet presAssocID="{40E8FC34-F860-4F63-973A-A62B82CAB6FE}" presName="circ4" presStyleLbl="vennNode1" presStyleIdx="3" presStyleCnt="4" custScaleX="140988" custScaleY="128229" custLinFactNeighborX="-15060" custLinFactNeighborY="-8156"/>
      <dgm:spPr/>
      <dgm:t>
        <a:bodyPr/>
        <a:lstStyle/>
        <a:p>
          <a:endParaRPr lang="en-US"/>
        </a:p>
      </dgm:t>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t>
        <a:bodyPr/>
        <a:lstStyle/>
        <a:p>
          <a:endParaRPr lang="en-US"/>
        </a:p>
      </dgm:t>
    </dgm:pt>
  </dgm:ptLst>
  <dgm:cxnLst>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30CDE188-46C6-4E29-82E1-73657ACFCD22}" type="presOf" srcId="{40E8FC34-F860-4F63-973A-A62B82CAB6FE}" destId="{084A40FC-E19B-4420-84B3-2952F77CF98D}" srcOrd="0"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01E02DFD-2C09-4D23-90B4-E4740DF569B1}" type="presOf" srcId="{B2867417-F01B-4ADE-84FA-4715096C0DC1}" destId="{8B5FC51B-0AA3-4C36-A26A-1243121F9A62}"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4CBF7CEB-A304-4331-9C75-6F2AA5278E74}" type="presOf" srcId="{B412A1A6-C05F-43F0-9E27-F7715A8872ED}" destId="{785D2461-4B54-4005-AE68-531460C59633}" srcOrd="0" destOrd="0" presId="urn:microsoft.com/office/officeart/2005/8/layout/venn1"/>
    <dgm:cxn modelId="{1346227D-0C8A-46D6-920E-04B8667D053D}" type="presOf" srcId="{579297EC-E2A7-4A7F-841E-DE956B68C683}" destId="{9A00D5C4-18F4-4B1E-8691-9A6645C40F58}"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D48D5600-A9F5-4A40-83D0-5C50F1256179}" srcId="{B412A1A6-C05F-43F0-9E27-F7715A8872ED}" destId="{362237E4-5189-47E7-83DA-D8C930C9D025}" srcOrd="1" destOrd="0" parTransId="{AEB67435-1382-42DB-82CD-D842344C4E0E}" sibTransId="{D635D703-996C-4916-A5C3-55D3954FBDCB}"/>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06" tIns="47105" rIns="94206" bIns="47105" rtlCol="0"/>
          <a:lstStyle>
            <a:lvl1pPr algn="l">
              <a:defRPr sz="1200"/>
            </a:lvl1pPr>
          </a:lstStyle>
          <a:p>
            <a:endParaRPr lang="en-US"/>
          </a:p>
        </p:txBody>
      </p:sp>
      <p:sp>
        <p:nvSpPr>
          <p:cNvPr id="3" name="Date Placeholder 2"/>
          <p:cNvSpPr>
            <a:spLocks noGrp="1"/>
          </p:cNvSpPr>
          <p:nvPr>
            <p:ph type="dt" idx="1"/>
          </p:nvPr>
        </p:nvSpPr>
        <p:spPr>
          <a:xfrm>
            <a:off x="4023094" y="0"/>
            <a:ext cx="3077739" cy="471054"/>
          </a:xfrm>
          <a:prstGeom prst="rect">
            <a:avLst/>
          </a:prstGeom>
        </p:spPr>
        <p:txBody>
          <a:bodyPr vert="horz" lIns="94206" tIns="47105" rIns="94206" bIns="47105" rtlCol="0"/>
          <a:lstStyle>
            <a:lvl1pPr algn="r">
              <a:defRPr sz="1200"/>
            </a:lvl1pPr>
          </a:lstStyle>
          <a:p>
            <a:fld id="{CDC4ADDC-17FF-4FE4-A163-D89C2EB8540B}" type="datetimeFigureOut">
              <a:rPr lang="en-US" smtClean="0"/>
              <a:t>9/15/2023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6" tIns="47105" rIns="94206" bIns="47105"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06" tIns="47105" rIns="94206" bIns="471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4206" tIns="47105" rIns="94206"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06" tIns="47105" rIns="94206" bIns="47105"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369903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baseline="0" dirty="0">
                <a:latin typeface="Arial" pitchFamily="34" charset="0"/>
              </a:rPr>
              <a:t>LEAD TROY </a:t>
            </a:r>
            <a:r>
              <a:rPr lang="en-US" dirty="0"/>
              <a:t>: One of the main goals of MI is to get the supervisees to tell us that they are preparing to change and getting ready to change. Change Talk is language in the direction of change. The most important piece of MI is not what we say, but what they are saying. If the Individual is arguing for change, then we are using MI successfully. We use MI to increase someone’s self-motivation. If an Individual is not arguing for change, then we need to change our strategy.  </a:t>
            </a:r>
          </a:p>
          <a:p>
            <a:endParaRPr lang="en-US" dirty="0"/>
          </a:p>
          <a:p>
            <a:r>
              <a:rPr lang="en-US" dirty="0"/>
              <a:t>This is a shift in responsibility: It is the Supervisee’s responsibility to tell us why they should change. Our role is to </a:t>
            </a:r>
            <a:r>
              <a:rPr lang="en-US" u="sng" dirty="0">
                <a:highlight>
                  <a:srgbClr val="FFFF00"/>
                </a:highlight>
              </a:rPr>
              <a:t>listen</a:t>
            </a:r>
            <a:r>
              <a:rPr lang="en-US" dirty="0"/>
              <a:t> and encourage change talk. It is how we know that an Individual’s behavior is changing. Recognizing sustain talk is a signal indicating that a person’s behavior is NOT changing.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10</a:t>
            </a:fld>
            <a:endParaRPr lang="en-US"/>
          </a:p>
        </p:txBody>
      </p:sp>
      <p:sp>
        <p:nvSpPr>
          <p:cNvPr id="5" name="Date Placeholder 4">
            <a:extLst>
              <a:ext uri="{FF2B5EF4-FFF2-40B4-BE49-F238E27FC236}">
                <a16:creationId xmlns:a16="http://schemas.microsoft.com/office/drawing/2014/main" xmlns="" id="{BD9E5A95-0A85-47BC-A79E-7775EADA393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3060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9"/>
              </a:spcAft>
            </a:pPr>
            <a:r>
              <a:rPr lang="en-US" altLang="en-US" sz="1800" dirty="0">
                <a:latin typeface="Arial" pitchFamily="34" charset="0"/>
              </a:rPr>
              <a:t>LEAD TROY </a:t>
            </a:r>
            <a:r>
              <a:rPr lang="en-US" sz="1800" dirty="0">
                <a:latin typeface="Georgia" panose="02040502050405020303" pitchFamily="18" charset="0"/>
                <a:ea typeface="Calibri" panose="020F0502020204030204" pitchFamily="34" charset="0"/>
                <a:cs typeface="Times New Roman" panose="02020603050405020304" pitchFamily="18" charset="0"/>
              </a:rPr>
              <a:t> What do you see in this picture?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271195" lvl="2" indent="-346689">
              <a:lnSpc>
                <a:spcPct val="107000"/>
              </a:lnSpc>
              <a:spcAft>
                <a:spcPts val="809"/>
              </a:spcAft>
              <a:buFont typeface="Symbol" panose="05050102010706020507" pitchFamily="18" charset="2"/>
              <a:buChar char=""/>
            </a:pPr>
            <a:endParaRPr lang="en-US" sz="1800" i="1" dirty="0">
              <a:latin typeface="Calibri" panose="020F0502020204030204" pitchFamily="34" charset="0"/>
              <a:ea typeface="Calibri" panose="020F0502020204030204" pitchFamily="34" charset="0"/>
              <a:cs typeface="Times New Roman" panose="02020603050405020304" pitchFamily="18" charset="0"/>
            </a:endParaRPr>
          </a:p>
          <a:p>
            <a:pPr marL="808942" lvl="1" indent="-346689">
              <a:lnSpc>
                <a:spcPct val="107000"/>
              </a:lnSpc>
              <a:spcAft>
                <a:spcPts val="809"/>
              </a:spcAft>
              <a:buFont typeface="Symbol" panose="05050102010706020507" pitchFamily="18" charset="2"/>
              <a:buChar char=""/>
            </a:pPr>
            <a:r>
              <a:rPr lang="en-US" sz="1800" i="1" dirty="0">
                <a:latin typeface="Georgia" panose="02040502050405020303" pitchFamily="18" charset="0"/>
                <a:ea typeface="Calibri" panose="020F0502020204030204" pitchFamily="34" charset="0"/>
                <a:cs typeface="Times New Roman" panose="02020603050405020304" pitchFamily="18" charset="0"/>
              </a:rPr>
              <a:t>Answer</a:t>
            </a:r>
            <a:r>
              <a:rPr lang="en-US" sz="1800" dirty="0">
                <a:latin typeface="Georgia" panose="02040502050405020303" pitchFamily="18" charset="0"/>
                <a:ea typeface="Calibri" panose="020F0502020204030204" pitchFamily="34" charset="0"/>
                <a:cs typeface="Times New Roman" panose="02020603050405020304" pitchFamily="18" charset="0"/>
              </a:rPr>
              <a:t>: Tiger.  </a:t>
            </a:r>
          </a:p>
          <a:p>
            <a:pPr marL="1271195" lvl="2" indent="-346689">
              <a:lnSpc>
                <a:spcPct val="107000"/>
              </a:lnSpc>
              <a:spcAft>
                <a:spcPts val="809"/>
              </a:spcAft>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sz="1800" dirty="0">
                <a:latin typeface="Georgia" panose="02040502050405020303" pitchFamily="18" charset="0"/>
                <a:ea typeface="Calibri" panose="020F0502020204030204" pitchFamily="34" charset="0"/>
                <a:cs typeface="Times New Roman" panose="02020603050405020304" pitchFamily="18" charset="0"/>
              </a:rPr>
              <a:t>If you look at the surface of the picture, you only see the tiger. If you look deeper, a face appears near the tiger’s right eye (our left). </a:t>
            </a:r>
          </a:p>
          <a:p>
            <a:pPr>
              <a:lnSpc>
                <a:spcPct val="107000"/>
              </a:lnSpc>
              <a:spcAft>
                <a:spcPts val="809"/>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Georgia" panose="02040502050405020303" pitchFamily="18" charset="0"/>
                <a:ea typeface="Calibri" panose="020F0502020204030204" pitchFamily="34" charset="0"/>
                <a:cs typeface="Times New Roman" panose="02020603050405020304" pitchFamily="18" charset="0"/>
              </a:rPr>
              <a:t>It is easy to focus on what is obvious and not look deeper. It is the same way with change talk. Sometimes it mixes in with sustain talk and resistance, so we must look for it and pull it out. Every time we miss change talk; we miss an opportunity to move closer to changing the Individual ’s behavior. </a:t>
            </a:r>
            <a:endParaRPr lang="en-US" dirty="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Georgia" pitchFamily="18" charset="0"/>
              </a:defRPr>
            </a:lvl1pPr>
            <a:lvl2pPr marL="750900" indent="-288807" eaLnBrk="0" hangingPunct="0">
              <a:defRPr kumimoji="1" sz="3200">
                <a:solidFill>
                  <a:schemeClr val="tx1"/>
                </a:solidFill>
                <a:latin typeface="Georgia" pitchFamily="18" charset="0"/>
              </a:defRPr>
            </a:lvl2pPr>
            <a:lvl3pPr marL="1155230" indent="-231044" eaLnBrk="0" hangingPunct="0">
              <a:defRPr kumimoji="1" sz="3200">
                <a:solidFill>
                  <a:schemeClr val="tx1"/>
                </a:solidFill>
                <a:latin typeface="Georgia" pitchFamily="18" charset="0"/>
              </a:defRPr>
            </a:lvl3pPr>
            <a:lvl4pPr marL="1617320" indent="-231044" eaLnBrk="0" hangingPunct="0">
              <a:defRPr kumimoji="1" sz="3200">
                <a:solidFill>
                  <a:schemeClr val="tx1"/>
                </a:solidFill>
                <a:latin typeface="Georgia" pitchFamily="18" charset="0"/>
              </a:defRPr>
            </a:lvl4pPr>
            <a:lvl5pPr marL="2079416" indent="-231044" eaLnBrk="0" hangingPunct="0">
              <a:defRPr kumimoji="1" sz="3200">
                <a:solidFill>
                  <a:schemeClr val="tx1"/>
                </a:solidFill>
                <a:latin typeface="Georgia" pitchFamily="18" charset="0"/>
              </a:defRPr>
            </a:lvl5pPr>
            <a:lvl6pPr marL="2541506" indent="-231044" algn="r" eaLnBrk="0" fontAlgn="base" hangingPunct="0">
              <a:spcBef>
                <a:spcPct val="0"/>
              </a:spcBef>
              <a:spcAft>
                <a:spcPct val="0"/>
              </a:spcAft>
              <a:defRPr kumimoji="1" sz="3200">
                <a:solidFill>
                  <a:schemeClr val="tx1"/>
                </a:solidFill>
                <a:latin typeface="Georgia" pitchFamily="18" charset="0"/>
              </a:defRPr>
            </a:lvl6pPr>
            <a:lvl7pPr marL="3003597" indent="-231044" algn="r" eaLnBrk="0" fontAlgn="base" hangingPunct="0">
              <a:spcBef>
                <a:spcPct val="0"/>
              </a:spcBef>
              <a:spcAft>
                <a:spcPct val="0"/>
              </a:spcAft>
              <a:defRPr kumimoji="1" sz="3200">
                <a:solidFill>
                  <a:schemeClr val="tx1"/>
                </a:solidFill>
                <a:latin typeface="Georgia" pitchFamily="18" charset="0"/>
              </a:defRPr>
            </a:lvl7pPr>
            <a:lvl8pPr marL="3465691" indent="-231044" algn="r" eaLnBrk="0" fontAlgn="base" hangingPunct="0">
              <a:spcBef>
                <a:spcPct val="0"/>
              </a:spcBef>
              <a:spcAft>
                <a:spcPct val="0"/>
              </a:spcAft>
              <a:defRPr kumimoji="1" sz="3200">
                <a:solidFill>
                  <a:schemeClr val="tx1"/>
                </a:solidFill>
                <a:latin typeface="Georgia" pitchFamily="18" charset="0"/>
              </a:defRPr>
            </a:lvl8pPr>
            <a:lvl9pPr marL="3927781" indent="-231044" algn="r" eaLnBrk="0" fontAlgn="base" hangingPunct="0">
              <a:spcBef>
                <a:spcPct val="0"/>
              </a:spcBef>
              <a:spcAft>
                <a:spcPct val="0"/>
              </a:spcAft>
              <a:defRPr kumimoji="1" sz="3200">
                <a:solidFill>
                  <a:schemeClr val="tx1"/>
                </a:solidFill>
                <a:latin typeface="Georgia" pitchFamily="18" charset="0"/>
              </a:defRPr>
            </a:lvl9pPr>
          </a:lstStyle>
          <a:p>
            <a:pPr defTabSz="924506" eaLnBrk="1" hangingPunct="1">
              <a:defRPr/>
            </a:pPr>
            <a:fld id="{DC23C707-987D-45BB-B95F-DC746363946E}" type="slidenum">
              <a:rPr kumimoji="0" lang="en-US" sz="1200">
                <a:solidFill>
                  <a:prstClr val="black"/>
                </a:solidFill>
                <a:latin typeface="Arial" pitchFamily="34" charset="0"/>
              </a:rPr>
              <a:pPr defTabSz="924506" eaLnBrk="1" hangingPunct="1">
                <a:defRPr/>
              </a:pPr>
              <a:t>11</a:t>
            </a:fld>
            <a:endParaRPr kumimoji="0" lang="en-US" sz="1200">
              <a:solidFill>
                <a:prstClr val="black"/>
              </a:solidFill>
              <a:latin typeface="Arial" pitchFamily="34" charset="0"/>
            </a:endParaRPr>
          </a:p>
        </p:txBody>
      </p:sp>
      <p:sp>
        <p:nvSpPr>
          <p:cNvPr id="2" name="Date Placeholder 1">
            <a:extLst>
              <a:ext uri="{FF2B5EF4-FFF2-40B4-BE49-F238E27FC236}">
                <a16:creationId xmlns:a16="http://schemas.microsoft.com/office/drawing/2014/main" xmlns="" id="{0D8A0EB4-5703-4576-9344-985C8247F97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1856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4506">
              <a:defRPr/>
            </a:pPr>
            <a:r>
              <a:rPr lang="en-US" altLang="en-US" b="0" baseline="0" dirty="0">
                <a:latin typeface="Arial" pitchFamily="34" charset="0"/>
              </a:rPr>
              <a:t>LEAD TROY </a:t>
            </a:r>
            <a:r>
              <a:rPr lang="en-US" dirty="0">
                <a:latin typeface="Calibri" panose="020F0502020204030204" pitchFamily="34" charset="0"/>
                <a:ea typeface="Calibri" panose="020F0502020204030204" pitchFamily="34" charset="0"/>
              </a:rPr>
              <a:t>: Looking for change talk is a strategy we use in MI. Preparatory Change talk means someone is preparing to make life changes. When we hear someone express the ability, desire, reason or need to change, then the hidden picture is coming into view. This is when good interviewing becomes Motivational Interviewing. Consider some things a Justice Involved Individual might say. They may talk about wanting to change or wishing that things were different.   These are statements that an Individual desires a change.   If the Individual says that they could change, then they are saying that they can change.   Another signal that someone is preparing to change is when they express their reasons why they should change.  A fourth type of change talk is the need to change. The person says that they need to change, or it is important to change.  </a:t>
            </a:r>
          </a:p>
          <a:p>
            <a:pPr defTabSz="924506">
              <a:defRPr/>
            </a:pPr>
            <a:endParaRPr lang="en-US" dirty="0">
              <a:latin typeface="Calibri" panose="020F0502020204030204" pitchFamily="34" charset="0"/>
              <a:ea typeface="Calibri" panose="020F0502020204030204" pitchFamily="34" charset="0"/>
            </a:endParaRPr>
          </a:p>
          <a:p>
            <a:pPr algn="l"/>
            <a:endParaRPr lang="en-US" dirty="0">
              <a:latin typeface="Calibri" panose="020F0502020204030204" pitchFamily="34" charset="0"/>
            </a:endParaRPr>
          </a:p>
          <a:p>
            <a:pPr algn="l"/>
            <a:endParaRPr lang="en-US" dirty="0">
              <a:latin typeface="Calibri" panose="020F0502020204030204" pitchFamily="34" charset="0"/>
            </a:endParaRPr>
          </a:p>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Georgia" pitchFamily="18" charset="0"/>
              </a:defRPr>
            </a:lvl1pPr>
            <a:lvl2pPr marL="750900" indent="-288807" eaLnBrk="0" hangingPunct="0">
              <a:defRPr kumimoji="1" sz="3200">
                <a:solidFill>
                  <a:schemeClr val="tx1"/>
                </a:solidFill>
                <a:latin typeface="Georgia" pitchFamily="18" charset="0"/>
              </a:defRPr>
            </a:lvl2pPr>
            <a:lvl3pPr marL="1155230" indent="-231044" eaLnBrk="0" hangingPunct="0">
              <a:defRPr kumimoji="1" sz="3200">
                <a:solidFill>
                  <a:schemeClr val="tx1"/>
                </a:solidFill>
                <a:latin typeface="Georgia" pitchFamily="18" charset="0"/>
              </a:defRPr>
            </a:lvl3pPr>
            <a:lvl4pPr marL="1617320" indent="-231044" eaLnBrk="0" hangingPunct="0">
              <a:defRPr kumimoji="1" sz="3200">
                <a:solidFill>
                  <a:schemeClr val="tx1"/>
                </a:solidFill>
                <a:latin typeface="Georgia" pitchFamily="18" charset="0"/>
              </a:defRPr>
            </a:lvl4pPr>
            <a:lvl5pPr marL="2079416" indent="-231044" eaLnBrk="0" hangingPunct="0">
              <a:defRPr kumimoji="1" sz="3200">
                <a:solidFill>
                  <a:schemeClr val="tx1"/>
                </a:solidFill>
                <a:latin typeface="Georgia" pitchFamily="18" charset="0"/>
              </a:defRPr>
            </a:lvl5pPr>
            <a:lvl6pPr marL="2541506" indent="-231044" algn="r" eaLnBrk="0" fontAlgn="base" hangingPunct="0">
              <a:spcBef>
                <a:spcPct val="0"/>
              </a:spcBef>
              <a:spcAft>
                <a:spcPct val="0"/>
              </a:spcAft>
              <a:defRPr kumimoji="1" sz="3200">
                <a:solidFill>
                  <a:schemeClr val="tx1"/>
                </a:solidFill>
                <a:latin typeface="Georgia" pitchFamily="18" charset="0"/>
              </a:defRPr>
            </a:lvl6pPr>
            <a:lvl7pPr marL="3003597" indent="-231044" algn="r" eaLnBrk="0" fontAlgn="base" hangingPunct="0">
              <a:spcBef>
                <a:spcPct val="0"/>
              </a:spcBef>
              <a:spcAft>
                <a:spcPct val="0"/>
              </a:spcAft>
              <a:defRPr kumimoji="1" sz="3200">
                <a:solidFill>
                  <a:schemeClr val="tx1"/>
                </a:solidFill>
                <a:latin typeface="Georgia" pitchFamily="18" charset="0"/>
              </a:defRPr>
            </a:lvl7pPr>
            <a:lvl8pPr marL="3465691" indent="-231044" algn="r" eaLnBrk="0" fontAlgn="base" hangingPunct="0">
              <a:spcBef>
                <a:spcPct val="0"/>
              </a:spcBef>
              <a:spcAft>
                <a:spcPct val="0"/>
              </a:spcAft>
              <a:defRPr kumimoji="1" sz="3200">
                <a:solidFill>
                  <a:schemeClr val="tx1"/>
                </a:solidFill>
                <a:latin typeface="Georgia" pitchFamily="18" charset="0"/>
              </a:defRPr>
            </a:lvl8pPr>
            <a:lvl9pPr marL="3927781" indent="-231044" algn="r" eaLnBrk="0" fontAlgn="base" hangingPunct="0">
              <a:spcBef>
                <a:spcPct val="0"/>
              </a:spcBef>
              <a:spcAft>
                <a:spcPct val="0"/>
              </a:spcAft>
              <a:defRPr kumimoji="1" sz="3200">
                <a:solidFill>
                  <a:schemeClr val="tx1"/>
                </a:solidFill>
                <a:latin typeface="Georgia" pitchFamily="18" charset="0"/>
              </a:defRPr>
            </a:lvl9pPr>
          </a:lstStyle>
          <a:p>
            <a:pPr defTabSz="924506" eaLnBrk="1" hangingPunct="1">
              <a:defRPr/>
            </a:pPr>
            <a:fld id="{BFB13DEC-952B-45DB-9E59-72193269FA0C}" type="slidenum">
              <a:rPr kumimoji="0" lang="en-US" sz="1200">
                <a:solidFill>
                  <a:prstClr val="black"/>
                </a:solidFill>
                <a:latin typeface="Times New Roman" pitchFamily="18" charset="0"/>
              </a:rPr>
              <a:pPr defTabSz="924506" eaLnBrk="1" hangingPunct="1">
                <a:defRPr/>
              </a:pPr>
              <a:t>12</a:t>
            </a:fld>
            <a:endParaRPr kumimoji="0" lang="en-US" sz="1200">
              <a:solidFill>
                <a:prstClr val="black"/>
              </a:solidFill>
              <a:latin typeface="Times New Roman" pitchFamily="18" charset="0"/>
            </a:endParaRPr>
          </a:p>
        </p:txBody>
      </p:sp>
      <p:sp>
        <p:nvSpPr>
          <p:cNvPr id="2" name="Date Placeholder 1">
            <a:extLst>
              <a:ext uri="{FF2B5EF4-FFF2-40B4-BE49-F238E27FC236}">
                <a16:creationId xmlns:a16="http://schemas.microsoft.com/office/drawing/2014/main" xmlns="" id="{4E73AD08-F5FA-4967-9774-4B69C1672C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4274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altLang="en-US" sz="1800" dirty="0">
                <a:latin typeface="Arial" pitchFamily="34" charset="0"/>
              </a:rPr>
              <a:t>LEAD TROY </a:t>
            </a:r>
            <a:r>
              <a:rPr lang="en-US" sz="1800" dirty="0">
                <a:latin typeface="Georgia" panose="02040502050405020303" pitchFamily="18" charset="0"/>
                <a:ea typeface="Calibri" panose="020F0502020204030204" pitchFamily="34" charset="0"/>
                <a:cs typeface="Times New Roman" panose="02020603050405020304" pitchFamily="18" charset="0"/>
              </a:rPr>
              <a:t> Notice in these statements that a person’s behavior has not changed yet.  That’s because the change process starts long before someone changes their behaviors.  In motivational interviewing, it is important to recognize these statements of change talk, because the individual is telling you what will ultimately lead to them changing behaviors.  </a:t>
            </a:r>
          </a:p>
          <a:p>
            <a:pPr>
              <a:lnSpc>
                <a:spcPct val="107000"/>
              </a:lnSpc>
              <a:spcAft>
                <a:spcPts val="809"/>
              </a:spcAft>
            </a:pPr>
            <a:endParaRPr lang="en-US" sz="1800"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9"/>
              </a:spcAft>
            </a:pPr>
            <a:r>
              <a:rPr lang="en-US" sz="1800" dirty="0">
                <a:latin typeface="Georgia" panose="02040502050405020303" pitchFamily="18" charset="0"/>
                <a:ea typeface="Calibri" panose="020F0502020204030204" pitchFamily="34" charset="0"/>
                <a:cs typeface="Times New Roman" panose="02020603050405020304" pitchFamily="18" charset="0"/>
              </a:rPr>
              <a:t>Listen to what change talk sounds like: </a:t>
            </a:r>
          </a:p>
          <a:p>
            <a:pPr>
              <a:lnSpc>
                <a:spcPct val="107000"/>
              </a:lnSpc>
              <a:spcAft>
                <a:spcPts val="809"/>
              </a:spcAft>
            </a:pPr>
            <a:r>
              <a:rPr lang="en-US" sz="1800" dirty="0">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809"/>
              </a:spcAft>
            </a:pPr>
            <a:r>
              <a:rPr lang="en-US" sz="1800" dirty="0"/>
              <a:t>Supervisee Ashley reads the following: </a:t>
            </a:r>
          </a:p>
          <a:p>
            <a:pPr>
              <a:lnSpc>
                <a:spcPct val="107000"/>
              </a:lnSpc>
              <a:spcAft>
                <a:spcPts val="809"/>
              </a:spcAft>
            </a:pPr>
            <a:r>
              <a:rPr lang="en-US" sz="1800" dirty="0"/>
              <a:t>(Click) </a:t>
            </a:r>
            <a:r>
              <a:rPr lang="en-US" sz="1800" dirty="0">
                <a:latin typeface="Georgia" panose="02040502050405020303" pitchFamily="18" charset="0"/>
                <a:ea typeface="Calibri" panose="020F0502020204030204" pitchFamily="34" charset="0"/>
                <a:cs typeface="Times New Roman" panose="02020603050405020304" pitchFamily="18" charset="0"/>
              </a:rPr>
              <a:t>I want to Change. </a:t>
            </a:r>
          </a:p>
          <a:p>
            <a:pPr>
              <a:lnSpc>
                <a:spcPct val="107000"/>
              </a:lnSpc>
              <a:spcAft>
                <a:spcPts val="809"/>
              </a:spcAft>
            </a:pPr>
            <a:r>
              <a:rPr lang="en-US" sz="1800" dirty="0"/>
              <a:t>(Click) </a:t>
            </a:r>
            <a:r>
              <a:rPr lang="en-US" sz="1800" dirty="0">
                <a:latin typeface="Georgia" panose="02040502050405020303" pitchFamily="18" charset="0"/>
                <a:ea typeface="Calibri" panose="020F0502020204030204" pitchFamily="34" charset="0"/>
                <a:cs typeface="Times New Roman" panose="02020603050405020304" pitchFamily="18" charset="0"/>
              </a:rPr>
              <a:t>I can change. </a:t>
            </a:r>
          </a:p>
          <a:p>
            <a:pPr>
              <a:lnSpc>
                <a:spcPct val="107000"/>
              </a:lnSpc>
              <a:spcAft>
                <a:spcPts val="809"/>
              </a:spcAft>
            </a:pPr>
            <a:r>
              <a:rPr lang="en-US" sz="1800" dirty="0"/>
              <a:t>(Click) </a:t>
            </a:r>
            <a:r>
              <a:rPr lang="en-US" sz="1800" dirty="0">
                <a:latin typeface="Georgia" panose="02040502050405020303" pitchFamily="18" charset="0"/>
                <a:ea typeface="Calibri" panose="020F0502020204030204" pitchFamily="34" charset="0"/>
                <a:cs typeface="Times New Roman" panose="02020603050405020304" pitchFamily="18" charset="0"/>
              </a:rPr>
              <a:t>I should change. </a:t>
            </a:r>
          </a:p>
          <a:p>
            <a:pPr>
              <a:lnSpc>
                <a:spcPct val="107000"/>
              </a:lnSpc>
              <a:spcAft>
                <a:spcPts val="809"/>
              </a:spcAft>
            </a:pPr>
            <a:r>
              <a:rPr lang="en-US" sz="1800" dirty="0"/>
              <a:t>(Click) </a:t>
            </a:r>
            <a:r>
              <a:rPr lang="en-US" sz="1800" dirty="0">
                <a:latin typeface="Georgia" panose="02040502050405020303" pitchFamily="18" charset="0"/>
                <a:ea typeface="Calibri" panose="020F0502020204030204" pitchFamily="34" charset="0"/>
                <a:cs typeface="Times New Roman" panose="02020603050405020304" pitchFamily="18" charset="0"/>
              </a:rPr>
              <a:t>I need to change.</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13</a:t>
            </a:fld>
            <a:endParaRPr lang="en-US"/>
          </a:p>
        </p:txBody>
      </p:sp>
      <p:sp>
        <p:nvSpPr>
          <p:cNvPr id="5" name="Date Placeholder 4">
            <a:extLst>
              <a:ext uri="{FF2B5EF4-FFF2-40B4-BE49-F238E27FC236}">
                <a16:creationId xmlns:a16="http://schemas.microsoft.com/office/drawing/2014/main" xmlns="" id="{ED271104-D73A-42AD-AB02-41EC30E1B56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8031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t>COACH JACOB </a:t>
            </a:r>
            <a:r>
              <a:rPr lang="en-US" b="0" dirty="0"/>
              <a:t>: Time for our first batting practice, finding change talk. You will hear real statements from our supervisee, Jason. If you are at bat, you will identify if the statement is change talk or sustain talk. If you are not at bat (listeners) you will determine if the change talk is preparatory change talk and if it includes desire, ability, reason, or need. </a:t>
            </a:r>
          </a:p>
          <a:p>
            <a:endParaRPr lang="en-US" b="0" dirty="0"/>
          </a:p>
          <a:p>
            <a:r>
              <a:rPr lang="en-US" b="0" dirty="0"/>
              <a:t>Who’s up to bat first? Remember, we will give you a statement and all you need to identify is, is it change talk or sustain talk? </a:t>
            </a:r>
          </a:p>
          <a:p>
            <a:endParaRPr lang="en-US" b="0" dirty="0"/>
          </a:p>
          <a:p>
            <a:r>
              <a:rPr lang="en-US" b="0" u="none" dirty="0"/>
              <a:t>Supervisee Ashley: Reads each statement to each batter. (each statement comes in on click)</a:t>
            </a:r>
          </a:p>
          <a:p>
            <a:endParaRPr lang="en-US" b="0" u="none" dirty="0"/>
          </a:p>
          <a:p>
            <a:pPr defTabSz="924506">
              <a:defRPr/>
            </a:pPr>
            <a:r>
              <a:rPr lang="en-US" b="0" u="none" dirty="0"/>
              <a:t>(Click 1) I could go to group. (</a:t>
            </a:r>
            <a:r>
              <a:rPr lang="en-US" b="0" i="1" dirty="0"/>
              <a:t>Ability)</a:t>
            </a:r>
            <a:endParaRPr lang="en-US" b="0" u="none" dirty="0"/>
          </a:p>
          <a:p>
            <a:pPr defTabSz="924506">
              <a:defRPr/>
            </a:pPr>
            <a:r>
              <a:rPr lang="en-US" b="0" u="none" dirty="0"/>
              <a:t>(Click 2) I don’t think I have a problem. (</a:t>
            </a:r>
            <a:r>
              <a:rPr lang="en-US" b="0" i="1" dirty="0"/>
              <a:t>Sustain Talk)</a:t>
            </a:r>
            <a:endParaRPr lang="en-US" b="0" u="none" dirty="0"/>
          </a:p>
          <a:p>
            <a:pPr defTabSz="924506">
              <a:defRPr/>
            </a:pPr>
            <a:r>
              <a:rPr lang="en-US" b="0" u="none" dirty="0"/>
              <a:t>(Click 3) I want to control my anger better. (</a:t>
            </a:r>
            <a:r>
              <a:rPr lang="en-US" b="0" i="1" dirty="0"/>
              <a:t>Desire)</a:t>
            </a:r>
            <a:endParaRPr lang="en-US" b="0" u="none" dirty="0"/>
          </a:p>
          <a:p>
            <a:pPr defTabSz="924506">
              <a:defRPr/>
            </a:pPr>
            <a:r>
              <a:rPr lang="en-US" b="0" u="none" dirty="0"/>
              <a:t>(Click 4) All my friends use drugs, why can’t I? (</a:t>
            </a:r>
            <a:r>
              <a:rPr lang="en-US" b="0" i="1" dirty="0"/>
              <a:t>Sustain Talk) </a:t>
            </a:r>
            <a:endParaRPr lang="en-US" b="0" u="none" dirty="0"/>
          </a:p>
          <a:p>
            <a:pPr defTabSz="924506">
              <a:defRPr/>
            </a:pPr>
            <a:r>
              <a:rPr lang="en-US" b="0" u="none" dirty="0"/>
              <a:t>(Click 5) My kids are the reason that I need to change. (</a:t>
            </a:r>
            <a:r>
              <a:rPr lang="en-US" b="0" i="1" dirty="0"/>
              <a:t>Reason)</a:t>
            </a:r>
            <a:endParaRPr lang="en-US" b="0" u="none" dirty="0"/>
          </a:p>
          <a:p>
            <a:endParaRPr lang="en-US" b="0" u="none" dirty="0"/>
          </a:p>
          <a:p>
            <a:r>
              <a:rPr lang="en-US" b="0" u="none" dirty="0"/>
              <a:t>COACH Kyle: After each batter ask, “Was the statement change talk or sustain talk?” “Listeners, if it was change talk, was it preparatory change talk, desire, ability, reason or need?” </a:t>
            </a:r>
            <a:endParaRPr lang="en-US" b="0" u="sng" dirty="0"/>
          </a:p>
          <a:p>
            <a:endParaRPr lang="en-US" b="0" dirty="0"/>
          </a:p>
          <a:p>
            <a:r>
              <a:rPr lang="en-US" b="0" dirty="0"/>
              <a:t>Continues next slide </a:t>
            </a:r>
            <a:endParaRPr lang="en-US" b="0" i="1" dirty="0"/>
          </a:p>
          <a:p>
            <a:endParaRPr lang="en-US" b="1" dirty="0"/>
          </a:p>
          <a:p>
            <a:endParaRPr lang="en-US" b="1" dirty="0"/>
          </a:p>
        </p:txBody>
      </p:sp>
      <p:sp>
        <p:nvSpPr>
          <p:cNvPr id="4" name="Slide Number Placeholder 3"/>
          <p:cNvSpPr>
            <a:spLocks noGrp="1"/>
          </p:cNvSpPr>
          <p:nvPr>
            <p:ph type="sldNum" sz="quarter" idx="10"/>
          </p:nvPr>
        </p:nvSpPr>
        <p:spPr/>
        <p:txBody>
          <a:bodyPr/>
          <a:lstStyle/>
          <a:p>
            <a:pPr defTabSz="924506">
              <a:defRPr/>
            </a:pPr>
            <a:fld id="{EBDC8569-B203-42CF-8B98-55EF11CE1A4C}" type="slidenum">
              <a:rPr lang="en-US">
                <a:solidFill>
                  <a:prstClr val="black"/>
                </a:solidFill>
                <a:latin typeface="Calibri"/>
              </a:rPr>
              <a:pPr defTabSz="924506">
                <a:defRPr/>
              </a:pPr>
              <a:t>14</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B6D1C7E3-094B-467F-9C56-11823D34793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9867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dirty="0"/>
              <a:t>Continued from previous slide…</a:t>
            </a:r>
          </a:p>
          <a:p>
            <a:endParaRPr lang="en-US" b="0" u="sng" dirty="0"/>
          </a:p>
          <a:p>
            <a:r>
              <a:rPr lang="en-US" b="0" u="none" dirty="0"/>
              <a:t>Supervisee Ashley : Reads each statement to each batter.</a:t>
            </a:r>
          </a:p>
          <a:p>
            <a:endParaRPr lang="en-US" b="0" u="none" dirty="0"/>
          </a:p>
          <a:p>
            <a:pPr defTabSz="924506">
              <a:defRPr/>
            </a:pPr>
            <a:r>
              <a:rPr lang="en-US" b="0" u="none" dirty="0"/>
              <a:t>(Click 6) That neighborhood is bad for me; I need to avoid it. (</a:t>
            </a:r>
            <a:r>
              <a:rPr lang="en-US" b="0" i="1" dirty="0"/>
              <a:t>Need)</a:t>
            </a:r>
            <a:endParaRPr lang="en-US" b="0" u="none" dirty="0"/>
          </a:p>
          <a:p>
            <a:pPr defTabSz="924506">
              <a:defRPr/>
            </a:pPr>
            <a:r>
              <a:rPr lang="en-US" b="0" u="none" dirty="0"/>
              <a:t>(Click 7) I’ve got to find a job. (</a:t>
            </a:r>
            <a:r>
              <a:rPr lang="en-US" b="0" i="1" dirty="0"/>
              <a:t>Need)</a:t>
            </a:r>
            <a:endParaRPr lang="en-US" b="0" u="none" dirty="0"/>
          </a:p>
          <a:p>
            <a:pPr defTabSz="924506">
              <a:defRPr/>
            </a:pPr>
            <a:r>
              <a:rPr lang="en-US" b="0" u="none" dirty="0"/>
              <a:t>(Click 8) I shouldn’t have to avoid my victim. (</a:t>
            </a:r>
            <a:r>
              <a:rPr lang="en-US" b="0" i="1" dirty="0"/>
              <a:t>Sustain Talk)</a:t>
            </a:r>
            <a:endParaRPr lang="en-US" b="0" u="none" dirty="0"/>
          </a:p>
          <a:p>
            <a:pPr defTabSz="924506">
              <a:defRPr/>
            </a:pPr>
            <a:r>
              <a:rPr lang="en-US" b="0" u="none" dirty="0"/>
              <a:t>(Click 9) I should stay out of trouble so I can see my kids. (</a:t>
            </a:r>
            <a:r>
              <a:rPr lang="en-US" b="0" i="1" dirty="0"/>
              <a:t>Reason)</a:t>
            </a:r>
            <a:endParaRPr lang="en-US" b="0" u="none" dirty="0"/>
          </a:p>
          <a:p>
            <a:endParaRPr lang="en-US" b="0" u="none" dirty="0"/>
          </a:p>
          <a:p>
            <a:r>
              <a:rPr lang="en-US" b="0" u="none" dirty="0"/>
              <a:t>COACH Jacob : After each batter ask, “Was the statement change talk or sustain talk? Listeners, if it was change talk, was it preparatory change talk, desire, ability, reason or need?” </a:t>
            </a:r>
            <a:endParaRPr lang="en-US" b="0" u="sng" dirty="0"/>
          </a:p>
          <a:p>
            <a:endParaRPr lang="en-US" b="0" dirty="0"/>
          </a:p>
          <a:p>
            <a:endParaRPr lang="en-US" b="1" dirty="0"/>
          </a:p>
        </p:txBody>
      </p:sp>
      <p:sp>
        <p:nvSpPr>
          <p:cNvPr id="4" name="Slide Number Placeholder 3"/>
          <p:cNvSpPr>
            <a:spLocks noGrp="1"/>
          </p:cNvSpPr>
          <p:nvPr>
            <p:ph type="sldNum" sz="quarter" idx="10"/>
          </p:nvPr>
        </p:nvSpPr>
        <p:spPr/>
        <p:txBody>
          <a:bodyPr/>
          <a:lstStyle/>
          <a:p>
            <a:pPr defTabSz="924506">
              <a:defRPr/>
            </a:pPr>
            <a:fld id="{EBDC8569-B203-42CF-8B98-55EF11CE1A4C}" type="slidenum">
              <a:rPr lang="en-US">
                <a:solidFill>
                  <a:prstClr val="black"/>
                </a:solidFill>
                <a:latin typeface="Calibri"/>
              </a:rPr>
              <a:pPr defTabSz="924506">
                <a:defRPr/>
              </a:pPr>
              <a:t>15</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C82C27C6-9291-4184-9518-FCCA40B7235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8925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defTabSz="977211">
              <a:defRPr/>
            </a:pPr>
            <a:r>
              <a:rPr lang="en-US" altLang="en-US" b="0" baseline="0" dirty="0">
                <a:latin typeface="Arial" pitchFamily="34" charset="0"/>
              </a:rPr>
              <a:t>LEAD TROY </a:t>
            </a:r>
            <a:r>
              <a:rPr lang="en-US" b="0" i="0" dirty="0">
                <a:latin typeface="Arial" pitchFamily="34" charset="0"/>
              </a:rPr>
              <a:t> </a:t>
            </a:r>
            <a:r>
              <a:rPr lang="en-US" b="0" dirty="0">
                <a:latin typeface="Arial" pitchFamily="34" charset="0"/>
              </a:rPr>
              <a:t>MI Spirit has four elements Collaboration, Acceptance, Compassion and Evocation. When we practice o</a:t>
            </a:r>
            <a:r>
              <a:rPr lang="en-US" dirty="0">
                <a:solidFill>
                  <a:srgbClr val="000000"/>
                </a:solidFill>
                <a:latin typeface="Arial" panose="020B0604020202020204" pitchFamily="34" charset="0"/>
                <a:ea typeface="Calibri" panose="020F0502020204030204" pitchFamily="34" charset="0"/>
              </a:rPr>
              <a:t>ur strategy is to focus on an individual’s inner thoughts and feelings to bring about a real change. </a:t>
            </a:r>
            <a:r>
              <a:rPr lang="en-US" b="0" dirty="0">
                <a:latin typeface="Arial" pitchFamily="34" charset="0"/>
              </a:rPr>
              <a:t>MI Spirit is about how we are as we interact with supervisees.  Think of it as just a way to be.  The challenge is to resist the urge to tell the supervisee what to do, instead collaborate with them to work towards their own goals. Show acceptance by affirming their strengths. Be compassionate about their welfare. Use strategies to evoke change talk from the supervisee.  </a:t>
            </a:r>
          </a:p>
          <a:p>
            <a:pPr marL="183228" indent="-183228">
              <a:buFont typeface="Arial" panose="020B0604020202020204" pitchFamily="34" charset="0"/>
              <a:buChar char="•"/>
            </a:pPr>
            <a:endParaRPr lang="en-US" dirty="0">
              <a:latin typeface="Arial" pitchFamily="34" charset="0"/>
            </a:endParaRPr>
          </a:p>
          <a:p>
            <a:pPr marL="183228" indent="-183228">
              <a:buFont typeface="Arial" panose="020B0604020202020204" pitchFamily="34" charset="0"/>
              <a:buChar char="•"/>
            </a:pPr>
            <a:endParaRPr lang="en-US" dirty="0">
              <a:latin typeface="Arial" pitchFamily="34" charset="0"/>
            </a:endParaRPr>
          </a:p>
          <a:p>
            <a:endParaRPr lang="en-US" dirty="0">
              <a:latin typeface="Arial" pitchFamily="34" charset="0"/>
            </a:endParaRPr>
          </a:p>
        </p:txBody>
      </p:sp>
      <p:sp>
        <p:nvSpPr>
          <p:cNvPr id="205828"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977211">
              <a:defRPr/>
            </a:pPr>
            <a:fld id="{B384F497-EB09-4490-AE32-17DB787B63EB}" type="slidenum">
              <a:rPr lang="en-US">
                <a:solidFill>
                  <a:prstClr val="black"/>
                </a:solidFill>
                <a:latin typeface="Calibri"/>
              </a:rPr>
              <a:pPr defTabSz="977211">
                <a:defRPr/>
              </a:pPr>
              <a:t>16</a:t>
            </a:fld>
            <a:endParaRPr lang="en-US">
              <a:solidFill>
                <a:prstClr val="black"/>
              </a:solidFill>
              <a:latin typeface="Calibri"/>
            </a:endParaRPr>
          </a:p>
        </p:txBody>
      </p:sp>
    </p:spTree>
    <p:extLst>
      <p:ext uri="{BB962C8B-B14F-4D97-AF65-F5344CB8AC3E}">
        <p14:creationId xmlns:p14="http://schemas.microsoft.com/office/powerpoint/2010/main" val="430821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xfrm>
            <a:off x="790536" y="4836030"/>
            <a:ext cx="6324291" cy="4581500"/>
          </a:xfrm>
          <a:prstGeom prst="rect">
            <a:avLst/>
          </a:prstGeom>
          <a:noFill/>
          <a:ln/>
        </p:spPr>
        <p:txBody>
          <a:bodyPr lIns="103243" tIns="51622" rIns="103243" bIns="51622"/>
          <a:lstStyle/>
          <a:p>
            <a:pPr defTabSz="977211">
              <a:lnSpc>
                <a:spcPct val="107000"/>
              </a:lnSpc>
              <a:spcAft>
                <a:spcPts val="1283"/>
              </a:spcAft>
              <a:defRPr/>
            </a:pPr>
            <a:r>
              <a:rPr lang="en-US" altLang="en-US" b="0" baseline="0" dirty="0">
                <a:latin typeface="Arial" pitchFamily="34" charset="0"/>
              </a:rPr>
              <a:t>LEAD TROY </a:t>
            </a:r>
            <a:r>
              <a:rPr lang="en-US" dirty="0">
                <a:latin typeface="Calibri" panose="020F0502020204030204" pitchFamily="34" charset="0"/>
                <a:ea typeface="Calibri" panose="020F0502020204030204" pitchFamily="34" charset="0"/>
                <a:cs typeface="Times New Roman" panose="02020603050405020304" pitchFamily="18" charset="0"/>
              </a:rPr>
              <a:t> OARS are referred to as “Core Skills” because they are foundational to MI responses. We use them in different ways to assist people in the change process and get information. The key is to adjust our OARS strategy, so we learn what will motivate them to change and act as their guide through that process. We know we are on the right track when the person is telling us why they need to change or hearing change talk. Keep that in mind as we practice OARS using the spirit of motivational interviewing.  The bulk of this training will be time spent practicing Open, Affirmation, Reflection and Summarizing.  </a:t>
            </a:r>
          </a:p>
          <a:p>
            <a:pPr defTabSz="977211">
              <a:lnSpc>
                <a:spcPct val="107000"/>
              </a:lnSpc>
              <a:spcAft>
                <a:spcPts val="1283"/>
              </a:spcAft>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defTabSz="977211">
              <a:lnSpc>
                <a:spcPct val="107000"/>
              </a:lnSpc>
              <a:spcAft>
                <a:spcPts val="1283"/>
              </a:spcAft>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baseline="0" dirty="0">
              <a:latin typeface="Arial" pitchFamily="34" charset="0"/>
            </a:endParaRPr>
          </a:p>
        </p:txBody>
      </p:sp>
      <p:sp>
        <p:nvSpPr>
          <p:cNvPr id="221188" name="Date Placeholder 3"/>
          <p:cNvSpPr>
            <a:spLocks noGrp="1"/>
          </p:cNvSpPr>
          <p:nvPr>
            <p:ph type="dt" sz="quarter" idx="1"/>
          </p:nvPr>
        </p:nvSpPr>
        <p:spPr>
          <a:xfrm>
            <a:off x="4477879" y="4"/>
            <a:ext cx="3425658" cy="509056"/>
          </a:xfrm>
          <a:prstGeom prst="rect">
            <a:avLst/>
          </a:prstGeom>
          <a:noFill/>
        </p:spPr>
        <p:txBody>
          <a:bodyPr lIns="103243" tIns="51622" rIns="103243" bIns="51622"/>
          <a:lstStyle/>
          <a:p>
            <a:pPr defTabSz="977211">
              <a:defRPr/>
            </a:pPr>
            <a:endParaRPr lang="en-US">
              <a:solidFill>
                <a:prstClr val="black"/>
              </a:solidFill>
              <a:latin typeface="Calibri"/>
            </a:endParaRPr>
          </a:p>
        </p:txBody>
      </p:sp>
      <p:sp>
        <p:nvSpPr>
          <p:cNvPr id="221189" name="Footer Placeholder 4"/>
          <p:cNvSpPr>
            <a:spLocks noGrp="1"/>
          </p:cNvSpPr>
          <p:nvPr>
            <p:ph type="ftr" sz="quarter" idx="4"/>
          </p:nvPr>
        </p:nvSpPr>
        <p:spPr>
          <a:xfrm>
            <a:off x="2" y="9670288"/>
            <a:ext cx="3425658" cy="509056"/>
          </a:xfrm>
          <a:prstGeom prst="rect">
            <a:avLst/>
          </a:prstGeom>
          <a:noFill/>
        </p:spPr>
        <p:txBody>
          <a:bodyPr lIns="103243" tIns="51622" rIns="103243" bIns="51622"/>
          <a:lstStyle/>
          <a:p>
            <a:pPr defTabSz="977211">
              <a:defRPr/>
            </a:pPr>
            <a:endParaRPr lang="en-US">
              <a:solidFill>
                <a:prstClr val="black"/>
              </a:solidFill>
              <a:latin typeface="Calibri"/>
            </a:endParaRPr>
          </a:p>
        </p:txBody>
      </p:sp>
      <p:sp>
        <p:nvSpPr>
          <p:cNvPr id="221190" name="Slide Number Placeholder 5"/>
          <p:cNvSpPr>
            <a:spLocks noGrp="1"/>
          </p:cNvSpPr>
          <p:nvPr>
            <p:ph type="sldNum" sz="quarter" idx="5"/>
          </p:nvPr>
        </p:nvSpPr>
        <p:spPr>
          <a:xfrm>
            <a:off x="4477879" y="9670288"/>
            <a:ext cx="3425658" cy="509056"/>
          </a:xfrm>
          <a:prstGeom prst="rect">
            <a:avLst/>
          </a:prstGeom>
          <a:noFill/>
        </p:spPr>
        <p:txBody>
          <a:bodyPr lIns="103243" tIns="51622" rIns="103243" bIns="51622"/>
          <a:lstStyle/>
          <a:p>
            <a:pPr defTabSz="977211">
              <a:defRPr/>
            </a:pPr>
            <a:fld id="{D4F748C3-0E62-4299-AEED-E2EDED153C57}" type="slidenum">
              <a:rPr lang="en-US">
                <a:solidFill>
                  <a:prstClr val="black"/>
                </a:solidFill>
                <a:latin typeface="Calibri"/>
              </a:rPr>
              <a:pPr defTabSz="977211">
                <a:defRPr/>
              </a:pPr>
              <a:t>17</a:t>
            </a:fld>
            <a:endParaRPr lang="en-US">
              <a:solidFill>
                <a:prstClr val="black"/>
              </a:solidFill>
              <a:latin typeface="Calibri"/>
            </a:endParaRPr>
          </a:p>
        </p:txBody>
      </p:sp>
    </p:spTree>
    <p:extLst>
      <p:ext uri="{BB962C8B-B14F-4D97-AF65-F5344CB8AC3E}">
        <p14:creationId xmlns:p14="http://schemas.microsoft.com/office/powerpoint/2010/main" val="350990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COACH JACOB : Let’s start with the O in OARS. Open-ended Questions are questions that allow for a broad range of responses. The answer should be more than simply one word. It is not a yes/no question. You can think of questions as being on a continuum, on one end are closed-ended questions such as:</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	 “What is your name?” </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	  “How old are you?” </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	  “Were you ever arrested?”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On the other end are open-ended questions, which is a good MI strategy. Examples of open-ended questions are:</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	 “What can you tell me about yourself?”</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	 “What experiences have you had?” </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	  “Why is it important to stay out of trouble?”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COACH: For this batting practice, I’ll read the question and one by one, you will tell me if it is an open or closed-ended question. If it’s closed tell me how to change it to an open-ended question. OK, Batter up.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77211">
              <a:lnSpc>
                <a:spcPct val="107000"/>
              </a:lnSpc>
              <a:spcAft>
                <a:spcPts val="1283"/>
              </a:spcAft>
              <a:defRPr/>
            </a:pPr>
            <a:r>
              <a:rPr lang="en-US" dirty="0">
                <a:latin typeface="Calibri" panose="020F0502020204030204" pitchFamily="34" charset="0"/>
                <a:ea typeface="Calibri" panose="020F0502020204030204" pitchFamily="34" charset="0"/>
                <a:cs typeface="Times New Roman" panose="02020603050405020304" pitchFamily="18" charset="0"/>
              </a:rPr>
              <a:t>(Each question fades in and out on a click)</a:t>
            </a:r>
          </a:p>
          <a:p>
            <a:endParaRPr lang="en-US" b="0" u="none" dirty="0"/>
          </a:p>
          <a:p>
            <a:r>
              <a:rPr lang="en-US" b="0" i="1" u="none" dirty="0"/>
              <a:t>CLOSED                                                                              SAMPLE ANSWERS TO OPEN</a:t>
            </a:r>
          </a:p>
          <a:p>
            <a:r>
              <a:rPr lang="en-US" b="0" i="1" u="none" dirty="0"/>
              <a:t>2 Do you think your anger contributed to this?-              How did you anger influence your thinking?</a:t>
            </a:r>
          </a:p>
          <a:p>
            <a:r>
              <a:rPr lang="en-US" b="0" i="1" u="none" dirty="0"/>
              <a:t>5 What day were you arrested? –                	                What events lead you to being arrested? </a:t>
            </a:r>
          </a:p>
          <a:p>
            <a:pPr defTabSz="977211">
              <a:defRPr/>
            </a:pPr>
            <a:r>
              <a:rPr lang="en-US" b="0" i="1" u="none" dirty="0"/>
              <a:t>6. When is your court date?-                                            What are your thoughts about your upcoming court date? </a:t>
            </a:r>
          </a:p>
          <a:p>
            <a:pPr defTabSz="977211">
              <a:defRPr/>
            </a:pPr>
            <a:r>
              <a:rPr lang="en-US" b="0" i="1" u="none" dirty="0"/>
              <a:t>8.  Don’t you think it’s time for a change?                       What would have to happen for you to consider change?  </a:t>
            </a:r>
          </a:p>
          <a:p>
            <a:r>
              <a:rPr lang="en-US" b="0" i="1" u="none" dirty="0"/>
              <a:t>10 Is this an open-ended question?-                               what is an open-ended question? </a:t>
            </a:r>
          </a:p>
          <a:p>
            <a:endParaRPr lang="en-US" b="0" u="none" dirty="0"/>
          </a:p>
        </p:txBody>
      </p:sp>
      <p:sp>
        <p:nvSpPr>
          <p:cNvPr id="4" name="Slide Number Placeholder 3"/>
          <p:cNvSpPr>
            <a:spLocks noGrp="1"/>
          </p:cNvSpPr>
          <p:nvPr>
            <p:ph type="sldNum" sz="quarter" idx="10"/>
          </p:nvPr>
        </p:nvSpPr>
        <p:spPr/>
        <p:txBody>
          <a:bodyPr/>
          <a:lstStyle/>
          <a:p>
            <a:pPr defTabSz="977211">
              <a:defRPr/>
            </a:pPr>
            <a:fld id="{EBDC8569-B203-42CF-8B98-55EF11CE1A4C}" type="slidenum">
              <a:rPr lang="en-US">
                <a:solidFill>
                  <a:prstClr val="black"/>
                </a:solidFill>
                <a:latin typeface="Calibri"/>
              </a:rPr>
              <a:pPr defTabSz="977211">
                <a:defRPr/>
              </a:pPr>
              <a:t>18</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0783AC00-A405-4034-9D0C-0DFD60F8C62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Continued from slide </a:t>
            </a:r>
          </a:p>
          <a:p>
            <a:endParaRPr lang="en-US" b="0" u="none" dirty="0"/>
          </a:p>
          <a:p>
            <a:r>
              <a:rPr lang="en-US" b="0" i="1" u="none" dirty="0"/>
              <a:t>CLOSED                                                                              SAMPLE ANSWERS TO OPEN</a:t>
            </a:r>
          </a:p>
          <a:p>
            <a:r>
              <a:rPr lang="en-US" b="0" i="1" u="none" dirty="0"/>
              <a:t>2 Do you think your anger contributed to this?-              How did you anger influence your thinking?</a:t>
            </a:r>
          </a:p>
          <a:p>
            <a:r>
              <a:rPr lang="en-US" b="0" i="1" u="none" dirty="0"/>
              <a:t>5 When did you realize you were in trouble? –                What events lead you to being arrested? </a:t>
            </a:r>
          </a:p>
          <a:p>
            <a:pPr defTabSz="977211">
              <a:defRPr/>
            </a:pPr>
            <a:r>
              <a:rPr lang="en-US" b="0" i="1" u="none" dirty="0"/>
              <a:t>6. What is your court date?-                                            What are your thoughts about your upcoming court date? </a:t>
            </a:r>
          </a:p>
          <a:p>
            <a:pPr defTabSz="977211">
              <a:defRPr/>
            </a:pPr>
            <a:r>
              <a:rPr lang="en-US" b="0" i="1" u="none" dirty="0"/>
              <a:t>8.  Don’t you think it’s time for a change?                       What would have to happen for you to consider change?  </a:t>
            </a:r>
          </a:p>
          <a:p>
            <a:r>
              <a:rPr lang="en-US" b="0" i="1" u="none" dirty="0"/>
              <a:t>10 Is this an open-ended question?-                               what is an open-ended question? </a:t>
            </a:r>
          </a:p>
          <a:p>
            <a:endParaRPr lang="en-US" b="0" u="none" dirty="0"/>
          </a:p>
          <a:p>
            <a:r>
              <a:rPr lang="en-US" b="0" u="none" dirty="0"/>
              <a:t>Coach : (after last question)</a:t>
            </a:r>
          </a:p>
          <a:p>
            <a:r>
              <a:rPr lang="en-US" b="0" i="0" u="none" dirty="0"/>
              <a:t>What are the benefits of using closed-ended questions? (Open discussion)</a:t>
            </a:r>
          </a:p>
          <a:p>
            <a:pPr marL="183228" indent="-183228">
              <a:buFont typeface="Arial" panose="020B0604020202020204" pitchFamily="34" charset="0"/>
              <a:buChar char="•"/>
            </a:pPr>
            <a:r>
              <a:rPr lang="en-US" b="0" i="0" u="none" dirty="0"/>
              <a:t>Good in emergencies </a:t>
            </a:r>
          </a:p>
          <a:p>
            <a:pPr marL="183228" indent="-183228">
              <a:buFont typeface="Arial" panose="020B0604020202020204" pitchFamily="34" charset="0"/>
              <a:buChar char="•"/>
            </a:pPr>
            <a:r>
              <a:rPr lang="en-US" b="0" i="0" u="none" dirty="0"/>
              <a:t>In an investigation can be used to pin people down </a:t>
            </a:r>
          </a:p>
          <a:p>
            <a:endParaRPr lang="en-US" b="0" i="0" u="none" dirty="0"/>
          </a:p>
          <a:p>
            <a:r>
              <a:rPr lang="en-US" b="0" i="0" u="none" dirty="0"/>
              <a:t>What are the benefits of using open-ended questions? </a:t>
            </a:r>
          </a:p>
          <a:p>
            <a:pPr marL="183228" indent="-183228">
              <a:buFont typeface="Arial" panose="020B0604020202020204" pitchFamily="34" charset="0"/>
              <a:buChar char="•"/>
            </a:pPr>
            <a:r>
              <a:rPr lang="en-US" b="0" i="0" u="none" dirty="0"/>
              <a:t>People are more likely to be honest. </a:t>
            </a:r>
          </a:p>
          <a:p>
            <a:pPr marL="183228" indent="-183228">
              <a:buFont typeface="Arial" panose="020B0604020202020204" pitchFamily="34" charset="0"/>
              <a:buChar char="•"/>
            </a:pPr>
            <a:r>
              <a:rPr lang="en-US" b="0" i="0" u="none" dirty="0"/>
              <a:t>People are less defensive and are more likely to talk about the answers that really matter to them. </a:t>
            </a:r>
          </a:p>
          <a:p>
            <a:pPr marL="183228" indent="-183228">
              <a:buFont typeface="Arial" panose="020B0604020202020204" pitchFamily="34" charset="0"/>
              <a:buChar char="•"/>
            </a:pPr>
            <a:r>
              <a:rPr lang="en-US" b="0" i="0" u="none" dirty="0"/>
              <a:t>You get better information. </a:t>
            </a:r>
          </a:p>
          <a:p>
            <a:pPr marL="183228" indent="-183228">
              <a:buFont typeface="Arial" panose="020B0604020202020204" pitchFamily="34" charset="0"/>
              <a:buChar char="•"/>
            </a:pPr>
            <a:r>
              <a:rPr lang="en-US" b="0" i="0" u="none" dirty="0"/>
              <a:t>You get more change talk</a:t>
            </a:r>
          </a:p>
          <a:p>
            <a:endParaRPr lang="en-US" b="0" i="1" u="none" dirty="0"/>
          </a:p>
          <a:p>
            <a:endParaRPr lang="en-US" b="0" u="none" dirty="0"/>
          </a:p>
        </p:txBody>
      </p:sp>
      <p:sp>
        <p:nvSpPr>
          <p:cNvPr id="4" name="Slide Number Placeholder 3"/>
          <p:cNvSpPr>
            <a:spLocks noGrp="1"/>
          </p:cNvSpPr>
          <p:nvPr>
            <p:ph type="sldNum" sz="quarter" idx="10"/>
          </p:nvPr>
        </p:nvSpPr>
        <p:spPr/>
        <p:txBody>
          <a:bodyPr/>
          <a:lstStyle/>
          <a:p>
            <a:pPr defTabSz="977211">
              <a:defRPr/>
            </a:pPr>
            <a:fld id="{EBDC8569-B203-42CF-8B98-55EF11CE1A4C}" type="slidenum">
              <a:rPr lang="en-US">
                <a:solidFill>
                  <a:prstClr val="black"/>
                </a:solidFill>
                <a:latin typeface="Calibri"/>
              </a:rPr>
              <a:pPr defTabSz="977211">
                <a:defRPr/>
              </a:pPr>
              <a:t>19</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12C3C856-CF31-446C-9E2E-34CF1D47FDB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590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(Jessica Dennis) Hello Welcome to It’s A Whole New Ball Game: Motivational Interviewing for Justice Involved Individuals. Thank you for starting your conference experience early and joining us today.  I’m Jessica Dennis, Superintendent of Parole… </a:t>
            </a:r>
          </a:p>
          <a:p>
            <a:endParaRPr lang="en-US" sz="1600" dirty="0"/>
          </a:p>
          <a:p>
            <a:r>
              <a:rPr lang="en-US" sz="1600" dirty="0"/>
              <a:t> I’ll be your moderator today. The training that you are about to experience is a modified version of the Ohio Parole Motivational Interviewing Training Track, that we run regularly with our staff. Our MI training track was developed by seven of our MI subject matter experts for Parole/Probation Officers. </a:t>
            </a:r>
          </a:p>
        </p:txBody>
      </p:sp>
      <p:sp>
        <p:nvSpPr>
          <p:cNvPr id="4" name="Slide Number Placeholder 3"/>
          <p:cNvSpPr>
            <a:spLocks noGrp="1"/>
          </p:cNvSpPr>
          <p:nvPr>
            <p:ph type="sldNum" sz="quarter" idx="5"/>
          </p:nvPr>
        </p:nvSpPr>
        <p:spPr/>
        <p:txBody>
          <a:bodyPr/>
          <a:lstStyle/>
          <a:p>
            <a:pPr defTabSz="926029">
              <a:defRPr/>
            </a:pPr>
            <a:fld id="{7A6E335F-6B58-4BAC-AAD9-EC2E6DC7157D}" type="slidenum">
              <a:rPr lang="en-US">
                <a:solidFill>
                  <a:prstClr val="black"/>
                </a:solidFill>
                <a:latin typeface="Calibri" panose="020F0502020204030204"/>
              </a:rPr>
              <a:pPr defTabSz="92602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767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r>
              <a:rPr lang="en-US" altLang="en-US" b="0" baseline="0" dirty="0">
                <a:latin typeface="Arial" pitchFamily="34" charset="0"/>
              </a:rPr>
              <a:t>LEAD </a:t>
            </a:r>
            <a:r>
              <a:rPr lang="en-US" b="0" dirty="0">
                <a:latin typeface="Arial" pitchFamily="34" charset="0"/>
              </a:rPr>
              <a:t>TROY: What is collaboration? </a:t>
            </a:r>
            <a:r>
              <a:rPr lang="en-US" b="0" i="1" u="none" dirty="0">
                <a:latin typeface="Arial" pitchFamily="34" charset="0"/>
              </a:rPr>
              <a:t>Open Discussion</a:t>
            </a:r>
            <a:r>
              <a:rPr lang="en-US" b="0" u="none" dirty="0">
                <a:latin typeface="Arial" pitchFamily="34" charset="0"/>
              </a:rPr>
              <a:t>: T</a:t>
            </a:r>
            <a:r>
              <a:rPr lang="en-US" dirty="0">
                <a:solidFill>
                  <a:srgbClr val="000000"/>
                </a:solidFill>
                <a:latin typeface="Arial" panose="020B0604020202020204" pitchFamily="34" charset="0"/>
                <a:ea typeface="Calibri" panose="020F0502020204030204" pitchFamily="34" charset="0"/>
              </a:rPr>
              <a:t>he belief that the person is an expert in themselves. So, let them be. We should take a non-coercive approach and resist the urge to solve their problems for them. Work cooperatively with them towards their goals. Stay curious about their ideas and willingness to change. </a:t>
            </a:r>
          </a:p>
          <a:p>
            <a:endParaRPr lang="en-US" dirty="0">
              <a:solidFill>
                <a:srgbClr val="000000"/>
              </a:solidFill>
              <a:latin typeface="Arial" panose="020B0604020202020204" pitchFamily="34" charset="0"/>
            </a:endParaRPr>
          </a:p>
          <a:p>
            <a:r>
              <a:rPr lang="en-US" b="0" dirty="0">
                <a:latin typeface="Arial" pitchFamily="34" charset="0"/>
              </a:rPr>
              <a:t>Why is collaboration important?</a:t>
            </a:r>
            <a:r>
              <a:rPr lang="en-US" b="0" i="1" dirty="0">
                <a:latin typeface="Arial" pitchFamily="34" charset="0"/>
              </a:rPr>
              <a:t> Open Discussion: </a:t>
            </a:r>
          </a:p>
          <a:p>
            <a:pPr marL="183228" indent="-183228">
              <a:buFont typeface="Arial" panose="020B0604020202020204" pitchFamily="34" charset="0"/>
              <a:buChar char="•"/>
            </a:pPr>
            <a:r>
              <a:rPr lang="en-US" b="0" i="0" dirty="0">
                <a:latin typeface="Arial" pitchFamily="34" charset="0"/>
              </a:rPr>
              <a:t>Supervisees are more likely to be compliant if they feel they are involved in the plan. </a:t>
            </a:r>
          </a:p>
          <a:p>
            <a:pPr marL="183228" indent="-183228">
              <a:buFont typeface="Arial" panose="020B0604020202020204" pitchFamily="34" charset="0"/>
              <a:buChar char="•"/>
            </a:pPr>
            <a:r>
              <a:rPr lang="en-US" b="0" i="0" dirty="0">
                <a:latin typeface="Arial" pitchFamily="34" charset="0"/>
              </a:rPr>
              <a:t>It transfers responsibility to the supervisee. </a:t>
            </a:r>
          </a:p>
          <a:p>
            <a:pPr marL="183228" indent="-183228">
              <a:buFont typeface="Arial" panose="020B0604020202020204" pitchFamily="34" charset="0"/>
              <a:buChar char="•"/>
            </a:pPr>
            <a:r>
              <a:rPr lang="en-US" b="0" i="0" dirty="0">
                <a:latin typeface="Arial" pitchFamily="34" charset="0"/>
              </a:rPr>
              <a:t>It increases motivation </a:t>
            </a:r>
          </a:p>
          <a:p>
            <a:endParaRPr lang="en-US" dirty="0">
              <a:latin typeface="Arial" pitchFamily="34" charset="0"/>
            </a:endParaRPr>
          </a:p>
          <a:p>
            <a:endParaRPr lang="en-US" i="1" dirty="0">
              <a:latin typeface="Arial" pitchFamily="34" charset="0"/>
            </a:endParaRPr>
          </a:p>
          <a:p>
            <a:endParaRPr lang="en-US" dirty="0">
              <a:latin typeface="Arial" pitchFamily="34" charset="0"/>
            </a:endParaRPr>
          </a:p>
        </p:txBody>
      </p:sp>
      <p:sp>
        <p:nvSpPr>
          <p:cNvPr id="205828"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977211">
              <a:defRPr/>
            </a:pPr>
            <a:fld id="{B384F497-EB09-4490-AE32-17DB787B63EB}" type="slidenum">
              <a:rPr lang="en-US">
                <a:solidFill>
                  <a:prstClr val="black"/>
                </a:solidFill>
                <a:latin typeface="Calibri"/>
              </a:rPr>
              <a:pPr defTabSz="977211">
                <a:defRPr/>
              </a:pPr>
              <a:t>20</a:t>
            </a:fld>
            <a:endParaRPr lang="en-US">
              <a:solidFill>
                <a:prstClr val="black"/>
              </a:solidFill>
              <a:latin typeface="Calibri"/>
            </a:endParaRPr>
          </a:p>
        </p:txBody>
      </p:sp>
    </p:spTree>
    <p:extLst>
      <p:ext uri="{BB962C8B-B14F-4D97-AF65-F5344CB8AC3E}">
        <p14:creationId xmlns:p14="http://schemas.microsoft.com/office/powerpoint/2010/main" val="21144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5862">
              <a:defRPr/>
            </a:pPr>
            <a:r>
              <a:rPr lang="en-US" b="0" i="0" dirty="0">
                <a:solidFill>
                  <a:schemeClr val="tx1"/>
                </a:solidFill>
                <a:latin typeface="Arial" pitchFamily="34" charset="0"/>
              </a:rPr>
              <a:t>LEAD TROY: Consider some open questions we might ask to evoke change talk. Even how we ask a question, can show how that we intend to collaborate with someone on their success.  Let’s just continue around the room and read each questions. How could each question show collaboration and get change talk?  </a:t>
            </a:r>
            <a:r>
              <a:rPr lang="en-US" b="1" u="none" dirty="0"/>
              <a:t>(Facilitator note - ask for volunteers or pick a participant)</a:t>
            </a:r>
          </a:p>
          <a:p>
            <a:pPr>
              <a:lnSpc>
                <a:spcPct val="80000"/>
              </a:lnSpc>
              <a:spcBef>
                <a:spcPts val="2712"/>
              </a:spcBef>
              <a:defRPr/>
            </a:pPr>
            <a:endParaRPr lang="en-US" dirty="0">
              <a:latin typeface="Arial" pitchFamily="34" charset="0"/>
            </a:endParaRPr>
          </a:p>
          <a:p>
            <a:pPr defTabSz="977438">
              <a:lnSpc>
                <a:spcPct val="80000"/>
              </a:lnSpc>
              <a:spcBef>
                <a:spcPts val="2712"/>
              </a:spcBef>
              <a:defRPr/>
            </a:pPr>
            <a:r>
              <a:rPr lang="en-US" dirty="0">
                <a:latin typeface="Franklin Gothic Book" panose="020B0503020102020204" pitchFamily="34" charset="0"/>
              </a:rPr>
              <a:t>(CLICK) </a:t>
            </a:r>
            <a:r>
              <a:rPr lang="en-US" sz="1300" dirty="0">
                <a:latin typeface="Century Gothic" panose="020B0502020202020204" pitchFamily="34" charset="0"/>
              </a:rPr>
              <a:t>“In what way would it be good for you to change?”</a:t>
            </a:r>
            <a:endParaRPr lang="en-US" b="0" dirty="0">
              <a:latin typeface="Franklin Gothic Book" panose="020B0503020102020204" pitchFamily="34" charset="0"/>
            </a:endParaRPr>
          </a:p>
          <a:p>
            <a:pPr defTabSz="977438">
              <a:lnSpc>
                <a:spcPct val="80000"/>
              </a:lnSpc>
              <a:spcBef>
                <a:spcPts val="2712"/>
              </a:spcBef>
              <a:defRPr/>
            </a:pPr>
            <a:r>
              <a:rPr lang="en-US" dirty="0">
                <a:latin typeface="Franklin Gothic Book" panose="020B0503020102020204" pitchFamily="34" charset="0"/>
              </a:rPr>
              <a:t>(CLICK) </a:t>
            </a:r>
            <a:r>
              <a:rPr lang="en-US" sz="1300" dirty="0">
                <a:latin typeface="Century Gothic" panose="020B0502020202020204" pitchFamily="34" charset="0"/>
              </a:rPr>
              <a:t>“How would your life be different if you made this change?” </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(CLICK) </a:t>
            </a:r>
            <a:r>
              <a:rPr lang="en-US" sz="1300" dirty="0">
                <a:latin typeface="Century Gothic" panose="020B0502020202020204" pitchFamily="34" charset="0"/>
              </a:rPr>
              <a:t>“If you did decide to change, what steps would you take?”</a:t>
            </a:r>
            <a:endParaRPr lang="en-US" sz="1300" dirty="0">
              <a:latin typeface="Franklin Gothic Book" panose="020B0503020102020204" pitchFamily="34" charset="0"/>
            </a:endParaRPr>
          </a:p>
          <a:p>
            <a:pPr defTabSz="977438">
              <a:lnSpc>
                <a:spcPct val="80000"/>
              </a:lnSpc>
              <a:spcBef>
                <a:spcPts val="2712"/>
              </a:spcBef>
              <a:defRPr/>
            </a:pPr>
            <a:r>
              <a:rPr lang="en-US" dirty="0">
                <a:latin typeface="Franklin Gothic Book" panose="020B0503020102020204" pitchFamily="34" charset="0"/>
              </a:rPr>
              <a:t>(CLICK) </a:t>
            </a:r>
            <a:r>
              <a:rPr lang="en-US" sz="1300" dirty="0">
                <a:latin typeface="Century Gothic" panose="020B0502020202020204" pitchFamily="34" charset="0"/>
              </a:rPr>
              <a:t>“How important is it for you to change?”</a:t>
            </a:r>
          </a:p>
          <a:p>
            <a:pPr defTabSz="977438">
              <a:lnSpc>
                <a:spcPct val="80000"/>
              </a:lnSpc>
              <a:spcBef>
                <a:spcPts val="2712"/>
              </a:spcBef>
              <a:defRPr/>
            </a:pPr>
            <a:r>
              <a:rPr lang="en-US" sz="1300" dirty="0">
                <a:latin typeface="Century Gothic" panose="020B0502020202020204" pitchFamily="34" charset="0"/>
              </a:rPr>
              <a:t>(CLICK) “How confident are you that you can change?”</a:t>
            </a:r>
          </a:p>
          <a:p>
            <a:pPr>
              <a:lnSpc>
                <a:spcPct val="80000"/>
              </a:lnSpc>
              <a:spcBef>
                <a:spcPts val="2712"/>
              </a:spcBef>
              <a:defRPr/>
            </a:pPr>
            <a:r>
              <a:rPr lang="en-US" dirty="0">
                <a:latin typeface="Franklin Gothic Book" panose="020B0503020102020204" pitchFamily="34" charset="0"/>
              </a:rPr>
              <a:t> </a:t>
            </a:r>
          </a:p>
          <a:p>
            <a:pPr>
              <a:lnSpc>
                <a:spcPct val="107000"/>
              </a:lnSpc>
              <a:spcAft>
                <a:spcPts val="855"/>
              </a:spcAft>
            </a:pPr>
            <a:r>
              <a:rPr lang="en-US" sz="1900" dirty="0">
                <a:latin typeface="Calibri" panose="020F0502020204030204" pitchFamily="34" charset="0"/>
                <a:ea typeface="Calibri" panose="020F0502020204030204" pitchFamily="34" charset="0"/>
                <a:cs typeface="Times New Roman" panose="02020603050405020304" pitchFamily="18" charset="0"/>
              </a:rPr>
              <a:t>Imagine a conversation with one of your supervisees where you ask these questions and demonstrate curiosity about a person's strengths and resources. </a:t>
            </a:r>
          </a:p>
          <a:p>
            <a:pPr>
              <a:lnSpc>
                <a:spcPct val="80000"/>
              </a:lnSpc>
              <a:spcBef>
                <a:spcPts val="2712"/>
              </a:spcBef>
              <a:defRPr/>
            </a:pPr>
            <a:endParaRPr lang="en-US" dirty="0">
              <a:latin typeface="Franklin Gothic Book" panose="020B0503020102020204" pitchFamily="34" charset="0"/>
            </a:endParaRPr>
          </a:p>
          <a:p>
            <a:pPr>
              <a:lnSpc>
                <a:spcPct val="80000"/>
              </a:lnSpc>
              <a:spcBef>
                <a:spcPts val="2712"/>
              </a:spcBef>
              <a:defRPr/>
            </a:pPr>
            <a:r>
              <a:rPr lang="en-US" dirty="0">
                <a:latin typeface="Franklin Gothic Book" panose="020B0503020102020204" pitchFamily="34" charset="0"/>
              </a:rPr>
              <a:t>Asking open questions in this way could lead someone to answer with their desire, ability, reasons and needs to change.</a:t>
            </a:r>
          </a:p>
          <a:p>
            <a:pPr>
              <a:lnSpc>
                <a:spcPct val="80000"/>
              </a:lnSpc>
              <a:spcBef>
                <a:spcPts val="2712"/>
              </a:spcBef>
              <a:defRPr/>
            </a:pPr>
            <a:endParaRPr lang="en-US" dirty="0">
              <a:latin typeface="Franklin Gothic Book" panose="020B0503020102020204" pitchFamily="34" charset="0"/>
            </a:endParaRPr>
          </a:p>
          <a:p>
            <a:endParaRPr lang="en-US" b="1" dirty="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Georgia" pitchFamily="18" charset="0"/>
              </a:defRPr>
            </a:lvl1pPr>
            <a:lvl2pPr marL="839151" indent="-322749" eaLnBrk="0" hangingPunct="0">
              <a:defRPr kumimoji="1" sz="3600">
                <a:solidFill>
                  <a:schemeClr val="tx1"/>
                </a:solidFill>
                <a:latin typeface="Georgia" pitchFamily="18" charset="0"/>
              </a:defRPr>
            </a:lvl2pPr>
            <a:lvl3pPr marL="1291001" indent="-258199" eaLnBrk="0" hangingPunct="0">
              <a:defRPr kumimoji="1" sz="3600">
                <a:solidFill>
                  <a:schemeClr val="tx1"/>
                </a:solidFill>
                <a:latin typeface="Georgia" pitchFamily="18" charset="0"/>
              </a:defRPr>
            </a:lvl3pPr>
            <a:lvl4pPr marL="1807400" indent="-258199" eaLnBrk="0" hangingPunct="0">
              <a:defRPr kumimoji="1" sz="3600">
                <a:solidFill>
                  <a:schemeClr val="tx1"/>
                </a:solidFill>
                <a:latin typeface="Georgia" pitchFamily="18" charset="0"/>
              </a:defRPr>
            </a:lvl4pPr>
            <a:lvl5pPr marL="2323804" indent="-258199" eaLnBrk="0" hangingPunct="0">
              <a:defRPr kumimoji="1" sz="3600">
                <a:solidFill>
                  <a:schemeClr val="tx1"/>
                </a:solidFill>
                <a:latin typeface="Georgia" pitchFamily="18" charset="0"/>
              </a:defRPr>
            </a:lvl5pPr>
            <a:lvl6pPr marL="2840202" indent="-258199" algn="r" eaLnBrk="0" fontAlgn="base" hangingPunct="0">
              <a:spcBef>
                <a:spcPct val="0"/>
              </a:spcBef>
              <a:spcAft>
                <a:spcPct val="0"/>
              </a:spcAft>
              <a:defRPr kumimoji="1" sz="3600">
                <a:solidFill>
                  <a:schemeClr val="tx1"/>
                </a:solidFill>
                <a:latin typeface="Georgia" pitchFamily="18" charset="0"/>
              </a:defRPr>
            </a:lvl6pPr>
            <a:lvl7pPr marL="3356604" indent="-258199" algn="r" eaLnBrk="0" fontAlgn="base" hangingPunct="0">
              <a:spcBef>
                <a:spcPct val="0"/>
              </a:spcBef>
              <a:spcAft>
                <a:spcPct val="0"/>
              </a:spcAft>
              <a:defRPr kumimoji="1" sz="3600">
                <a:solidFill>
                  <a:schemeClr val="tx1"/>
                </a:solidFill>
                <a:latin typeface="Georgia" pitchFamily="18" charset="0"/>
              </a:defRPr>
            </a:lvl7pPr>
            <a:lvl8pPr marL="3873004" indent="-258199" algn="r" eaLnBrk="0" fontAlgn="base" hangingPunct="0">
              <a:spcBef>
                <a:spcPct val="0"/>
              </a:spcBef>
              <a:spcAft>
                <a:spcPct val="0"/>
              </a:spcAft>
              <a:defRPr kumimoji="1" sz="3600">
                <a:solidFill>
                  <a:schemeClr val="tx1"/>
                </a:solidFill>
                <a:latin typeface="Georgia" pitchFamily="18" charset="0"/>
              </a:defRPr>
            </a:lvl8pPr>
            <a:lvl9pPr marL="4389404" indent="-258199" algn="r" eaLnBrk="0" fontAlgn="base" hangingPunct="0">
              <a:spcBef>
                <a:spcPct val="0"/>
              </a:spcBef>
              <a:spcAft>
                <a:spcPct val="0"/>
              </a:spcAft>
              <a:defRPr kumimoji="1" sz="3600">
                <a:solidFill>
                  <a:schemeClr val="tx1"/>
                </a:solidFill>
                <a:latin typeface="Georgia" pitchFamily="18" charset="0"/>
              </a:defRPr>
            </a:lvl9pPr>
          </a:lstStyle>
          <a:p>
            <a:pPr defTabSz="1033161" eaLnBrk="1" hangingPunct="1">
              <a:defRPr/>
            </a:pPr>
            <a:fld id="{ED00BAFB-9DAE-414F-A73D-6256D7915531}" type="slidenum">
              <a:rPr kumimoji="0" lang="en-US" sz="1300">
                <a:solidFill>
                  <a:prstClr val="black"/>
                </a:solidFill>
                <a:latin typeface="Times New Roman" pitchFamily="18" charset="0"/>
              </a:rPr>
              <a:pPr defTabSz="1033161" eaLnBrk="1" hangingPunct="1">
                <a:defRPr/>
              </a:pPr>
              <a:t>21</a:t>
            </a:fld>
            <a:endParaRPr kumimoji="0" lang="en-US" sz="1300">
              <a:solidFill>
                <a:prstClr val="black"/>
              </a:solidFill>
              <a:latin typeface="Times New Roman" pitchFamily="18" charset="0"/>
            </a:endParaRPr>
          </a:p>
        </p:txBody>
      </p:sp>
      <p:sp>
        <p:nvSpPr>
          <p:cNvPr id="2" name="Date Placeholder 1">
            <a:extLst>
              <a:ext uri="{FF2B5EF4-FFF2-40B4-BE49-F238E27FC236}">
                <a16:creationId xmlns:a16="http://schemas.microsoft.com/office/drawing/2014/main" xmlns="" id="{FAF4B85D-086E-4AAE-B3EE-4778B1E1E3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8820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defTabSz="1033161">
              <a:lnSpc>
                <a:spcPct val="107000"/>
              </a:lnSpc>
              <a:spcAft>
                <a:spcPts val="1356"/>
              </a:spcAft>
              <a:defRPr/>
            </a:pPr>
            <a:r>
              <a:rPr lang="en-US" b="0" i="1" dirty="0">
                <a:latin typeface="Calibri" panose="020F0502020204030204" pitchFamily="34" charset="0"/>
                <a:ea typeface="Calibri" panose="020F0502020204030204" pitchFamily="34" charset="0"/>
                <a:cs typeface="Times New Roman" panose="02020603050405020304" pitchFamily="18" charset="0"/>
              </a:rPr>
              <a:t>(BATTING PRACTICE IS SPREAD OVER 2 SLIDES Do about 5 people then go to next slide) </a:t>
            </a:r>
          </a:p>
          <a:p>
            <a:pPr defTabSz="1033161">
              <a:lnSpc>
                <a:spcPct val="107000"/>
              </a:lnSpc>
              <a:spcAft>
                <a:spcPts val="1356"/>
              </a:spcAft>
              <a:defRPr/>
            </a:pPr>
            <a:r>
              <a:rPr lang="en-US" b="1" dirty="0">
                <a:latin typeface="Calibri" panose="020F0502020204030204" pitchFamily="34" charset="0"/>
                <a:ea typeface="Calibri" panose="020F0502020204030204" pitchFamily="34" charset="0"/>
                <a:cs typeface="Times New Roman" panose="02020603050405020304" pitchFamily="18" charset="0"/>
              </a:rPr>
              <a:t>COACH JACOB: </a:t>
            </a:r>
            <a:r>
              <a:rPr lang="en-US" dirty="0">
                <a:latin typeface="Calibri" panose="020F0502020204030204" pitchFamily="34" charset="0"/>
                <a:ea typeface="Calibri" panose="020F0502020204030204" pitchFamily="34" charset="0"/>
                <a:cs typeface="Times New Roman" panose="02020603050405020304" pitchFamily="18" charset="0"/>
              </a:rPr>
              <a:t>Time for batting practice collaboration with open-ended questions. You will listen to the supervisee statement; consider which strategy you want to use to evoke more information or change talk and ask an open-ended question. Watch us model an example for you. </a:t>
            </a:r>
          </a:p>
          <a:p>
            <a:pPr>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03"/>
              </a:spcAft>
              <a:tabLst>
                <a:tab pos="516581" algn="l"/>
              </a:tabLst>
            </a:pPr>
            <a:r>
              <a:rPr lang="en-US" dirty="0">
                <a:latin typeface="Calibri" panose="020F0502020204030204" pitchFamily="34" charset="0"/>
                <a:ea typeface="Calibri" panose="020F0502020204030204" pitchFamily="34" charset="0"/>
                <a:cs typeface="Times New Roman" panose="02020603050405020304" pitchFamily="18" charset="0"/>
              </a:rPr>
              <a:t>	SUPERVISEE ASHLEY: “</a:t>
            </a: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don’t think I have a drinking problem. It’s just that my partner is overly sensitive because her dad was an alcoholic.”</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516581" lvl="1">
              <a:lnSpc>
                <a:spcPct val="107000"/>
              </a:lnSpc>
              <a:spcAft>
                <a:spcPts val="1356"/>
              </a:spcAft>
            </a:pPr>
            <a:endParaRPr lang="en-US" b="0" dirty="0">
              <a:latin typeface="Calibri" panose="020F0502020204030204" pitchFamily="34" charset="0"/>
              <a:ea typeface="Calibri" panose="020F0502020204030204" pitchFamily="34" charset="0"/>
              <a:cs typeface="Times New Roman" panose="02020603050405020304" pitchFamily="18" charset="0"/>
            </a:endParaRPr>
          </a:p>
          <a:p>
            <a:pPr marL="516581" lvl="1">
              <a:lnSpc>
                <a:spcPct val="107000"/>
              </a:lnSpc>
              <a:spcAft>
                <a:spcPts val="1356"/>
              </a:spcAft>
            </a:pPr>
            <a:r>
              <a:rPr lang="en-US" b="1" dirty="0">
                <a:latin typeface="Calibri" panose="020F0502020204030204" pitchFamily="34" charset="0"/>
                <a:ea typeface="Calibri" panose="020F0502020204030204" pitchFamily="34" charset="0"/>
                <a:cs typeface="Times New Roman" panose="02020603050405020304" pitchFamily="18" charset="0"/>
              </a:rPr>
              <a:t>COACH JACOB: </a:t>
            </a:r>
            <a:r>
              <a:rPr lang="en-US" dirty="0">
                <a:latin typeface="Calibri" panose="020F0502020204030204" pitchFamily="34" charset="0"/>
                <a:ea typeface="Calibri" panose="020F0502020204030204" pitchFamily="34" charset="0"/>
                <a:cs typeface="Times New Roman" panose="02020603050405020304" pitchFamily="18" charset="0"/>
              </a:rPr>
              <a:t>“How would your life be different if you decided to stop drinking?”</a:t>
            </a:r>
          </a:p>
          <a:p>
            <a:pPr marL="516581" lvl="1">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6581" lvl="1">
              <a:lnSpc>
                <a:spcPct val="107000"/>
              </a:lnSpc>
              <a:spcAft>
                <a:spcPts val="1356"/>
              </a:spcAft>
            </a:pPr>
            <a:r>
              <a:rPr lang="en-US" dirty="0">
                <a:latin typeface="Calibri" panose="020F0502020204030204" pitchFamily="34" charset="0"/>
                <a:ea typeface="Calibri" panose="020F0502020204030204" pitchFamily="34" charset="0"/>
                <a:cs typeface="Times New Roman" panose="02020603050405020304" pitchFamily="18" charset="0"/>
              </a:rPr>
              <a:t>SUPERVISEE ASHLEY: “We would probably get along a lot better, that’s for sure.”</a:t>
            </a:r>
          </a:p>
          <a:p>
            <a:pPr marL="516581" lvl="1">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56"/>
              </a:spcAft>
            </a:pPr>
            <a:r>
              <a:rPr lang="en-US" b="1" dirty="0">
                <a:latin typeface="Calibri" panose="020F0502020204030204" pitchFamily="34" charset="0"/>
                <a:ea typeface="Calibri" panose="020F0502020204030204" pitchFamily="34" charset="0"/>
                <a:cs typeface="Times New Roman" panose="02020603050405020304" pitchFamily="18" charset="0"/>
              </a:rPr>
              <a:t>COACH JACOB: </a:t>
            </a:r>
            <a:r>
              <a:rPr lang="en-US" b="0" dirty="0">
                <a:latin typeface="Calibri" panose="020F0502020204030204" pitchFamily="34" charset="0"/>
                <a:ea typeface="Calibri" panose="020F0502020204030204" pitchFamily="34" charset="0"/>
                <a:cs typeface="Times New Roman" panose="02020603050405020304" pitchFamily="18" charset="0"/>
              </a:rPr>
              <a:t>Notice how my open question got him to talk about how his relationship would improve. Ok, batter 1 you are up. Remember, listen to the statement and take a moment to consider which of the open questions you want to ask and then ask it. We’ll see what kind of response you get from the supervisee.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03"/>
              </a:spcAft>
            </a:pPr>
            <a:r>
              <a:rPr lang="en-US" sz="1300" dirty="0">
                <a:latin typeface="Calibri" panose="020F0502020204030204" pitchFamily="34" charset="0"/>
                <a:ea typeface="Calibri" panose="020F0502020204030204" pitchFamily="34" charset="0"/>
                <a:cs typeface="Times New Roman" panose="02020603050405020304" pitchFamily="18" charset="0"/>
              </a:rPr>
              <a:t>SUPERVISEE STATEMENTS:  ASHLEY does NOT RESPOND</a:t>
            </a: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Every time I deal with the police, I go to jail.</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don’t need to do treatment.</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keep having to do the same things over and over.</a:t>
            </a:r>
          </a:p>
          <a:p>
            <a:pPr marL="366540" indent="-366540">
              <a:lnSpc>
                <a:spcPct val="107000"/>
              </a:lnSpc>
              <a:spcAft>
                <a:spcPts val="855"/>
              </a:spcAft>
              <a:buFont typeface="+mj-lt"/>
              <a:buAutoNum type="arabicPeriod"/>
            </a:pPr>
            <a:r>
              <a:rPr lang="en-US" sz="1300" dirty="0">
                <a:latin typeface="Calibri" panose="020F0502020204030204" pitchFamily="34" charset="0"/>
                <a:ea typeface="Calibri" panose="020F0502020204030204" pitchFamily="34" charset="0"/>
                <a:cs typeface="Times New Roman" panose="02020603050405020304" pitchFamily="18" charset="0"/>
              </a:rPr>
              <a:t>It’s hard for me to get employment. </a:t>
            </a:r>
          </a:p>
          <a:p>
            <a:pPr marL="366540" indent="-366540">
              <a:lnSpc>
                <a:spcPct val="107000"/>
              </a:lnSpc>
              <a:spcAft>
                <a:spcPts val="855"/>
              </a:spcAft>
              <a:buFont typeface="+mj-lt"/>
              <a:buAutoNum type="arabicPeriod"/>
            </a:pPr>
            <a:r>
              <a:rPr lang="en-US" sz="1300" dirty="0">
                <a:latin typeface="Calibri" panose="020F0502020204030204" pitchFamily="34" charset="0"/>
                <a:ea typeface="Calibri" panose="020F0502020204030204" pitchFamily="34" charset="0"/>
                <a:cs typeface="Times New Roman" panose="02020603050405020304" pitchFamily="18" charset="0"/>
              </a:rPr>
              <a:t>There are more drugs in here than there are on the streets. </a:t>
            </a:r>
          </a:p>
          <a:p>
            <a:pPr marL="366540" indent="-366540">
              <a:lnSpc>
                <a:spcPct val="107000"/>
              </a:lnSpc>
              <a:spcAft>
                <a:spcPts val="855"/>
              </a:spcAft>
              <a:buFont typeface="+mj-lt"/>
              <a:buAutoNum type="arabicPeriod"/>
            </a:pPr>
            <a:r>
              <a:rPr lang="en-US" sz="1300" dirty="0">
                <a:latin typeface="Calibri" panose="020F0502020204030204" pitchFamily="34" charset="0"/>
                <a:ea typeface="Calibri" panose="020F0502020204030204" pitchFamily="34" charset="0"/>
                <a:cs typeface="Times New Roman" panose="02020603050405020304" pitchFamily="18" charset="0"/>
              </a:rPr>
              <a:t>I haven’t checked in because I lost your number. </a:t>
            </a: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want to get off paper, but I’m not sure I can stop drinking.  All my friends drink, and I like hanging out with them.</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can see how shoplifting gets me in trouble, but I never seem to have enough money for the things I need.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don’t want to go to work because they expect me to be there at 7am</a:t>
            </a:r>
            <a:r>
              <a:rPr lang="en-US" sz="1300" dirty="0">
                <a:latin typeface="Calibri" panose="020F0502020204030204" pitchFamily="34" charset="0"/>
                <a:ea typeface="Calibri" panose="020F0502020204030204" pitchFamily="34" charset="0"/>
                <a:cs typeface="Times New Roman" panose="02020603050405020304" pitchFamily="18" charset="0"/>
              </a:rPr>
              <a:t>.</a:t>
            </a: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quit drinking so many times, but I always relapse.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 are so many side effects to vivitrol that I really shouldn’t be expected to take it.</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It’s hard for me to stop smoking marijuana because it helps me maintain my sense of self-control.</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finished my prison sentence, and I don’t see why I should have to be on Parole.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feel like I am being forced to participate in treatment.</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I’m sick and tired of jumping through hoops.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Nobody is going to hire me. I’m a felon, what am I going to do?</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don’t see why I should stop using marijuana. Most of my family smokes, it’s going to be legal, and it calms me down.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can see why I should get a job.</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spent Saturday taking care of my son.</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sentence my judge gave me was fair.</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Everyone should stop telling me what to do.</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My wife wants me to quit smoking marijuana.</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try to avoid going to the valley because I know I’d get into trouble.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know that I should stop using cocaine, but I love the way it makes me feel.</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don’t know how I’m supposed to get a job, while I’m in treatment.</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I’ve been working for two weeks at my job.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I’m trying to get custody of my son on weekends.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can picture how quitting heroin would make my life better, but I can’t imagine never shooting up again.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Staying sober the last few weeks makes me feel good, but part of me wants to celebrate by getting loaded.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Hanging out with Heartless Felons on weekends always gets me in trouble.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I’ve decided that the best way for me to quit drinking is to stop shopping in places that sell alcohol.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Staying away from my victim the last two months has kept me out of trouble, but I miss seeing her. I know I could do some things differently, but if she would just back off, then the</a:t>
            </a:r>
            <a:r>
              <a:rPr lang="en-US" sz="1300" dirty="0">
                <a:latin typeface="Calibri" panose="020F0502020204030204" pitchFamily="34" charset="0"/>
                <a:ea typeface="Calibri" panose="020F0502020204030204" pitchFamily="34" charset="0"/>
                <a:cs typeface="Times New Roman" panose="02020603050405020304" pitchFamily="18" charset="0"/>
              </a:rPr>
              <a:t> </a:t>
            </a: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situation would be a whole lot less tense; then these things wouldn’t happen.</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I’ve been depressed lately. I keep trying things other than drinking to help me feel better, but nothing seems to work, except having a couple of drinks.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know I’m not perfect, but why do they have to always tell me what to do. I’m not 3!</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might have a problem, but who are you to be giving me advice. What do you know about drugs? I bet you’ve never even smoked a joint!</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don’t think I have a drinking problem. It’s just that my partner is overly sensitive because her dad was an alcoholic.</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I’ve been using cocaine for 7 years. If I don’t change, I know I’m going to get in trouble all over again and be taken away from my sons.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 like to use marijuana because I feel more at ease during the day.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Why can’t I report to you by phone, instead of coming into the office?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I’ve completed 4 Thinking for a Change groups. I’ll get my certificate in 2 months.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I’ve been having a rough time with all of this.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87435" indent="-387435">
              <a:lnSpc>
                <a:spcPct val="107000"/>
              </a:lnSpc>
              <a:spcAft>
                <a:spcPts val="903"/>
              </a:spcAft>
              <a:buFont typeface="+mj-lt"/>
              <a:buAutoNum type="arabicPeriod"/>
              <a:tabLst>
                <a:tab pos="516581" algn="l"/>
              </a:tabLst>
            </a:pPr>
            <a:r>
              <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is more than I’ve ever been expected to do in whole life.</a:t>
            </a:r>
          </a:p>
          <a:p>
            <a:pPr marL="387435" indent="-387435">
              <a:lnSpc>
                <a:spcPct val="107000"/>
              </a:lnSpc>
              <a:spcAft>
                <a:spcPts val="903"/>
              </a:spcAft>
              <a:buFont typeface="+mj-lt"/>
              <a:buAutoNum type="arabicPeriod"/>
              <a:tabLst>
                <a:tab pos="516581" algn="l"/>
              </a:tabLst>
            </a:pPr>
            <a:endParaRPr lang="en-US" sz="13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5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1033161">
              <a:defRPr/>
            </a:pPr>
            <a:endParaRPr lang="en-US" dirty="0">
              <a:solidFill>
                <a:prstClr val="black"/>
              </a:solidFill>
              <a:latin typeface="Arial" pitchFamily="34" charset="0"/>
            </a:endParaRPr>
          </a:p>
          <a:p>
            <a:endParaRPr lang="en-US" dirty="0">
              <a:latin typeface="Arial" pitchFamily="34" charset="0"/>
            </a:endParaRPr>
          </a:p>
        </p:txBody>
      </p:sp>
      <p:sp>
        <p:nvSpPr>
          <p:cNvPr id="222212" name="Date Placeholder 3"/>
          <p:cNvSpPr>
            <a:spLocks noGrp="1"/>
          </p:cNvSpPr>
          <p:nvPr>
            <p:ph type="dt" sz="quarter" idx="1"/>
          </p:nvPr>
        </p:nvSpPr>
        <p:spPr>
          <a:noFill/>
        </p:spPr>
        <p:txBody>
          <a:bodyPr/>
          <a:lstStyle/>
          <a:p>
            <a:pPr defTabSz="1033161">
              <a:defRPr/>
            </a:pPr>
            <a:endParaRPr lang="en-US">
              <a:solidFill>
                <a:prstClr val="black"/>
              </a:solidFill>
              <a:latin typeface="Calibri"/>
            </a:endParaRPr>
          </a:p>
        </p:txBody>
      </p:sp>
      <p:sp>
        <p:nvSpPr>
          <p:cNvPr id="222213" name="Footer Placeholder 4"/>
          <p:cNvSpPr>
            <a:spLocks noGrp="1"/>
          </p:cNvSpPr>
          <p:nvPr>
            <p:ph type="ftr" sz="quarter" idx="4"/>
          </p:nvPr>
        </p:nvSpPr>
        <p:spPr>
          <a:noFill/>
        </p:spPr>
        <p:txBody>
          <a:bodyPr/>
          <a:lstStyle/>
          <a:p>
            <a:pPr defTabSz="1033161">
              <a:defRPr/>
            </a:pPr>
            <a:endParaRPr lang="en-US">
              <a:solidFill>
                <a:prstClr val="black"/>
              </a:solidFill>
              <a:latin typeface="Calibri"/>
            </a:endParaRPr>
          </a:p>
        </p:txBody>
      </p:sp>
      <p:sp>
        <p:nvSpPr>
          <p:cNvPr id="222214" name="Slide Number Placeholder 5"/>
          <p:cNvSpPr>
            <a:spLocks noGrp="1"/>
          </p:cNvSpPr>
          <p:nvPr>
            <p:ph type="sldNum" sz="quarter" idx="5"/>
          </p:nvPr>
        </p:nvSpPr>
        <p:spPr>
          <a:noFill/>
        </p:spPr>
        <p:txBody>
          <a:bodyPr/>
          <a:lstStyle/>
          <a:p>
            <a:pPr defTabSz="1033161">
              <a:defRPr/>
            </a:pPr>
            <a:fld id="{838C629F-4808-4BA9-B0DB-A3CC5BDA8F25}" type="slidenum">
              <a:rPr lang="en-US">
                <a:solidFill>
                  <a:prstClr val="black"/>
                </a:solidFill>
                <a:latin typeface="Calibri"/>
              </a:rPr>
              <a:pPr defTabSz="1033161">
                <a:defRPr/>
              </a:pPr>
              <a:t>22</a:t>
            </a:fld>
            <a:endParaRPr lang="en-US">
              <a:solidFill>
                <a:prstClr val="black"/>
              </a:solidFill>
              <a:latin typeface="Calibri"/>
            </a:endParaRPr>
          </a:p>
        </p:txBody>
      </p:sp>
    </p:spTree>
    <p:extLst>
      <p:ext uri="{BB962C8B-B14F-4D97-AF65-F5344CB8AC3E}">
        <p14:creationId xmlns:p14="http://schemas.microsoft.com/office/powerpoint/2010/main" val="339833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a:lnSpc>
                <a:spcPct val="107000"/>
              </a:lnSpc>
              <a:spcAft>
                <a:spcPts val="1283"/>
              </a:spcAft>
            </a:pPr>
            <a:r>
              <a:rPr lang="en-US" i="1" dirty="0">
                <a:latin typeface="Calibri" panose="020F0502020204030204" pitchFamily="34" charset="0"/>
                <a:ea typeface="Calibri" panose="020F0502020204030204" pitchFamily="34" charset="0"/>
                <a:cs typeface="Times New Roman" panose="02020603050405020304" pitchFamily="18" charset="0"/>
              </a:rPr>
              <a:t>(Batting practice continues on open questions, without the samples on slides) </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COACH JACOB : We are going to keep going with open-ended questions, or questions that have a large range of responses. The person answering could go a lot of different directions. In this batting practice, our strategy is to ask an open-ended question that demonstrates collaboration. In this practice, you will imagine you are working with one of your supervisees and are trying to be strategic and trying to collaborate. Looking at the slide, you will want to ask a question as if the supervisee is the expert in their own change process. Ask about their goals, ask about their ideas or ask what they are willing to change. Just pick from the slide the one that you want to use then ask an open-ended question. Nest batter…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dirty="0">
                <a:latin typeface="Calibri" panose="020F0502020204030204" pitchFamily="34" charset="0"/>
                <a:ea typeface="Calibri" panose="020F0502020204030204" pitchFamily="34" charset="0"/>
                <a:cs typeface="Calibri" panose="020F0502020204030204" pitchFamily="34" charset="0"/>
              </a:rPr>
              <a:t>Supervisee Ashley STATEMENTS:  Ashley Responds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Every time I deal with the police, I go to jail.</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don’t need to do treatment.</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keep having to do the same things over and over.</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want to get off paper, but I’m not sure I can stop drinking.  </a:t>
            </a:r>
            <a:r>
              <a:rPr lang="en-US" sz="1900" dirty="0">
                <a:latin typeface="Calibri" panose="020F0502020204030204" pitchFamily="34" charset="0"/>
                <a:ea typeface="Calibri" panose="020F0502020204030204" pitchFamily="34" charset="0"/>
                <a:cs typeface="Calibri" panose="020F0502020204030204" pitchFamily="34" charset="0"/>
              </a:rPr>
              <a:t>All my friends drink, and I like hanging out with them.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can see how shoplifting gets me in trouble, but I never seem to have enough money for the things I need.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don’t want to go to work because they expect me to be there at 7am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quit drinking so many times, but I always relapse.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There are so many side effects to vivitrol that I really shouldn’t be expected to take it.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It’s hard for me to stop smoking marijuana because it helps me maintain my sense of self-control.</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finished my prison sentence, and I don’t see why I should have to be on Parole.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feel like I am being forced to participate in treatment.</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I’m sick and tired of jumping through hoops.</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Nobody is going to hire me.  I’m a felon, what am I going to do?</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don’t see why I should stop using marijuana. Most of my family smokes, it’s going to be legal, and it calms me down.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can see why I should get a job.</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spent Saturday taking care of my son.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The sentence my judge gave me was fair.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Everyone should stop telling me what to do.</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My wife wants me to quit smoking marijuana.</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try to avoid going to the valley because I know I’d get into trouble.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know that I should stop using cocaine, but I love the way it makes me feel.</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don’t know how I’m supposed to get a job, while I’m in treatment.</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I’ve been working for two weeks at my job.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I’m trying to get custody of my son on weekends.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b="1" dirty="0">
                <a:latin typeface="Calibri" panose="020F0502020204030204" pitchFamily="34" charset="0"/>
                <a:ea typeface="Calibri" panose="020F0502020204030204" pitchFamily="34" charset="0"/>
                <a:cs typeface="Calibri" panose="020F0502020204030204" pitchFamily="34" charset="0"/>
              </a:rPr>
              <a:t>I can picture how quitting heroin would make my life better, but I can’t imagine never shooting up again.  </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Staying sober the last few weeks makes me feel good, but part of me wants to celebrate by getting loaded.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Hanging out with Heartless Felons on weekends always gets me in trouble.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 I’ve decided that the best way for me to quit drinking is to stop shopping in places that sell alcohol.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Staying away from my victim the last two months has kept me out of trouble, but I miss seeing her. I know I could do some things differently, but if she would just back off, then the situation would be a whole lot less tense; then these things wouldn’t happen.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I’ve been depressed lately. I keep trying things other than drinking to help myself feel better, but nothing seems to work, except having a couple of drinks.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So, I’m not too worried, but it’s been over a year since I’ve had an HIV test.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know I’m not perfect, but why do they have to always tell me what to do. I’m not 3!</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might have a problem, but who are you to be giving me advice. What do you know about drugs? I bet you’ve never even smoked a joint!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don’t think I have a drinking problem. It’s just that my partner is overly sensitive because her dad was an alcoholic.</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I’ve been using cocaine for 7 years.  If I don’t change, I know I’m going to get in trouble all over again and be taken away from my sons.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 like to use marijuana because I feel more at ease during the day.</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Why can’t I report to you by phone, instead of coming into the office?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I’ve completed 4 Thinking for a Change groups. I’ll get my certificate in 2 months.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I’ve been having a rough time with all of this.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6454" indent="-366454">
              <a:lnSpc>
                <a:spcPct val="107000"/>
              </a:lnSpc>
              <a:spcAft>
                <a:spcPts val="853"/>
              </a:spcAft>
              <a:buFont typeface="+mj-lt"/>
              <a:buAutoNum type="arabicPeriod"/>
              <a:tabLst>
                <a:tab pos="488606" algn="l"/>
              </a:tabLst>
            </a:pPr>
            <a:r>
              <a:rPr lang="en-US" sz="1900" dirty="0">
                <a:latin typeface="Calibri" panose="020F0502020204030204" pitchFamily="34" charset="0"/>
                <a:ea typeface="Calibri" panose="020F0502020204030204" pitchFamily="34" charset="0"/>
                <a:cs typeface="Calibri" panose="020F0502020204030204" pitchFamily="34" charset="0"/>
              </a:rPr>
              <a:t>This is more than I’ve ever been expected to do in whole life.</a:t>
            </a:r>
          </a:p>
          <a:p>
            <a:pPr marL="366454" indent="-366454">
              <a:lnSpc>
                <a:spcPct val="107000"/>
              </a:lnSpc>
              <a:spcAft>
                <a:spcPts val="853"/>
              </a:spcAft>
              <a:buFont typeface="+mj-lt"/>
              <a:buAutoNum type="arabicPeriod"/>
              <a:tabLst>
                <a:tab pos="488606"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COACH:  Sample Questions if participants get stuck. The goal is collaboration: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would you do to solve this problem?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How would you fix the situation?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role do you see us playing to help you succeed?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goals have you set?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ideas do you have about fixing the problem?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How willing are you to solve the problem?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“In what ways would it be good for you to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“If you did decide to …, how would you do it?”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would be the good things about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“Why would you want to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can you tell me about…”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else…”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“What's an example…”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can you tell me about the last time that occurred…”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were things like before your [target behavior] began?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are the differences between you now and years ago?</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How has your [target behavior] interfered with your life?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How would you like things to be in [5 years]?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If you woke up tomorrow and everything was better, what would you do?</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would happen if you don’t change?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How does [target behavior] fit into that?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What’s the worst thing that could happen if you continued to [target behavior]?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What’s the best thing that could happen if you were free of [target behavior]?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might you say to a friend or family member who was in this situation?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What might happen that would let you know it was time for a change?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If you were to make this change, how might you go about it?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53"/>
              </a:spcAft>
            </a:pPr>
            <a:r>
              <a:rPr lang="en-US" sz="1900" i="1" dirty="0">
                <a:latin typeface="Calibri" panose="020F0502020204030204" pitchFamily="34" charset="0"/>
                <a:ea typeface="Calibri" panose="020F0502020204030204" pitchFamily="34" charset="0"/>
                <a:cs typeface="Calibri" panose="020F0502020204030204" pitchFamily="34" charset="0"/>
              </a:rPr>
              <a:t>Not now, but when the time is right for you, what might your next step be?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itchFamily="34" charset="0"/>
            </a:endParaRPr>
          </a:p>
        </p:txBody>
      </p:sp>
      <p:sp>
        <p:nvSpPr>
          <p:cNvPr id="222212"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22213"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22214" name="Slide Number Placeholder 5"/>
          <p:cNvSpPr>
            <a:spLocks noGrp="1"/>
          </p:cNvSpPr>
          <p:nvPr>
            <p:ph type="sldNum" sz="quarter" idx="5"/>
          </p:nvPr>
        </p:nvSpPr>
        <p:spPr>
          <a:noFill/>
        </p:spPr>
        <p:txBody>
          <a:bodyPr/>
          <a:lstStyle/>
          <a:p>
            <a:pPr defTabSz="977211">
              <a:defRPr/>
            </a:pPr>
            <a:fld id="{838C629F-4808-4BA9-B0DB-A3CC5BDA8F25}" type="slidenum">
              <a:rPr lang="en-US">
                <a:solidFill>
                  <a:prstClr val="black"/>
                </a:solidFill>
                <a:latin typeface="Calibri"/>
              </a:rPr>
              <a:pPr defTabSz="977211">
                <a:defRPr/>
              </a:pPr>
              <a:t>23</a:t>
            </a:fld>
            <a:endParaRPr lang="en-US">
              <a:solidFill>
                <a:prstClr val="black"/>
              </a:solidFill>
              <a:latin typeface="Calibri"/>
            </a:endParaRPr>
          </a:p>
        </p:txBody>
      </p:sp>
    </p:spTree>
    <p:extLst>
      <p:ext uri="{BB962C8B-B14F-4D97-AF65-F5344CB8AC3E}">
        <p14:creationId xmlns:p14="http://schemas.microsoft.com/office/powerpoint/2010/main" val="47437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503238" y="739775"/>
            <a:ext cx="6569075" cy="3695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57599" y="4682505"/>
            <a:ext cx="6060779" cy="4436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41" tIns="49771" rIns="99541" bIns="49771" numCol="1" anchor="t" anchorCtr="0" compatLnSpc="1">
            <a:prstTxWarp prst="textNoShape">
              <a:avLst/>
            </a:prstTxWarp>
          </a:bodyPr>
          <a:lstStyle/>
          <a:p>
            <a:pPr defTabSz="977211">
              <a:spcBef>
                <a:spcPct val="0"/>
              </a:spcBef>
              <a:defRPr/>
            </a:pPr>
            <a:r>
              <a:rPr lang="en-US" altLang="en-US" b="0" baseline="0" dirty="0">
                <a:latin typeface="Arial" pitchFamily="34" charset="0"/>
              </a:rPr>
              <a:t>LEAD TROY : Another strategy to build collaboration has to do with how we give information. If you think about it, when we start giving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r>
              <a:rPr lang="en-US" altLang="en-US" b="0" baseline="0" dirty="0">
                <a:latin typeface="Arial" pitchFamily="34" charset="0"/>
              </a:rPr>
              <a:t> advice and information, we are shifting responsibility off them for their change process on to ourselves. When we say, you need to do this, we are saying they don’t have the answers inside of them. We want to turn that dynamic around and get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r>
              <a:rPr lang="en-US" altLang="en-US" b="0" baseline="0" dirty="0">
                <a:latin typeface="Arial" pitchFamily="34" charset="0"/>
              </a:rPr>
              <a:t> stepping up and trying to solve their own problems. We want to get them to start asking us for information and advice and then let them use that information to make their own decisions. That is one way collaboration builds motivation. The aim is to get them to practice looking inward to what solutions will work for them. </a:t>
            </a:r>
          </a:p>
          <a:p>
            <a:pPr defTabSz="977211">
              <a:spcBef>
                <a:spcPct val="0"/>
              </a:spcBef>
              <a:defRPr/>
            </a:pPr>
            <a:endParaRPr lang="en-US" altLang="en-US" b="0" baseline="0" dirty="0">
              <a:latin typeface="Arial" pitchFamily="34" charset="0"/>
            </a:endParaRPr>
          </a:p>
          <a:p>
            <a:pPr defTabSz="977211">
              <a:spcBef>
                <a:spcPct val="0"/>
              </a:spcBef>
              <a:defRPr/>
            </a:pPr>
            <a:r>
              <a:rPr lang="en-US" altLang="en-US" b="0" baseline="0" dirty="0">
                <a:latin typeface="Arial" pitchFamily="34" charset="0"/>
              </a:rPr>
              <a:t>(CLICK) In the spirit of collaboration, ask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r>
              <a:rPr lang="en-US" altLang="en-US" b="0" baseline="0" dirty="0">
                <a:latin typeface="Arial" pitchFamily="34" charset="0"/>
              </a:rPr>
              <a:t> for permission to give advice and let them know it is okay for them to disagree or go in another direction. The information we give is much more likely to be considered if we first ask for permission. </a:t>
            </a:r>
          </a:p>
          <a:p>
            <a:pPr defTabSz="977211">
              <a:spcBef>
                <a:spcPct val="0"/>
              </a:spcBef>
              <a:defRPr/>
            </a:pPr>
            <a:endParaRPr lang="en-US" altLang="en-US" b="0" baseline="0" dirty="0">
              <a:latin typeface="Arial" pitchFamily="34" charset="0"/>
            </a:endParaRPr>
          </a:p>
          <a:p>
            <a:pPr defTabSz="977211">
              <a:spcBef>
                <a:spcPct val="0"/>
              </a:spcBef>
              <a:defRPr/>
            </a:pPr>
            <a:r>
              <a:rPr lang="en-US" altLang="en-US" b="0" baseline="0" dirty="0">
                <a:latin typeface="Arial" pitchFamily="34" charset="0"/>
              </a:rPr>
              <a:t>(CLICK) Another great open question in the spirit of collaboration is asking the supervisee , “What do you plan to do with this information?”</a:t>
            </a:r>
          </a:p>
          <a:p>
            <a:pPr defTabSz="977211">
              <a:spcBef>
                <a:spcPct val="0"/>
              </a:spcBef>
              <a:defRPr/>
            </a:pPr>
            <a:endParaRPr lang="en-US" altLang="en-US" b="1" baseline="0" dirty="0">
              <a:latin typeface="Arial" pitchFamily="34" charset="0"/>
            </a:endParaRPr>
          </a:p>
          <a:p>
            <a:pPr defTabSz="977211">
              <a:spcBef>
                <a:spcPct val="0"/>
              </a:spcBef>
              <a:defRPr/>
            </a:pPr>
            <a:endParaRPr lang="en-US" altLang="en-US" dirty="0">
              <a:latin typeface="Arial" pitchFamily="34" charset="0"/>
            </a:endParaRPr>
          </a:p>
          <a:p>
            <a:pPr eaLnBrk="1" hangingPunct="1">
              <a:spcBef>
                <a:spcPct val="0"/>
              </a:spcBef>
            </a:pPr>
            <a:endParaRPr lang="en-US" altLang="en-US" dirty="0">
              <a:latin typeface="Arial" pitchFamily="34" charset="0"/>
            </a:endParaRPr>
          </a:p>
          <a:p>
            <a:pPr eaLnBrk="1" hangingPunct="1">
              <a:spcBef>
                <a:spcPct val="0"/>
              </a:spcBef>
            </a:pPr>
            <a:endParaRPr lang="en-US" altLang="en-US" baseline="0" dirty="0">
              <a:latin typeface="Arial" pitchFamily="34" charset="0"/>
            </a:endParaRPr>
          </a:p>
        </p:txBody>
      </p:sp>
      <p:sp>
        <p:nvSpPr>
          <p:cNvPr id="132100" name="Slide Number Placeholder 3"/>
          <p:cNvSpPr>
            <a:spLocks noGrp="1"/>
          </p:cNvSpPr>
          <p:nvPr>
            <p:ph type="sldNum" sz="quarter" idx="5"/>
          </p:nvPr>
        </p:nvSpPr>
        <p:spPr bwMode="auto">
          <a:xfrm>
            <a:off x="4291299" y="9363296"/>
            <a:ext cx="3282922" cy="4928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41" tIns="49771" rIns="99541" bIns="49771" numCol="1" anchorCtr="0" compatLnSpc="1">
            <a:prstTxWarp prst="textNoShape">
              <a:avLst/>
            </a:prstTxWarp>
          </a:bodyPr>
          <a:lstStyle>
            <a:lvl1pPr>
              <a:defRPr>
                <a:solidFill>
                  <a:schemeClr val="tx1"/>
                </a:solidFill>
                <a:latin typeface="Calibri" pitchFamily="34" charset="0"/>
              </a:defRPr>
            </a:lvl1pPr>
            <a:lvl2pPr marL="808760" indent="-311059">
              <a:defRPr>
                <a:solidFill>
                  <a:schemeClr val="tx1"/>
                </a:solidFill>
                <a:latin typeface="Calibri" pitchFamily="34" charset="0"/>
              </a:defRPr>
            </a:lvl2pPr>
            <a:lvl3pPr marL="1244246" indent="-248850">
              <a:defRPr>
                <a:solidFill>
                  <a:schemeClr val="tx1"/>
                </a:solidFill>
                <a:latin typeface="Calibri" pitchFamily="34" charset="0"/>
              </a:defRPr>
            </a:lvl3pPr>
            <a:lvl4pPr marL="1741944" indent="-248850">
              <a:defRPr>
                <a:solidFill>
                  <a:schemeClr val="tx1"/>
                </a:solidFill>
                <a:latin typeface="Calibri" pitchFamily="34" charset="0"/>
              </a:defRPr>
            </a:lvl4pPr>
            <a:lvl5pPr marL="2239644" indent="-248850">
              <a:defRPr>
                <a:solidFill>
                  <a:schemeClr val="tx1"/>
                </a:solidFill>
                <a:latin typeface="Calibri" pitchFamily="34" charset="0"/>
              </a:defRPr>
            </a:lvl5pPr>
            <a:lvl6pPr marL="2737341" indent="-248850" fontAlgn="base">
              <a:spcBef>
                <a:spcPct val="0"/>
              </a:spcBef>
              <a:spcAft>
                <a:spcPct val="0"/>
              </a:spcAft>
              <a:defRPr>
                <a:solidFill>
                  <a:schemeClr val="tx1"/>
                </a:solidFill>
                <a:latin typeface="Calibri" pitchFamily="34" charset="0"/>
              </a:defRPr>
            </a:lvl6pPr>
            <a:lvl7pPr marL="3235041" indent="-248850" fontAlgn="base">
              <a:spcBef>
                <a:spcPct val="0"/>
              </a:spcBef>
              <a:spcAft>
                <a:spcPct val="0"/>
              </a:spcAft>
              <a:defRPr>
                <a:solidFill>
                  <a:schemeClr val="tx1"/>
                </a:solidFill>
                <a:latin typeface="Calibri" pitchFamily="34" charset="0"/>
              </a:defRPr>
            </a:lvl7pPr>
            <a:lvl8pPr marL="3732740" indent="-248850" fontAlgn="base">
              <a:spcBef>
                <a:spcPct val="0"/>
              </a:spcBef>
              <a:spcAft>
                <a:spcPct val="0"/>
              </a:spcAft>
              <a:defRPr>
                <a:solidFill>
                  <a:schemeClr val="tx1"/>
                </a:solidFill>
                <a:latin typeface="Calibri" pitchFamily="34" charset="0"/>
              </a:defRPr>
            </a:lvl8pPr>
            <a:lvl9pPr marL="4230438" indent="-248850" fontAlgn="base">
              <a:spcBef>
                <a:spcPct val="0"/>
              </a:spcBef>
              <a:spcAft>
                <a:spcPct val="0"/>
              </a:spcAft>
              <a:defRPr>
                <a:solidFill>
                  <a:schemeClr val="tx1"/>
                </a:solidFill>
                <a:latin typeface="Calibri" pitchFamily="34" charset="0"/>
              </a:defRPr>
            </a:lvl9pPr>
          </a:lstStyle>
          <a:p>
            <a:pPr defTabSz="977067" fontAlgn="base">
              <a:spcBef>
                <a:spcPct val="0"/>
              </a:spcBef>
              <a:spcAft>
                <a:spcPct val="0"/>
              </a:spcAft>
              <a:defRPr/>
            </a:pPr>
            <a:fld id="{83CF7E0B-C7CE-46F1-BD9D-408A8F1B3F2C}" type="slidenum">
              <a:rPr lang="en-US" altLang="en-US">
                <a:solidFill>
                  <a:prstClr val="black"/>
                </a:solidFill>
                <a:latin typeface="Times New Roman" pitchFamily="18" charset="0"/>
              </a:rPr>
              <a:pPr defTabSz="977067" fontAlgn="base">
                <a:spcBef>
                  <a:spcPct val="0"/>
                </a:spcBef>
                <a:spcAft>
                  <a:spcPct val="0"/>
                </a:spcAft>
                <a:defRPr/>
              </a:pPr>
              <a:t>24</a:t>
            </a:fld>
            <a:endParaRPr lang="en-US" altLang="en-US">
              <a:solidFill>
                <a:prstClr val="black"/>
              </a:solidFill>
              <a:latin typeface="Times New Roman" pitchFamily="18" charset="0"/>
            </a:endParaRPr>
          </a:p>
        </p:txBody>
      </p:sp>
      <p:sp>
        <p:nvSpPr>
          <p:cNvPr id="2" name="Date Placeholder 1">
            <a:extLst>
              <a:ext uri="{FF2B5EF4-FFF2-40B4-BE49-F238E27FC236}">
                <a16:creationId xmlns:a16="http://schemas.microsoft.com/office/drawing/2014/main" xmlns="" id="{76E95766-5BB9-4C4F-9011-A128854AB16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70233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83"/>
              </a:spcBef>
              <a:spcAft>
                <a:spcPts val="641"/>
              </a:spcAft>
              <a:buSzPct val="70000"/>
              <a:defRPr/>
            </a:pPr>
            <a:r>
              <a:rPr lang="en-US" altLang="en-US" b="0" baseline="0" dirty="0">
                <a:latin typeface="Arial" pitchFamily="34" charset="0"/>
              </a:rPr>
              <a:t>LEAD TROY </a:t>
            </a:r>
            <a:r>
              <a:rPr lang="en-US" b="0" dirty="0"/>
              <a:t>: An important piece of collaboration is acknowledging that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r>
              <a:rPr lang="en-US" b="0" dirty="0"/>
              <a:t> is the one who will make the choice. </a:t>
            </a:r>
            <a:r>
              <a:rPr lang="en-US" dirty="0">
                <a:solidFill>
                  <a:srgbClr val="700017"/>
                </a:solidFill>
                <a:latin typeface="Franklin Gothic Book" panose="020B0503020102020204" pitchFamily="34" charset="0"/>
              </a:rPr>
              <a:t>What keeps us from allowing a supervisee to make their own choices? Open Discussion: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They are mandated to be on supervision and follow certain roles.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We are afraid they will not make the best choice.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We feel responsible. </a:t>
            </a:r>
          </a:p>
          <a:p>
            <a:pPr>
              <a:spcBef>
                <a:spcPts val="1283"/>
              </a:spcBef>
              <a:spcAft>
                <a:spcPts val="641"/>
              </a:spcAft>
              <a:buSzPct val="70000"/>
              <a:defRPr/>
            </a:pPr>
            <a:endParaRPr lang="en-US" dirty="0">
              <a:solidFill>
                <a:srgbClr val="700017"/>
              </a:solidFill>
              <a:latin typeface="Franklin Gothic Book" panose="020B0503020102020204" pitchFamily="34" charset="0"/>
            </a:endParaRPr>
          </a:p>
          <a:p>
            <a:pPr>
              <a:spcBef>
                <a:spcPts val="1283"/>
              </a:spcBef>
              <a:spcAft>
                <a:spcPts val="641"/>
              </a:spcAft>
              <a:buSzPct val="70000"/>
              <a:defRPr/>
            </a:pPr>
            <a:r>
              <a:rPr lang="en-US" dirty="0">
                <a:solidFill>
                  <a:srgbClr val="700017"/>
                </a:solidFill>
                <a:latin typeface="Franklin Gothic Book" panose="020B0503020102020204" pitchFamily="34" charset="0"/>
              </a:rPr>
              <a:t>(CLICK) Even though supervisees are mandated, they still have choices. Every time they follow a condition, they are making a choice. Why should we acknowledge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r>
              <a:rPr lang="en-US" dirty="0">
                <a:solidFill>
                  <a:srgbClr val="700017"/>
                </a:solidFill>
                <a:latin typeface="Franklin Gothic Book" panose="020B0503020102020204" pitchFamily="34" charset="0"/>
              </a:rPr>
              <a:t>’s choice(s)? Open Discussion: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It demonstrates that we are genuinely involved.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It shows respect. So, they will collaborate with us.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So, they will take responsibility.    </a:t>
            </a:r>
          </a:p>
          <a:p>
            <a:pPr>
              <a:spcBef>
                <a:spcPts val="1283"/>
              </a:spcBef>
              <a:spcAft>
                <a:spcPts val="641"/>
              </a:spcAft>
              <a:buSzPct val="70000"/>
              <a:defRPr/>
            </a:pPr>
            <a:endParaRPr lang="en-US" dirty="0">
              <a:solidFill>
                <a:srgbClr val="700017"/>
              </a:solidFill>
              <a:latin typeface="Franklin Gothic Book" panose="020B0503020102020204" pitchFamily="34" charset="0"/>
            </a:endParaRPr>
          </a:p>
          <a:p>
            <a:pPr>
              <a:spcBef>
                <a:spcPts val="1283"/>
              </a:spcBef>
              <a:spcAft>
                <a:spcPts val="641"/>
              </a:spcAft>
              <a:buSzPct val="70000"/>
              <a:defRPr/>
            </a:pPr>
            <a:r>
              <a:rPr lang="en-US" dirty="0">
                <a:solidFill>
                  <a:srgbClr val="700017"/>
                </a:solidFill>
                <a:latin typeface="Franklin Gothic Book" panose="020B0503020102020204" pitchFamily="34" charset="0"/>
              </a:rPr>
              <a:t>(CLICK) We can acknowledge choice by using open questions.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Would it be okay if I share some ideas?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Would it be okay if I share some options and emphasize that it is their choice? </a:t>
            </a:r>
          </a:p>
          <a:p>
            <a:pPr marL="183228" indent="-183228">
              <a:spcBef>
                <a:spcPts val="1283"/>
              </a:spcBef>
              <a:spcAft>
                <a:spcPts val="641"/>
              </a:spcAft>
              <a:buSzPct val="70000"/>
              <a:buFont typeface="Arial" panose="020B0604020202020204" pitchFamily="34" charset="0"/>
              <a:buChar char="•"/>
              <a:defRPr/>
            </a:pPr>
            <a:r>
              <a:rPr lang="en-US" dirty="0">
                <a:solidFill>
                  <a:srgbClr val="700017"/>
                </a:solidFill>
                <a:latin typeface="Franklin Gothic Book" panose="020B0503020102020204" pitchFamily="34" charset="0"/>
              </a:rPr>
              <a:t>What is your best choice to move forward.  </a:t>
            </a:r>
          </a:p>
          <a:p>
            <a:pPr>
              <a:spcBef>
                <a:spcPts val="1283"/>
              </a:spcBef>
              <a:spcAft>
                <a:spcPts val="641"/>
              </a:spcAft>
              <a:buSzPct val="70000"/>
              <a:defRPr/>
            </a:pPr>
            <a:endParaRPr lang="en-US" dirty="0">
              <a:solidFill>
                <a:srgbClr val="700017"/>
              </a:solidFill>
              <a:latin typeface="Franklin Gothic Book" panose="020B0503020102020204" pitchFamily="34" charset="0"/>
            </a:endParaRPr>
          </a:p>
          <a:p>
            <a:pPr>
              <a:spcBef>
                <a:spcPts val="1283"/>
              </a:spcBef>
              <a:spcAft>
                <a:spcPts val="641"/>
              </a:spcAft>
              <a:buSzPct val="70000"/>
              <a:defRPr/>
            </a:pPr>
            <a:r>
              <a:rPr lang="en-US" dirty="0">
                <a:solidFill>
                  <a:srgbClr val="700017"/>
                </a:solidFill>
                <a:latin typeface="Franklin Gothic Book" panose="020B0503020102020204" pitchFamily="34" charset="0"/>
              </a:rPr>
              <a:t>It’s not that supervisees don’t have choices; it’s they may need to answer some questions about the consequences of their choices.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41933">
              <a:defRPr/>
            </a:pPr>
            <a:fld id="{EBDC8569-B203-42CF-8B98-55EF11CE1A4C}" type="slidenum">
              <a:rPr lang="en-US">
                <a:solidFill>
                  <a:prstClr val="black"/>
                </a:solidFill>
                <a:latin typeface="Calibri"/>
              </a:rPr>
              <a:pPr defTabSz="941933">
                <a:defRPr/>
              </a:pPr>
              <a:t>25</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0698DF73-5A8D-48A9-9C30-0C1C38D5FA2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9421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33">
              <a:defRPr/>
            </a:pPr>
            <a:r>
              <a:rPr lang="en-US" altLang="en-US" b="0" baseline="0" dirty="0">
                <a:latin typeface="Arial" pitchFamily="34" charset="0"/>
              </a:rPr>
              <a:t>LEAD TROY </a:t>
            </a:r>
            <a:r>
              <a:rPr lang="en-US" b="0" u="none" dirty="0"/>
              <a:t>: Here are some examples of things we can say to respectfully emphasize a supervisee’s choice. Our supervisee is going to pitch you a statement and you will respond with the reflection on the screen. Can someone please volunteer and read the statements when they appear? </a:t>
            </a:r>
          </a:p>
          <a:p>
            <a:pPr defTabSz="941933">
              <a:defRPr/>
            </a:pPr>
            <a:endParaRPr lang="en-US" b="0" u="none" dirty="0"/>
          </a:p>
          <a:p>
            <a:pPr defTabSz="941933">
              <a:defRPr/>
            </a:pPr>
            <a:r>
              <a:rPr lang="en-US" dirty="0">
                <a:latin typeface="Calibri" panose="020F0502020204030204" pitchFamily="34" charset="0"/>
                <a:ea typeface="Calibri" panose="020F0502020204030204" pitchFamily="34" charset="0"/>
                <a:cs typeface="Times New Roman" panose="02020603050405020304" pitchFamily="18" charset="0"/>
              </a:rPr>
              <a:t>Supervisee ASHLEY </a:t>
            </a:r>
            <a:r>
              <a:rPr lang="en-US" b="0" u="none" dirty="0"/>
              <a:t>: I don’t need to do treatment.</a:t>
            </a:r>
          </a:p>
          <a:p>
            <a:pPr defTabSz="941933">
              <a:defRPr/>
            </a:pPr>
            <a:r>
              <a:rPr lang="en-US" b="0" u="none" dirty="0"/>
              <a:t>Coach Jacob: CLICK: Only you can decide what is best for you</a:t>
            </a:r>
          </a:p>
          <a:p>
            <a:pPr defTabSz="941933">
              <a:defRPr/>
            </a:pPr>
            <a:endParaRPr lang="en-US" b="0" u="none" dirty="0"/>
          </a:p>
          <a:p>
            <a:pPr defTabSz="941933">
              <a:defRPr/>
            </a:pPr>
            <a:r>
              <a:rPr lang="en-US" dirty="0">
                <a:latin typeface="Calibri" panose="020F0502020204030204" pitchFamily="34" charset="0"/>
                <a:ea typeface="Calibri" panose="020F0502020204030204" pitchFamily="34" charset="0"/>
                <a:cs typeface="Times New Roman" panose="02020603050405020304" pitchFamily="18" charset="0"/>
              </a:rPr>
              <a:t>Supervisee ASHLEY </a:t>
            </a:r>
            <a:r>
              <a:rPr lang="en-US" b="0" u="none" dirty="0"/>
              <a:t>: </a:t>
            </a:r>
            <a:r>
              <a:rPr lang="en-US" sz="1800" dirty="0">
                <a:latin typeface="Calibri" panose="020F0502020204030204" pitchFamily="34" charset="0"/>
                <a:ea typeface="Calibri" panose="020F0502020204030204" pitchFamily="34" charset="0"/>
                <a:cs typeface="Times New Roman" panose="02020603050405020304" pitchFamily="18" charset="0"/>
              </a:rPr>
              <a:t>There are so many side effects to vivitrol that I really shouldn’t be expected to take it.</a:t>
            </a:r>
          </a:p>
          <a:p>
            <a:pPr defTabSz="941933">
              <a:defRPr/>
            </a:pPr>
            <a:r>
              <a:rPr lang="en-US" b="0" u="none" dirty="0"/>
              <a:t>Coach Jacob: CLICK: This is a lot to think about….</a:t>
            </a:r>
          </a:p>
          <a:p>
            <a:pPr defTabSz="941933">
              <a:defRPr/>
            </a:pPr>
            <a:endParaRPr lang="en-US" b="1" dirty="0"/>
          </a:p>
          <a:p>
            <a:pPr defTabSz="941933">
              <a:defRPr/>
            </a:pPr>
            <a:r>
              <a:rPr lang="en-US" b="0" dirty="0"/>
              <a:t>Continued on next slide</a:t>
            </a:r>
          </a:p>
        </p:txBody>
      </p:sp>
      <p:sp>
        <p:nvSpPr>
          <p:cNvPr id="4" name="Slide Number Placeholder 3"/>
          <p:cNvSpPr>
            <a:spLocks noGrp="1"/>
          </p:cNvSpPr>
          <p:nvPr>
            <p:ph type="sldNum" sz="quarter" idx="10"/>
          </p:nvPr>
        </p:nvSpPr>
        <p:spPr/>
        <p:txBody>
          <a:bodyPr/>
          <a:lstStyle/>
          <a:p>
            <a:pPr defTabSz="941933">
              <a:defRPr/>
            </a:pPr>
            <a:fld id="{EBDC8569-B203-42CF-8B98-55EF11CE1A4C}" type="slidenum">
              <a:rPr lang="en-US">
                <a:solidFill>
                  <a:prstClr val="black"/>
                </a:solidFill>
                <a:latin typeface="Calibri"/>
              </a:rPr>
              <a:pPr defTabSz="941933">
                <a:defRPr/>
              </a:pPr>
              <a:t>26</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37694990-605B-4168-A676-249BE5E2BE6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3339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33">
              <a:defRPr/>
            </a:pPr>
            <a:r>
              <a:rPr lang="en-US" b="0" dirty="0"/>
              <a:t>Continued from last slide</a:t>
            </a:r>
          </a:p>
          <a:p>
            <a:pPr defTabSz="941933">
              <a:defRPr/>
            </a:pPr>
            <a:endParaRPr lang="en-US" b="0" dirty="0"/>
          </a:p>
          <a:p>
            <a:pPr defTabSz="941933">
              <a:defRPr/>
            </a:pPr>
            <a:r>
              <a:rPr lang="en-US" dirty="0">
                <a:latin typeface="Calibri" panose="020F0502020204030204" pitchFamily="34" charset="0"/>
                <a:ea typeface="Calibri" panose="020F0502020204030204" pitchFamily="34" charset="0"/>
                <a:cs typeface="Times New Roman" panose="02020603050405020304" pitchFamily="18" charset="0"/>
              </a:rPr>
              <a:t>Supervisee ASHLEY </a:t>
            </a:r>
            <a:r>
              <a:rPr lang="en-US" b="0" u="none" dirty="0"/>
              <a:t>: </a:t>
            </a:r>
            <a:r>
              <a:rPr lang="en-US" sz="1800" dirty="0">
                <a:latin typeface="Calibri" panose="020F0502020204030204" pitchFamily="34" charset="0"/>
                <a:ea typeface="Calibri" panose="020F0502020204030204" pitchFamily="34" charset="0"/>
                <a:cs typeface="Times New Roman" panose="02020603050405020304" pitchFamily="18" charset="0"/>
              </a:rPr>
              <a:t>Everyone should stop telling me what to do.</a:t>
            </a:r>
          </a:p>
          <a:p>
            <a:pPr defTabSz="941933">
              <a:defRPr/>
            </a:pPr>
            <a:r>
              <a:rPr lang="en-US" b="0" u="none" dirty="0"/>
              <a:t>Coach Jacob: CLICK: The decision is yours to make…</a:t>
            </a:r>
          </a:p>
          <a:p>
            <a:pPr defTabSz="941933">
              <a:defRPr/>
            </a:pPr>
            <a:endParaRPr lang="en-US" b="0" u="none" dirty="0"/>
          </a:p>
          <a:p>
            <a:pPr defTabSz="941933">
              <a:defRPr/>
            </a:pPr>
            <a:r>
              <a:rPr lang="en-US" dirty="0">
                <a:latin typeface="Calibri" panose="020F0502020204030204" pitchFamily="34" charset="0"/>
                <a:ea typeface="Calibri" panose="020F0502020204030204" pitchFamily="34" charset="0"/>
                <a:cs typeface="Times New Roman" panose="02020603050405020304" pitchFamily="18" charset="0"/>
              </a:rPr>
              <a:t>Supervisee  ASHLEY </a:t>
            </a:r>
            <a:r>
              <a:rPr lang="en-US" b="0" u="none" dirty="0"/>
              <a:t>: </a:t>
            </a:r>
            <a:r>
              <a:rPr lang="en-US" sz="1800" dirty="0">
                <a:latin typeface="Calibri" panose="020F0502020204030204" pitchFamily="34" charset="0"/>
                <a:ea typeface="Calibri" panose="020F0502020204030204" pitchFamily="34" charset="0"/>
                <a:cs typeface="Times New Roman" panose="02020603050405020304" pitchFamily="18" charset="0"/>
              </a:rPr>
              <a:t>I feel like I am being forced to participate in treatment.</a:t>
            </a:r>
          </a:p>
          <a:p>
            <a:pPr defTabSz="941933">
              <a:defRPr/>
            </a:pPr>
            <a:r>
              <a:rPr lang="en-US" b="0" u="none" dirty="0"/>
              <a:t>Coach Jacob: CLICK: You may or may not be…..</a:t>
            </a:r>
          </a:p>
        </p:txBody>
      </p:sp>
      <p:sp>
        <p:nvSpPr>
          <p:cNvPr id="4" name="Slide Number Placeholder 3"/>
          <p:cNvSpPr>
            <a:spLocks noGrp="1"/>
          </p:cNvSpPr>
          <p:nvPr>
            <p:ph type="sldNum" sz="quarter" idx="10"/>
          </p:nvPr>
        </p:nvSpPr>
        <p:spPr/>
        <p:txBody>
          <a:bodyPr/>
          <a:lstStyle/>
          <a:p>
            <a:pPr defTabSz="941933">
              <a:defRPr/>
            </a:pPr>
            <a:fld id="{EBDC8569-B203-42CF-8B98-55EF11CE1A4C}" type="slidenum">
              <a:rPr lang="en-US">
                <a:solidFill>
                  <a:prstClr val="black"/>
                </a:solidFill>
                <a:latin typeface="Calibri"/>
              </a:rPr>
              <a:pPr defTabSz="941933">
                <a:defRPr/>
              </a:pPr>
              <a:t>27</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xmlns="" id="{0AA0EEF4-FC6E-41DC-ADC9-EA8DF0DE41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5596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r>
              <a:rPr lang="en-US" altLang="en-US" b="0" baseline="0" dirty="0">
                <a:latin typeface="Arial" pitchFamily="34" charset="0"/>
              </a:rPr>
              <a:t>LEAD Troy </a:t>
            </a:r>
            <a:r>
              <a:rPr lang="en-US" b="0" i="0" dirty="0">
                <a:latin typeface="Arial" pitchFamily="34" charset="0"/>
              </a:rPr>
              <a:t>: We’ve talked about Collaboration, now let's move into Acceptance. As a Criminal Justice Professional, what does acceptance mean? Open Discussion:</a:t>
            </a:r>
            <a:r>
              <a:rPr lang="en-US" dirty="0">
                <a:solidFill>
                  <a:srgbClr val="000000"/>
                </a:solidFill>
                <a:latin typeface="Arial" panose="020B0604020202020204" pitchFamily="34" charset="0"/>
                <a:ea typeface="Calibri" panose="020F0502020204030204" pitchFamily="34" charset="0"/>
              </a:rPr>
              <a:t> </a:t>
            </a:r>
          </a:p>
          <a:p>
            <a:pPr marL="183228" indent="-183228">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Demonstrating empathy and understanding for a supervisee's experiences and perspective. </a:t>
            </a:r>
          </a:p>
          <a:p>
            <a:pPr marL="183228" indent="-183228">
              <a:buFont typeface="Arial" panose="020B0604020202020204" pitchFamily="34" charset="0"/>
              <a:buChar char="•"/>
            </a:pPr>
            <a:r>
              <a:rPr lang="en-US" b="0" i="0" dirty="0">
                <a:latin typeface="Arial" pitchFamily="34" charset="0"/>
              </a:rPr>
              <a:t>It provides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r>
              <a:rPr lang="en-US" b="0" i="0" dirty="0">
                <a:latin typeface="Arial" pitchFamily="34" charset="0"/>
              </a:rPr>
              <a:t> autonomy. </a:t>
            </a:r>
          </a:p>
          <a:p>
            <a:pPr marL="183228" indent="-183228">
              <a:buFont typeface="Arial" panose="020B0604020202020204" pitchFamily="34" charset="0"/>
              <a:buChar char="•"/>
            </a:pPr>
            <a:r>
              <a:rPr lang="en-US" b="0" i="0" dirty="0">
                <a:latin typeface="Arial" pitchFamily="34" charset="0"/>
              </a:rPr>
              <a:t>Supervisees chose their own path, so they take responsibility.  </a:t>
            </a:r>
          </a:p>
          <a:p>
            <a:endParaRPr lang="en-US" b="0" i="0" dirty="0">
              <a:latin typeface="Arial" pitchFamily="34" charset="0"/>
            </a:endParaRPr>
          </a:p>
          <a:p>
            <a:endParaRPr lang="en-US" b="0" i="0" dirty="0">
              <a:latin typeface="Arial" pitchFamily="34" charset="0"/>
            </a:endParaRPr>
          </a:p>
        </p:txBody>
      </p:sp>
      <p:sp>
        <p:nvSpPr>
          <p:cNvPr id="205828"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977211">
              <a:defRPr/>
            </a:pPr>
            <a:fld id="{B384F497-EB09-4490-AE32-17DB787B63EB}" type="slidenum">
              <a:rPr lang="en-US">
                <a:solidFill>
                  <a:prstClr val="black"/>
                </a:solidFill>
                <a:latin typeface="Calibri"/>
              </a:rPr>
              <a:pPr defTabSz="977211">
                <a:defRPr/>
              </a:pPr>
              <a:t>28</a:t>
            </a:fld>
            <a:endParaRPr lang="en-US">
              <a:solidFill>
                <a:prstClr val="black"/>
              </a:solidFill>
              <a:latin typeface="Calibri"/>
            </a:endParaRPr>
          </a:p>
        </p:txBody>
      </p:sp>
    </p:spTree>
    <p:extLst>
      <p:ext uri="{BB962C8B-B14F-4D97-AF65-F5344CB8AC3E}">
        <p14:creationId xmlns:p14="http://schemas.microsoft.com/office/powerpoint/2010/main" val="3054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baseline="0" dirty="0">
                <a:latin typeface="Arial" pitchFamily="34" charset="0"/>
              </a:rPr>
              <a:t>LEAD Troy </a:t>
            </a:r>
            <a:r>
              <a:rPr lang="en-US" b="0" dirty="0"/>
              <a:t>: The A in OARS stands for affirmations. A good strategy to show acceptance is to use an affirmation.  </a:t>
            </a:r>
          </a:p>
          <a:p>
            <a:endParaRPr lang="en-US" b="0" dirty="0"/>
          </a:p>
          <a:p>
            <a:r>
              <a:rPr lang="en-US" dirty="0">
                <a:solidFill>
                  <a:srgbClr val="700017"/>
                </a:solidFill>
                <a:latin typeface="Franklin Gothic Book" panose="020B0503020102020204" pitchFamily="34" charset="0"/>
              </a:rPr>
              <a:t>(CLICK) </a:t>
            </a:r>
            <a:r>
              <a:rPr lang="en-US" b="0" dirty="0"/>
              <a:t>Affirmations promote a positive relationship that helps engage a supervisee. </a:t>
            </a:r>
          </a:p>
          <a:p>
            <a:r>
              <a:rPr lang="en-US" dirty="0">
                <a:solidFill>
                  <a:srgbClr val="700017"/>
                </a:solidFill>
                <a:latin typeface="Franklin Gothic Book" panose="020B0503020102020204" pitchFamily="34" charset="0"/>
              </a:rPr>
              <a:t>(CLICK) </a:t>
            </a:r>
            <a:r>
              <a:rPr lang="en-US" b="0" dirty="0"/>
              <a:t>An affirmation is a statement that acknowledges a person’s strengths and efforts. </a:t>
            </a:r>
          </a:p>
          <a:p>
            <a:r>
              <a:rPr lang="en-US" b="0" dirty="0"/>
              <a:t>(CLICK) The more affirmations we use with a supervisee the more likely they are to engage in supervision. </a:t>
            </a:r>
          </a:p>
          <a:p>
            <a:r>
              <a:rPr lang="en-US" dirty="0">
                <a:solidFill>
                  <a:srgbClr val="700017"/>
                </a:solidFill>
                <a:latin typeface="Franklin Gothic Book" panose="020B0503020102020204" pitchFamily="34" charset="0"/>
              </a:rPr>
              <a:t>(CLICK) </a:t>
            </a:r>
            <a:r>
              <a:rPr lang="en-US" b="0" dirty="0"/>
              <a:t>In the interest of focusing on the supervisee avoid using “I” statements.” Remember this is about what they are doing right.  </a:t>
            </a:r>
          </a:p>
          <a:p>
            <a:r>
              <a:rPr lang="en-US" dirty="0">
                <a:solidFill>
                  <a:srgbClr val="700017"/>
                </a:solidFill>
                <a:latin typeface="Franklin Gothic Book" panose="020B0503020102020204" pitchFamily="34" charset="0"/>
              </a:rPr>
              <a:t>(CLICK) </a:t>
            </a:r>
            <a:r>
              <a:rPr lang="en-US" b="0" dirty="0"/>
              <a:t>The goal is to be as genuine and nonjudgmental as possible. </a:t>
            </a:r>
          </a:p>
        </p:txBody>
      </p:sp>
      <p:sp>
        <p:nvSpPr>
          <p:cNvPr id="4" name="Slide Number Placeholder 3"/>
          <p:cNvSpPr>
            <a:spLocks noGrp="1"/>
          </p:cNvSpPr>
          <p:nvPr>
            <p:ph type="sldNum" sz="quarter" idx="5"/>
          </p:nvPr>
        </p:nvSpPr>
        <p:spPr/>
        <p:txBody>
          <a:bodyPr/>
          <a:lstStyle/>
          <a:p>
            <a:fld id="{22801DB5-4421-4380-AE1A-9413A7A207F6}" type="slidenum">
              <a:rPr lang="en-US" smtClean="0"/>
              <a:t>29</a:t>
            </a:fld>
            <a:endParaRPr lang="en-US"/>
          </a:p>
        </p:txBody>
      </p:sp>
      <p:sp>
        <p:nvSpPr>
          <p:cNvPr id="5" name="Date Placeholder 4">
            <a:extLst>
              <a:ext uri="{FF2B5EF4-FFF2-40B4-BE49-F238E27FC236}">
                <a16:creationId xmlns:a16="http://schemas.microsoft.com/office/drawing/2014/main" xmlns="" id="{6D338EBB-D10C-46A2-9349-C96F17A2256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6830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392">
              <a:lnSpc>
                <a:spcPct val="107000"/>
              </a:lnSpc>
              <a:spcAft>
                <a:spcPts val="854"/>
              </a:spcAft>
            </a:pPr>
            <a:r>
              <a:rPr lang="en-US" sz="1900" dirty="0">
                <a:latin typeface="Georgia" panose="02040502050405020303" pitchFamily="18" charset="0"/>
                <a:ea typeface="Calibri" panose="020F0502020204030204" pitchFamily="34" charset="0"/>
                <a:cs typeface="Times New Roman" panose="02020603050405020304" pitchFamily="18" charset="0"/>
              </a:rPr>
              <a:t>(</a:t>
            </a:r>
            <a:r>
              <a:rPr lang="en-US" sz="1900" b="1" dirty="0">
                <a:latin typeface="Georgia" panose="02040502050405020303" pitchFamily="18" charset="0"/>
                <a:ea typeface="Calibri" panose="020F0502020204030204" pitchFamily="34" charset="0"/>
                <a:cs typeface="Times New Roman" panose="02020603050405020304" pitchFamily="18" charset="0"/>
              </a:rPr>
              <a:t>Jessica</a:t>
            </a:r>
            <a:r>
              <a:rPr lang="en-US" sz="1900" dirty="0">
                <a:latin typeface="Georgia" panose="02040502050405020303" pitchFamily="18" charset="0"/>
                <a:ea typeface="Calibri" panose="020F0502020204030204" pitchFamily="34" charset="0"/>
                <a:cs typeface="Times New Roman" panose="02020603050405020304" pitchFamily="18" charset="0"/>
              </a:rPr>
              <a:t>): Today’s Intensive session will involve a lot of practice. One instructor will provide brief explanations of MI concepts. Afterwards everyone will practice. We start out with some practice on change talk. How to recognize and strengthen change talk. We’ll provide real opportunities to sharpen your skills in OARS or Open Questions, Affirmations, Reflections and Summarizations. It is proficiency in these skills that makes someone a good interviewer. But this training is about more than being a good interviewer. We want you to be a good motivational interviewer. That comes with communicating in the spirit of MI. We’ll spend time understanding and demonstrating empathy, evocation, acceptance and compassion. We’ll talk about… and practice in the spirit of MI as it applies to Probation and Parole Officers. </a:t>
            </a:r>
          </a:p>
          <a:p>
            <a:pPr marL="489339" lvl="1">
              <a:lnSpc>
                <a:spcPct val="107000"/>
              </a:lnSpc>
              <a:spcAft>
                <a:spcPts val="854"/>
              </a:spcAft>
            </a:pPr>
            <a:endParaRPr lang="en-US" sz="1900" b="1" dirty="0">
              <a:latin typeface="Georgia" panose="02040502050405020303" pitchFamily="18" charset="0"/>
              <a:ea typeface="Calibri" panose="020F0502020204030204" pitchFamily="34" charset="0"/>
              <a:cs typeface="Times New Roman" panose="02020603050405020304" pitchFamily="18" charset="0"/>
            </a:endParaRPr>
          </a:p>
          <a:p>
            <a:pPr marL="489339" lvl="1">
              <a:lnSpc>
                <a:spcPct val="107000"/>
              </a:lnSpc>
              <a:spcAft>
                <a:spcPts val="854"/>
              </a:spcAft>
            </a:pPr>
            <a:endParaRPr lang="en-US" sz="1900" b="1" dirty="0">
              <a:latin typeface="Georgia" panose="02040502050405020303" pitchFamily="18" charset="0"/>
              <a:ea typeface="Calibri" panose="020F0502020204030204" pitchFamily="34" charset="0"/>
              <a:cs typeface="Times New Roman" panose="02020603050405020304" pitchFamily="18" charset="0"/>
            </a:endParaRPr>
          </a:p>
          <a:p>
            <a:pPr marL="856342" lvl="1" indent="-367004">
              <a:lnSpc>
                <a:spcPct val="107000"/>
              </a:lnSpc>
              <a:spcAft>
                <a:spcPts val="854"/>
              </a:spcAft>
              <a:buFont typeface="+mj-lt"/>
              <a:buAutoNum type="arabicPeriod"/>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856342" lvl="1" indent="-367004">
              <a:lnSpc>
                <a:spcPct val="107000"/>
              </a:lnSpc>
              <a:spcAft>
                <a:spcPts val="854"/>
              </a:spcAft>
              <a:buFont typeface="+mj-lt"/>
              <a:buAutoNum type="arabicPeriod"/>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26029">
              <a:defRPr/>
            </a:pPr>
            <a:fld id="{632FFBCB-D45F-4E85-871A-ED49BB7D6485}" type="slidenum">
              <a:rPr lang="en-US">
                <a:solidFill>
                  <a:prstClr val="black"/>
                </a:solidFill>
                <a:latin typeface="Calibri" panose="020F0502020204030204"/>
              </a:rPr>
              <a:pPr defTabSz="926029">
                <a:defRPr/>
              </a:pPr>
              <a:t>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xmlns="" id="{6174CF43-4427-4B93-9FC8-E6223CA76B17}"/>
              </a:ext>
            </a:extLst>
          </p:cNvPr>
          <p:cNvSpPr>
            <a:spLocks noGrp="1"/>
          </p:cNvSpPr>
          <p:nvPr>
            <p:ph type="dt" idx="1"/>
          </p:nvPr>
        </p:nvSpPr>
        <p:spPr/>
        <p:txBody>
          <a:bodyPr/>
          <a:lstStyle/>
          <a:p>
            <a:pPr defTabSz="92602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4247906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baseline="0" dirty="0">
                <a:latin typeface="Arial" pitchFamily="34" charset="0"/>
              </a:rPr>
              <a:t>LEAD Troy </a:t>
            </a:r>
            <a:r>
              <a:rPr lang="en-US" b="0" dirty="0"/>
              <a:t>: Affirmations tend to be positive, but not all positive statements are affirmations. To be an affirmation a response should acknowledge a person’s ability, how hard they are trying, past or future successes.  </a:t>
            </a:r>
          </a:p>
          <a:p>
            <a:endParaRPr lang="en-US" b="0" dirty="0"/>
          </a:p>
          <a:p>
            <a:r>
              <a:rPr lang="en-US" dirty="0">
                <a:solidFill>
                  <a:srgbClr val="700017"/>
                </a:solidFill>
                <a:latin typeface="Franklin Gothic Book" panose="020B0503020102020204" pitchFamily="34" charset="0"/>
              </a:rPr>
              <a:t>(CLICK) LEAD Troy:  </a:t>
            </a:r>
            <a:r>
              <a:rPr lang="en-US" b="0" dirty="0"/>
              <a:t> Our coach is going to give an example of an affirmation with ability… </a:t>
            </a:r>
          </a:p>
          <a:p>
            <a:r>
              <a:rPr lang="en-US" b="0" dirty="0"/>
              <a:t>COACH JACOB: </a:t>
            </a:r>
          </a:p>
          <a:p>
            <a:r>
              <a:rPr lang="en-US" b="0" dirty="0"/>
              <a:t>	You must be a resourceful person to have dealt with this problem for as long as you have</a:t>
            </a:r>
          </a:p>
          <a:p>
            <a:r>
              <a:rPr lang="en-US" b="0" dirty="0"/>
              <a:t>	You have the ability to (solve problems with your family, stay sober…) </a:t>
            </a:r>
          </a:p>
          <a:p>
            <a:endParaRPr lang="en-US" dirty="0">
              <a:solidFill>
                <a:srgbClr val="700017"/>
              </a:solidFill>
              <a:latin typeface="Franklin Gothic Book" panose="020B0503020102020204" pitchFamily="34" charset="0"/>
            </a:endParaRPr>
          </a:p>
          <a:p>
            <a:r>
              <a:rPr lang="en-US" dirty="0">
                <a:solidFill>
                  <a:srgbClr val="700017"/>
                </a:solidFill>
                <a:latin typeface="Franklin Gothic Book" panose="020B0503020102020204" pitchFamily="34" charset="0"/>
              </a:rPr>
              <a:t>(CLICK) LEAD Troy: Affirmations </a:t>
            </a:r>
            <a:r>
              <a:rPr lang="en-US" b="0" dirty="0"/>
              <a:t>acknowledge how hard they are trying.  Coach can we get an example to acknowledge someone trying hard… </a:t>
            </a:r>
          </a:p>
          <a:p>
            <a:r>
              <a:rPr lang="en-US" b="0" dirty="0"/>
              <a:t>COACH Jacob:</a:t>
            </a:r>
          </a:p>
          <a:p>
            <a:r>
              <a:rPr lang="en-US" b="0" dirty="0"/>
              <a:t>	You took a big step  </a:t>
            </a:r>
          </a:p>
          <a:p>
            <a:r>
              <a:rPr lang="en-US" b="0" dirty="0"/>
              <a:t>	You are trying so hard that must be difficult for you</a:t>
            </a:r>
          </a:p>
          <a:p>
            <a:endParaRPr lang="en-US" b="0" dirty="0"/>
          </a:p>
          <a:p>
            <a:r>
              <a:rPr lang="en-US" b="0" dirty="0"/>
              <a:t>(CLICK) LEAD Troy:  Here is an example of acknowledging a past success they’ve had.. </a:t>
            </a:r>
          </a:p>
          <a:p>
            <a:r>
              <a:rPr lang="en-US" b="0" dirty="0"/>
              <a:t>COACH Jacob:</a:t>
            </a:r>
          </a:p>
          <a:p>
            <a:r>
              <a:rPr lang="en-US" b="0" dirty="0"/>
              <a:t>	You are certainly a resourceful person to have dealt with this problem as long as you have</a:t>
            </a:r>
          </a:p>
          <a:p>
            <a:r>
              <a:rPr lang="en-US" b="0" dirty="0"/>
              <a:t>	You took care of you son(held a job, stayed sober…) for three years</a:t>
            </a:r>
          </a:p>
          <a:p>
            <a:endParaRPr lang="en-US" b="0" dirty="0"/>
          </a:p>
          <a:p>
            <a:r>
              <a:rPr lang="en-US" dirty="0">
                <a:solidFill>
                  <a:srgbClr val="700017"/>
                </a:solidFill>
                <a:latin typeface="Franklin Gothic Book" panose="020B0503020102020204" pitchFamily="34" charset="0"/>
              </a:rPr>
              <a:t>(CLICK) Lead Troy: Let’s here </a:t>
            </a:r>
            <a:r>
              <a:rPr lang="en-US" b="0" dirty="0"/>
              <a:t>acknowledging their chances for future success</a:t>
            </a:r>
          </a:p>
          <a:p>
            <a:r>
              <a:rPr lang="en-US" b="0" dirty="0"/>
              <a:t>COACH Jacob: </a:t>
            </a:r>
          </a:p>
          <a:p>
            <a:r>
              <a:rPr lang="en-US" b="0" dirty="0"/>
              <a:t>	You are taking the necessary steps to be a good father</a:t>
            </a:r>
          </a:p>
          <a:p>
            <a:r>
              <a:rPr lang="en-US" b="0" dirty="0"/>
              <a:t>	You are on the right path for success now</a:t>
            </a:r>
          </a:p>
          <a:p>
            <a:r>
              <a:rPr lang="en-US" b="0" dirty="0"/>
              <a:t>. </a:t>
            </a:r>
          </a:p>
          <a:p>
            <a:endParaRPr lang="en-US" b="0" dirty="0"/>
          </a:p>
        </p:txBody>
      </p:sp>
      <p:sp>
        <p:nvSpPr>
          <p:cNvPr id="4" name="Slide Number Placeholder 3"/>
          <p:cNvSpPr>
            <a:spLocks noGrp="1"/>
          </p:cNvSpPr>
          <p:nvPr>
            <p:ph type="sldNum" sz="quarter" idx="5"/>
          </p:nvPr>
        </p:nvSpPr>
        <p:spPr/>
        <p:txBody>
          <a:bodyPr/>
          <a:lstStyle/>
          <a:p>
            <a:fld id="{22801DB5-4421-4380-AE1A-9413A7A207F6}" type="slidenum">
              <a:rPr lang="en-US" smtClean="0"/>
              <a:t>30</a:t>
            </a:fld>
            <a:endParaRPr lang="en-US"/>
          </a:p>
        </p:txBody>
      </p:sp>
      <p:sp>
        <p:nvSpPr>
          <p:cNvPr id="5" name="Date Placeholder 4">
            <a:extLst>
              <a:ext uri="{FF2B5EF4-FFF2-40B4-BE49-F238E27FC236}">
                <a16:creationId xmlns:a16="http://schemas.microsoft.com/office/drawing/2014/main" xmlns="" id="{6D338EBB-D10C-46A2-9349-C96F17A2256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16008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Coach JACOB : Time to do some batting practice with affirmations. In this practice you will listen to a statement and practice responding by stating back a strength, effort, good intention or ability. Remember, affirmations show acceptance. We have some starter phrases for you to use. We will model an example for you.</a:t>
            </a:r>
          </a:p>
          <a:p>
            <a:pPr defTabSz="977211">
              <a:lnSpc>
                <a:spcPct val="107000"/>
              </a:lnSpc>
              <a:spcAft>
                <a:spcPts val="1283"/>
              </a:spcAft>
              <a:defRPr/>
            </a:pPr>
            <a:endPar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88606" lvl="1" defTabSz="977211">
              <a:lnSpc>
                <a:spcPct val="107000"/>
              </a:lnSpc>
              <a:spcAft>
                <a:spcPts val="1283"/>
              </a:spcAft>
              <a:defRPr/>
            </a:pP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Supervisee ASHLEY : “I am trying to get custody of my child on weekends.”</a:t>
            </a:r>
          </a:p>
          <a:p>
            <a:pPr marL="488606" lvl="1" defTabSz="977211">
              <a:lnSpc>
                <a:spcPct val="107000"/>
              </a:lnSpc>
              <a:spcAft>
                <a:spcPts val="1283"/>
              </a:spcAft>
              <a:defRPr/>
            </a:pPr>
            <a:r>
              <a:rPr lang="en-US" dirty="0">
                <a:latin typeface="Calibri" panose="020F0502020204030204" pitchFamily="34" charset="0"/>
                <a:ea typeface="Calibri" panose="020F0502020204030204" pitchFamily="34" charset="0"/>
                <a:cs typeface="Times New Roman" panose="02020603050405020304" pitchFamily="18" charset="0"/>
              </a:rPr>
              <a:t>COACH JACOB : “You are taking the necessary steps to show that you are a responsible parent.” </a:t>
            </a:r>
          </a:p>
          <a:p>
            <a:pPr marL="488606" lvl="1" defTabSz="977211">
              <a:lnSpc>
                <a:spcPct val="107000"/>
              </a:lnSpc>
              <a:spcAft>
                <a:spcPts val="1283"/>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77211">
              <a:lnSpc>
                <a:spcPct val="107000"/>
              </a:lnSpc>
              <a:spcAft>
                <a:spcPts val="1283"/>
              </a:spcAft>
              <a:defRPr/>
            </a:pPr>
            <a:r>
              <a:rPr lang="en-US" dirty="0">
                <a:latin typeface="Calibri" panose="020F0502020204030204" pitchFamily="34" charset="0"/>
                <a:ea typeface="Calibri" panose="020F0502020204030204" pitchFamily="34" charset="0"/>
                <a:cs typeface="Times New Roman" panose="02020603050405020304" pitchFamily="18" charset="0"/>
              </a:rPr>
              <a:t>Coach JACOB: Notice how my affirmation showed acceptance, while acknowledging that they are trying to become a responsible parent. Who is up to bat? </a:t>
            </a:r>
          </a:p>
          <a:p>
            <a:pPr defTabSz="977211">
              <a:lnSpc>
                <a:spcPct val="107000"/>
              </a:lnSpc>
              <a:spcAft>
                <a:spcPts val="1283"/>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77211">
              <a:lnSpc>
                <a:spcPct val="107000"/>
              </a:lnSpc>
              <a:spcAft>
                <a:spcPts val="1283"/>
              </a:spcAft>
              <a:defRPr/>
            </a:pPr>
            <a:r>
              <a:rPr lang="en-US" dirty="0">
                <a:latin typeface="Calibri" panose="020F0502020204030204" pitchFamily="34" charset="0"/>
                <a:ea typeface="Calibri" panose="020F0502020204030204" pitchFamily="34" charset="0"/>
                <a:cs typeface="Times New Roman" panose="02020603050405020304" pitchFamily="18" charset="0"/>
              </a:rPr>
              <a:t>Coach JACOB : (after each batter) Do you think the Individual would feel accepted with that affirmation?  </a:t>
            </a:r>
          </a:p>
          <a:p>
            <a:pPr>
              <a:lnSpc>
                <a:spcPct val="107000"/>
              </a:lnSpc>
              <a:spcAft>
                <a:spcPts val="809"/>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Supervisee ASHLEY STATEMENTS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want to get off paper, I have finally stopped drinking.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can see how shoplifting gets me in trouble, I need to find a job making enough money for what I need.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quit drinking so many times, this time feels different.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can see why I should get a job.</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spent Saturday taking care of my son.</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The sentence my judge gave me was fair.</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My wife wants me to quit smoking marijuana.</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try to avoid going to certain neighborhoods because I know I’d get into trouble.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know that I should stop using cocaine, my family is so disappointed.</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been working for two weeks at my job.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I’m trying to get custody of my son on weekends.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can picture how quitting heroin would make my life better, I haven’t shot up in 3 days.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Staying sober the last few weeks makes me feel good,.</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decided that the best way for me to quit drinking is to stop shopping in places that sell alcohol.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Staying away from my victim the last two months has kept me out of trouble, but I miss seeing her.</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been using cocaine for 7 years. If I don’t change, I know I’m going to get in trouble all over again and be taken away from my sons.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completed 4 Thinking for a Change groups. I’ll get my certificate in 2 months.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never worked this hard in my whole entire life. </a:t>
            </a:r>
          </a:p>
          <a:p>
            <a:pPr marL="346689" indent="-346689">
              <a:lnSpc>
                <a:spcPct val="107000"/>
              </a:lnSpc>
              <a:spcAft>
                <a:spcPts val="809"/>
              </a:spcAft>
              <a:buFont typeface="+mj-lt"/>
              <a:buAutoNum type="arabicPeriod"/>
              <a:tabLst>
                <a:tab pos="462253"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6689" indent="-346689">
              <a:lnSpc>
                <a:spcPct val="107000"/>
              </a:lnSpc>
              <a:spcAft>
                <a:spcPts val="809"/>
              </a:spcAft>
              <a:buFont typeface="+mj-lt"/>
              <a:buAutoNum type="arabicPeriod"/>
              <a:tabLst>
                <a:tab pos="462253"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sz="1800" i="1" dirty="0">
                <a:latin typeface="Calibri" panose="020F0502020204030204" pitchFamily="34" charset="0"/>
                <a:ea typeface="Calibri" panose="020F0502020204030204" pitchFamily="34" charset="0"/>
                <a:cs typeface="Times New Roman" panose="02020603050405020304" pitchFamily="18" charset="0"/>
              </a:rPr>
              <a:t>COACH: OPTIONAL SAMPLE AFFIRMATIONS IF PARTICIPANTS GET STUCK: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 must have been very hard to you to admit that.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took a big step.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It’s great that you want to do something about this problem.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are certainly a resourceful person to have dealt with this problem for as long as you have.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are trying so hard, that must be very difficult for you.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You’re the kind of person that puts a lot of thought into something.</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are contributing some really important things here.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You’ve spent a good deal of time thinking about this.</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It’s important to you that your family is taken care of.</a:t>
            </a:r>
          </a:p>
          <a:p>
            <a:pPr>
              <a:lnSpc>
                <a:spcPct val="107000"/>
              </a:lnSpc>
              <a:spcAft>
                <a:spcPts val="1283"/>
              </a:spcAft>
            </a:pPr>
            <a:r>
              <a:rPr lang="en-US" altLang="en-US" i="1" dirty="0">
                <a:solidFill>
                  <a:srgbClr val="1F497D">
                    <a:lumMod val="75000"/>
                  </a:srgbClr>
                </a:solidFill>
              </a:rPr>
              <a:t/>
            </a:r>
            <a:br>
              <a:rPr lang="en-US" altLang="en-US" i="1" dirty="0">
                <a:solidFill>
                  <a:srgbClr val="1F497D">
                    <a:lumMod val="75000"/>
                  </a:srgbClr>
                </a:solidFill>
              </a:rPr>
            </a:br>
            <a:endParaRPr lang="en-US" dirty="0">
              <a:latin typeface="Arial" pitchFamily="34" charset="0"/>
            </a:endParaRPr>
          </a:p>
        </p:txBody>
      </p:sp>
      <p:sp>
        <p:nvSpPr>
          <p:cNvPr id="222212"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22213"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22214" name="Slide Number Placeholder 5"/>
          <p:cNvSpPr>
            <a:spLocks noGrp="1"/>
          </p:cNvSpPr>
          <p:nvPr>
            <p:ph type="sldNum" sz="quarter" idx="5"/>
          </p:nvPr>
        </p:nvSpPr>
        <p:spPr>
          <a:noFill/>
        </p:spPr>
        <p:txBody>
          <a:bodyPr/>
          <a:lstStyle/>
          <a:p>
            <a:pPr defTabSz="977211">
              <a:defRPr/>
            </a:pPr>
            <a:fld id="{838C629F-4808-4BA9-B0DB-A3CC5BDA8F25}" type="slidenum">
              <a:rPr lang="en-US">
                <a:solidFill>
                  <a:prstClr val="black"/>
                </a:solidFill>
                <a:latin typeface="Calibri"/>
              </a:rPr>
              <a:pPr defTabSz="977211">
                <a:defRPr/>
              </a:pPr>
              <a:t>31</a:t>
            </a:fld>
            <a:endParaRPr lang="en-US">
              <a:solidFill>
                <a:prstClr val="black"/>
              </a:solidFill>
              <a:latin typeface="Calibri"/>
            </a:endParaRPr>
          </a:p>
        </p:txBody>
      </p:sp>
    </p:spTree>
    <p:extLst>
      <p:ext uri="{BB962C8B-B14F-4D97-AF65-F5344CB8AC3E}">
        <p14:creationId xmlns:p14="http://schemas.microsoft.com/office/powerpoint/2010/main" val="1415776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r>
              <a:rPr lang="en-US" altLang="en-US" b="0" baseline="0" dirty="0">
                <a:latin typeface="Arial" pitchFamily="34" charset="0"/>
              </a:rPr>
              <a:t>LEAD </a:t>
            </a:r>
            <a:r>
              <a:rPr lang="en-US" b="0" dirty="0">
                <a:latin typeface="Arial" pitchFamily="34" charset="0"/>
              </a:rPr>
              <a:t> So, we’ve talked about collaboration and acceptance. Let’s spend some time on compassion. What does it mean to show compassion to a supervisee? Open discussion</a:t>
            </a:r>
          </a:p>
          <a:p>
            <a:pPr marL="183228" indent="-183228">
              <a:buFont typeface="Arial" panose="020B0604020202020204" pitchFamily="34" charset="0"/>
              <a:buChar char="•"/>
            </a:pPr>
            <a:r>
              <a:rPr lang="en-US" b="0" i="0" dirty="0">
                <a:latin typeface="Arial" pitchFamily="34" charset="0"/>
              </a:rPr>
              <a:t>Actively promote the </a:t>
            </a:r>
            <a:r>
              <a:rPr lang="en-US" dirty="0">
                <a:latin typeface="Calibri" panose="020F0502020204030204" pitchFamily="34" charset="0"/>
                <a:ea typeface="Calibri" panose="020F0502020204030204" pitchFamily="34" charset="0"/>
                <a:cs typeface="Times New Roman" panose="02020603050405020304" pitchFamily="18" charset="0"/>
              </a:rPr>
              <a:t>supervisee’s</a:t>
            </a:r>
            <a:r>
              <a:rPr lang="en-US" b="0" i="0" dirty="0">
                <a:latin typeface="Arial" pitchFamily="34" charset="0"/>
              </a:rPr>
              <a:t> welfare</a:t>
            </a:r>
          </a:p>
          <a:p>
            <a:pPr marL="183228" indent="-183228">
              <a:buFont typeface="Arial" panose="020B0604020202020204" pitchFamily="34" charset="0"/>
              <a:buChar char="•"/>
            </a:pPr>
            <a:r>
              <a:rPr lang="en-US" b="0" i="0" dirty="0">
                <a:latin typeface="Arial" pitchFamily="34" charset="0"/>
              </a:rPr>
              <a:t>Conversation is in service of </a:t>
            </a:r>
            <a:r>
              <a:rPr lang="en-US" dirty="0">
                <a:latin typeface="Calibri" panose="020F0502020204030204" pitchFamily="34" charset="0"/>
                <a:ea typeface="Calibri" panose="020F0502020204030204" pitchFamily="34" charset="0"/>
                <a:cs typeface="Times New Roman" panose="02020603050405020304" pitchFamily="18" charset="0"/>
              </a:rPr>
              <a:t>the supervisee</a:t>
            </a:r>
            <a:r>
              <a:rPr lang="en-US" b="0" i="0" dirty="0">
                <a:latin typeface="Arial" pitchFamily="34" charset="0"/>
              </a:rPr>
              <a:t>’s needs NOT the staff's needs</a:t>
            </a:r>
          </a:p>
          <a:p>
            <a:pPr marL="183228" indent="-183228">
              <a:buFont typeface="Arial" panose="020B0604020202020204" pitchFamily="34" charset="0"/>
              <a:buChar char="•"/>
            </a:pPr>
            <a:r>
              <a:rPr lang="en-US" b="0" i="0" dirty="0">
                <a:latin typeface="Arial" pitchFamily="34" charset="0"/>
              </a:rPr>
              <a:t>It is not sympathy or identifying with the </a:t>
            </a:r>
            <a:r>
              <a:rPr lang="en-US" dirty="0">
                <a:latin typeface="Calibri" panose="020F0502020204030204" pitchFamily="34" charset="0"/>
                <a:ea typeface="Calibri" panose="020F0502020204030204" pitchFamily="34" charset="0"/>
                <a:cs typeface="Times New Roman" panose="02020603050405020304" pitchFamily="18" charset="0"/>
              </a:rPr>
              <a:t>supervisee</a:t>
            </a:r>
            <a:endParaRPr lang="en-US" b="0" dirty="0">
              <a:latin typeface="Arial" pitchFamily="34" charset="0"/>
            </a:endParaRPr>
          </a:p>
          <a:p>
            <a:endParaRPr lang="en-US" b="0" dirty="0">
              <a:latin typeface="Arial" pitchFamily="34" charset="0"/>
            </a:endParaRPr>
          </a:p>
          <a:p>
            <a:r>
              <a:rPr lang="en-US" b="0" dirty="0">
                <a:latin typeface="Arial" pitchFamily="34" charset="0"/>
              </a:rPr>
              <a:t>One strategy that can be used to promote a supervisees welfare is to use reflections or repeating back language that demonstrates an understanding of their needs. </a:t>
            </a:r>
          </a:p>
          <a:p>
            <a:endParaRPr lang="en-US" dirty="0">
              <a:latin typeface="Arial" pitchFamily="34" charset="0"/>
            </a:endParaRPr>
          </a:p>
        </p:txBody>
      </p:sp>
      <p:sp>
        <p:nvSpPr>
          <p:cNvPr id="205828"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977211">
              <a:defRPr/>
            </a:pPr>
            <a:fld id="{B384F497-EB09-4490-AE32-17DB787B63EB}" type="slidenum">
              <a:rPr lang="en-US">
                <a:solidFill>
                  <a:prstClr val="black"/>
                </a:solidFill>
                <a:latin typeface="Calibri"/>
              </a:rPr>
              <a:pPr defTabSz="977211">
                <a:defRPr/>
              </a:pPr>
              <a:t>32</a:t>
            </a:fld>
            <a:endParaRPr lang="en-US">
              <a:solidFill>
                <a:prstClr val="black"/>
              </a:solidFill>
              <a:latin typeface="Calibri"/>
            </a:endParaRPr>
          </a:p>
        </p:txBody>
      </p:sp>
    </p:spTree>
    <p:extLst>
      <p:ext uri="{BB962C8B-B14F-4D97-AF65-F5344CB8AC3E}">
        <p14:creationId xmlns:p14="http://schemas.microsoft.com/office/powerpoint/2010/main" val="2920515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725488"/>
            <a:ext cx="6467475" cy="3638550"/>
          </a:xfrm>
          <a:prstGeom prst="rect">
            <a:avLst/>
          </a:prstGeom>
        </p:spPr>
      </p:sp>
      <p:sp>
        <p:nvSpPr>
          <p:cNvPr id="3" name="Notes Placeholder 2"/>
          <p:cNvSpPr>
            <a:spLocks noGrp="1"/>
          </p:cNvSpPr>
          <p:nvPr>
            <p:ph type="body" idx="1"/>
          </p:nvPr>
        </p:nvSpPr>
        <p:spPr>
          <a:xfrm>
            <a:off x="741128" y="4605744"/>
            <a:ext cx="5929023" cy="4363333"/>
          </a:xfrm>
          <a:prstGeom prst="rect">
            <a:avLst/>
          </a:prstGeom>
        </p:spPr>
        <p:txBody>
          <a:bodyPr/>
          <a:lstStyle/>
          <a:p>
            <a:r>
              <a:rPr lang="en-US" altLang="en-US" b="0" baseline="0" dirty="0">
                <a:latin typeface="Arial" pitchFamily="34" charset="0"/>
              </a:rPr>
              <a:t>LEAD </a:t>
            </a:r>
            <a:r>
              <a:rPr lang="en-US" b="0" i="0" u="none" baseline="0" dirty="0"/>
              <a:t>: The R in OARS stands for reflection. When we talk about reflections or reflective listening, we mean relying on reflections as a primary way to prompt a person to talk. A reflection is a statement, not a question that relates accurately to what the person has said. Like the way questions are on a continuum from closed questions to open questions, reflections are on a continuum from simple to complex. </a:t>
            </a:r>
          </a:p>
          <a:p>
            <a:endParaRPr lang="en-US" b="0" i="0" u="none" baseline="0" dirty="0"/>
          </a:p>
          <a:p>
            <a:r>
              <a:rPr lang="en-US" b="0" i="0" u="none" baseline="0" dirty="0"/>
              <a:t>(CLICK) A simple reflection can be as easy as repeating back what a person has just said. As we restate what an someone says using different words, reflections become more complex. We might use expressions instead of repeating back exact words. Sometimes reflections are about guessing what a person means and that’s okay. Guessing wrong when repeating back, may prompt someone to talk more on the subject that we need to know about..  </a:t>
            </a:r>
          </a:p>
          <a:p>
            <a:endParaRPr lang="en-US" b="0" i="0" u="none" baseline="0" dirty="0"/>
          </a:p>
        </p:txBody>
      </p:sp>
      <p:sp>
        <p:nvSpPr>
          <p:cNvPr id="4" name="Slide Number Placeholder 3"/>
          <p:cNvSpPr>
            <a:spLocks noGrp="1"/>
          </p:cNvSpPr>
          <p:nvPr>
            <p:ph type="sldNum" sz="quarter" idx="10"/>
          </p:nvPr>
        </p:nvSpPr>
        <p:spPr>
          <a:xfrm>
            <a:off x="4198011" y="9209798"/>
            <a:ext cx="3211554" cy="484816"/>
          </a:xfrm>
          <a:prstGeom prst="rect">
            <a:avLst/>
          </a:prstGeom>
        </p:spPr>
        <p:txBody>
          <a:bodyPr/>
          <a:lstStyle/>
          <a:p>
            <a:pPr defTabSz="924506">
              <a:defRPr/>
            </a:pPr>
            <a:fld id="{4F3D7BDA-5CA4-47DC-A26A-9878B99E72B6}" type="slidenum">
              <a:rPr lang="en-US">
                <a:solidFill>
                  <a:prstClr val="black"/>
                </a:solidFill>
                <a:latin typeface="Calibri"/>
              </a:rPr>
              <a:pPr defTabSz="924506">
                <a:defRPr/>
              </a:pPr>
              <a:t>33</a:t>
            </a:fld>
            <a:endParaRPr lang="en-US">
              <a:solidFill>
                <a:prstClr val="black"/>
              </a:solidFill>
              <a:latin typeface="Calibri"/>
            </a:endParaRPr>
          </a:p>
        </p:txBody>
      </p:sp>
    </p:spTree>
    <p:extLst>
      <p:ext uri="{BB962C8B-B14F-4D97-AF65-F5344CB8AC3E}">
        <p14:creationId xmlns:p14="http://schemas.microsoft.com/office/powerpoint/2010/main" val="1531490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202"/>
              </a:spcAft>
            </a:pPr>
            <a:r>
              <a:rPr lang="en-US" altLang="en-US" b="0" baseline="0" dirty="0">
                <a:latin typeface="Arial" pitchFamily="34" charset="0"/>
              </a:rPr>
              <a:t>LEAD </a:t>
            </a:r>
            <a:r>
              <a:rPr lang="en-US" b="0" baseline="0" dirty="0"/>
              <a:t>: Responding with reflections is a good strategy to keep people engaged. The general rule is use 2 to 3 reflections for every question that you ask. Keep in mind, you keep adjusting your strategy until you are getting better information from the person. </a:t>
            </a:r>
          </a:p>
        </p:txBody>
      </p:sp>
      <p:sp>
        <p:nvSpPr>
          <p:cNvPr id="4" name="Slide Number Placeholder 3"/>
          <p:cNvSpPr>
            <a:spLocks noGrp="1"/>
          </p:cNvSpPr>
          <p:nvPr>
            <p:ph type="sldNum" sz="quarter" idx="10"/>
          </p:nvPr>
        </p:nvSpPr>
        <p:spPr/>
        <p:txBody>
          <a:bodyPr/>
          <a:lstStyle/>
          <a:p>
            <a:pPr defTabSz="924506">
              <a:defRPr/>
            </a:pPr>
            <a:fld id="{EBDC8569-B203-42CF-8B98-55EF11CE1A4C}" type="slidenum">
              <a:rPr lang="en-US">
                <a:solidFill>
                  <a:prstClr val="black"/>
                </a:solidFill>
                <a:latin typeface="Calibri"/>
              </a:rPr>
              <a:pPr defTabSz="924506">
                <a:defRPr/>
              </a:pPr>
              <a:t>34</a:t>
            </a:fld>
            <a:endParaRPr lang="en-US">
              <a:solidFill>
                <a:prstClr val="black"/>
              </a:solidFill>
              <a:latin typeface="Calibri"/>
            </a:endParaRPr>
          </a:p>
        </p:txBody>
      </p:sp>
    </p:spTree>
    <p:extLst>
      <p:ext uri="{BB962C8B-B14F-4D97-AF65-F5344CB8AC3E}">
        <p14:creationId xmlns:p14="http://schemas.microsoft.com/office/powerpoint/2010/main" val="2826241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pPr>
              <a:lnSpc>
                <a:spcPct val="107000"/>
              </a:lnSpc>
              <a:spcAft>
                <a:spcPts val="1213"/>
              </a:spcAft>
            </a:pPr>
            <a:r>
              <a:rPr lang="en-US" altLang="en-US" b="0" baseline="0" dirty="0">
                <a:latin typeface="Arial" pitchFamily="34" charset="0"/>
              </a:rPr>
              <a:t>LEAD </a:t>
            </a:r>
            <a:r>
              <a:rPr lang="en-US" dirty="0">
                <a:latin typeface="Calibri" panose="020F0502020204030204" pitchFamily="34" charset="0"/>
                <a:ea typeface="Calibri" panose="020F0502020204030204" pitchFamily="34" charset="0"/>
                <a:cs typeface="Times New Roman" panose="02020603050405020304" pitchFamily="18" charset="0"/>
              </a:rPr>
              <a:t>: Reflections are often more effective at getting information than questions because when a person feels understood, they want to say more, they trust us more, and they are more likely to be honest. Reflections can help us stay objective and non-judgmental.  </a:t>
            </a:r>
          </a:p>
          <a:p>
            <a:pPr>
              <a:lnSpc>
                <a:spcPct val="107000"/>
              </a:lnSpc>
              <a:spcAft>
                <a:spcPts val="121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13"/>
              </a:spcAft>
            </a:pPr>
            <a:r>
              <a:rPr lang="en-US" dirty="0">
                <a:latin typeface="Calibri" panose="020F0502020204030204" pitchFamily="34" charset="0"/>
                <a:ea typeface="Calibri" panose="020F0502020204030204" pitchFamily="34" charset="0"/>
                <a:cs typeface="Times New Roman" panose="02020603050405020304" pitchFamily="18" charset="0"/>
              </a:rPr>
              <a:t>(CLICK) When forming a reflection, we start by making a guess at what the person means. Consider what it is that they really want you to understand. As previously stated, guessing wrong is fine. In fact, it’s a strategy that we can use to get more information. It can also be a way to signal the person to be clearer. When we think we know the meaning, form a statement. This is not a question. When we ask a question, we typically raise our voice on the last word to signal a question. Inflect down when at the end when reflecting.   </a:t>
            </a:r>
          </a:p>
          <a:p>
            <a:pPr>
              <a:lnSpc>
                <a:spcPct val="107000"/>
              </a:lnSpc>
              <a:spcAft>
                <a:spcPts val="121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13"/>
              </a:spcAft>
            </a:pPr>
            <a:r>
              <a:rPr lang="en-US" dirty="0">
                <a:latin typeface="Calibri" panose="020F0502020204030204" pitchFamily="34" charset="0"/>
                <a:ea typeface="Calibri" panose="020F0502020204030204" pitchFamily="34" charset="0"/>
                <a:cs typeface="Times New Roman" panose="02020603050405020304" pitchFamily="18" charset="0"/>
              </a:rPr>
              <a:t>“You are trying your best?” Now keeping my tone flat like a statement, “You are trying your best.” </a:t>
            </a:r>
          </a:p>
          <a:p>
            <a:pPr>
              <a:lnSpc>
                <a:spcPct val="107000"/>
              </a:lnSpc>
              <a:spcAft>
                <a:spcPts val="121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13"/>
              </a:spcAft>
            </a:pPr>
            <a:r>
              <a:rPr lang="en-US" dirty="0">
                <a:latin typeface="Calibri" panose="020F0502020204030204" pitchFamily="34" charset="0"/>
                <a:ea typeface="Calibri" panose="020F0502020204030204" pitchFamily="34" charset="0"/>
                <a:cs typeface="Times New Roman" panose="02020603050405020304" pitchFamily="18" charset="0"/>
              </a:rPr>
              <a:t>Can you hear the difference? How do you think you would feel after the first question? (open discussion) Answers: defensive or being judged</a:t>
            </a:r>
          </a:p>
          <a:p>
            <a:pPr>
              <a:lnSpc>
                <a:spcPct val="107000"/>
              </a:lnSpc>
              <a:spcAft>
                <a:spcPts val="1213"/>
              </a:spcAft>
            </a:pPr>
            <a:r>
              <a:rPr lang="en-US" dirty="0">
                <a:latin typeface="Calibri" panose="020F0502020204030204" pitchFamily="34" charset="0"/>
                <a:ea typeface="Calibri" panose="020F0502020204030204" pitchFamily="34" charset="0"/>
                <a:cs typeface="Times New Roman" panose="02020603050405020304" pitchFamily="18" charset="0"/>
              </a:rPr>
              <a:t>How would you feel after the reflection? (open discussion) Answer - understood  </a:t>
            </a:r>
          </a:p>
          <a:p>
            <a:pPr>
              <a:lnSpc>
                <a:spcPct val="107000"/>
              </a:lnSpc>
              <a:spcAft>
                <a:spcPts val="121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0" i="0" u="none" dirty="0">
              <a:latin typeface="Arial" pitchFamily="34" charset="0"/>
            </a:endParaRPr>
          </a:p>
          <a:p>
            <a:endParaRPr lang="en-US" dirty="0">
              <a:latin typeface="Arial" pitchFamily="34" charset="0"/>
            </a:endParaRPr>
          </a:p>
        </p:txBody>
      </p:sp>
      <p:sp>
        <p:nvSpPr>
          <p:cNvPr id="228356" name="Date Placeholder 3"/>
          <p:cNvSpPr>
            <a:spLocks noGrp="1"/>
          </p:cNvSpPr>
          <p:nvPr>
            <p:ph type="dt" sz="quarter" idx="1"/>
          </p:nvPr>
        </p:nvSpPr>
        <p:spPr>
          <a:noFill/>
        </p:spPr>
        <p:txBody>
          <a:bodyPr/>
          <a:lstStyle/>
          <a:p>
            <a:pPr defTabSz="924506">
              <a:defRPr/>
            </a:pPr>
            <a:endParaRPr lang="en-US">
              <a:solidFill>
                <a:prstClr val="black"/>
              </a:solidFill>
              <a:latin typeface="Calibri"/>
            </a:endParaRPr>
          </a:p>
        </p:txBody>
      </p:sp>
      <p:sp>
        <p:nvSpPr>
          <p:cNvPr id="228357" name="Footer Placeholder 4"/>
          <p:cNvSpPr>
            <a:spLocks noGrp="1"/>
          </p:cNvSpPr>
          <p:nvPr>
            <p:ph type="ftr" sz="quarter" idx="4"/>
          </p:nvPr>
        </p:nvSpPr>
        <p:spPr>
          <a:noFill/>
        </p:spPr>
        <p:txBody>
          <a:bodyPr/>
          <a:lstStyle/>
          <a:p>
            <a:pPr defTabSz="924506">
              <a:defRPr/>
            </a:pPr>
            <a:endParaRPr lang="en-US">
              <a:solidFill>
                <a:prstClr val="black"/>
              </a:solidFill>
              <a:latin typeface="Calibri"/>
            </a:endParaRPr>
          </a:p>
        </p:txBody>
      </p:sp>
      <p:sp>
        <p:nvSpPr>
          <p:cNvPr id="228358" name="Slide Number Placeholder 5"/>
          <p:cNvSpPr>
            <a:spLocks noGrp="1"/>
          </p:cNvSpPr>
          <p:nvPr>
            <p:ph type="sldNum" sz="quarter" idx="5"/>
          </p:nvPr>
        </p:nvSpPr>
        <p:spPr>
          <a:noFill/>
        </p:spPr>
        <p:txBody>
          <a:bodyPr/>
          <a:lstStyle/>
          <a:p>
            <a:pPr defTabSz="924506">
              <a:defRPr/>
            </a:pPr>
            <a:fld id="{6E03531B-E270-41E0-B968-01C3971FF8B4}" type="slidenum">
              <a:rPr lang="en-US">
                <a:solidFill>
                  <a:prstClr val="black"/>
                </a:solidFill>
                <a:latin typeface="Calibri"/>
              </a:rPr>
              <a:pPr defTabSz="924506">
                <a:defRPr/>
              </a:pPr>
              <a:t>35</a:t>
            </a:fld>
            <a:endParaRPr lang="en-US">
              <a:solidFill>
                <a:prstClr val="black"/>
              </a:solidFill>
              <a:latin typeface="Calibri"/>
            </a:endParaRPr>
          </a:p>
        </p:txBody>
      </p:sp>
    </p:spTree>
    <p:extLst>
      <p:ext uri="{BB962C8B-B14F-4D97-AF65-F5344CB8AC3E}">
        <p14:creationId xmlns:p14="http://schemas.microsoft.com/office/powerpoint/2010/main" val="3513889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pPr>
              <a:lnSpc>
                <a:spcPct val="107000"/>
              </a:lnSpc>
              <a:spcAft>
                <a:spcPts val="1213"/>
              </a:spcAft>
            </a:pPr>
            <a:r>
              <a:rPr lang="en-US" altLang="en-US" b="0" baseline="0" dirty="0">
                <a:latin typeface="Arial" pitchFamily="34" charset="0"/>
              </a:rPr>
              <a:t>LEAD TROY </a:t>
            </a: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Let’s go through some examples of good reflections. For the first one, notice the content of what Ashley is saying. </a:t>
            </a:r>
          </a:p>
          <a:p>
            <a:pPr>
              <a:lnSpc>
                <a:spcPct val="107000"/>
              </a:lnSpc>
              <a:spcAft>
                <a:spcPts val="121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13"/>
              </a:spcAft>
            </a:pPr>
            <a:r>
              <a:rPr lang="en-US" dirty="0">
                <a:latin typeface="Calibri" panose="020F0502020204030204" pitchFamily="34" charset="0"/>
                <a:ea typeface="Calibri" panose="020F0502020204030204" pitchFamily="34" charset="0"/>
                <a:cs typeface="Times New Roman" panose="02020603050405020304" pitchFamily="18" charset="0"/>
              </a:rPr>
              <a:t>Supervisee ASHLEY : I’ve been using heroin for 7 years. If I don’t change, I know I’m going to get in trouble and not see my sons.</a:t>
            </a:r>
          </a:p>
          <a:p>
            <a:pPr>
              <a:lnSpc>
                <a:spcPct val="107000"/>
              </a:lnSpc>
              <a:spcAft>
                <a:spcPts val="1213"/>
              </a:spcAft>
            </a:pPr>
            <a:r>
              <a:rPr lang="en-US" dirty="0">
                <a:latin typeface="Calibri" panose="020F0502020204030204" pitchFamily="34" charset="0"/>
                <a:ea typeface="Calibri" panose="020F0502020204030204" pitchFamily="34" charset="0"/>
                <a:cs typeface="Times New Roman" panose="02020603050405020304" pitchFamily="18" charset="0"/>
              </a:rPr>
              <a:t>(CLICK) </a:t>
            </a:r>
            <a:r>
              <a:rPr lang="en-US" b="0" u="none" dirty="0"/>
              <a:t>Coach Jacob: </a:t>
            </a:r>
            <a:r>
              <a:rPr lang="en-US" altLang="en-US" dirty="0">
                <a:solidFill>
                  <a:srgbClr val="700017"/>
                </a:solidFill>
                <a:latin typeface="Franklin Gothic Book" panose="020B0503020102020204" pitchFamily="34" charset="0"/>
              </a:rPr>
              <a:t>“You see a connection between your drug use and the possibility of ending up back in prison.”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13"/>
              </a:spcAft>
            </a:pPr>
            <a:endParaRPr lang="en-US" altLang="en-US" dirty="0">
              <a:solidFill>
                <a:srgbClr val="700017"/>
              </a:solidFill>
              <a:latin typeface="Franklin Gothic Book" panose="020B0503020102020204" pitchFamily="34" charset="0"/>
            </a:endParaRPr>
          </a:p>
          <a:p>
            <a:pPr>
              <a:lnSpc>
                <a:spcPct val="107000"/>
              </a:lnSpc>
              <a:spcAft>
                <a:spcPts val="1213"/>
              </a:spcAft>
            </a:pPr>
            <a:r>
              <a:rPr lang="en-US" altLang="en-US" b="0" baseline="0" dirty="0">
                <a:latin typeface="Arial" pitchFamily="34" charset="0"/>
              </a:rPr>
              <a:t>LEAD TROY : </a:t>
            </a: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Do you think the reflection had Ashley’s content? Did it sound like a statement with the voice inflection down?  </a:t>
            </a:r>
          </a:p>
          <a:p>
            <a:pPr>
              <a:lnSpc>
                <a:spcPct val="107000"/>
              </a:lnSpc>
              <a:spcAft>
                <a:spcPts val="1213"/>
              </a:spcAft>
            </a:pP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Let’s do it again. Guess what feeling Ashley is trying to express.</a:t>
            </a:r>
          </a:p>
          <a:p>
            <a:pPr>
              <a:lnSpc>
                <a:spcPct val="107000"/>
              </a:lnSpc>
              <a:spcAft>
                <a:spcPts val="1213"/>
              </a:spcAft>
            </a:pPr>
            <a:endPar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endParaRPr>
          </a:p>
          <a:p>
            <a:pPr defTabSz="924506">
              <a:lnSpc>
                <a:spcPct val="107000"/>
              </a:lnSpc>
              <a:spcAft>
                <a:spcPts val="1213"/>
              </a:spcAft>
              <a:defRPr/>
            </a:pP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Supervisee ASHLEY : (</a:t>
            </a:r>
            <a:r>
              <a:rPr lang="en-US" i="1"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as if worried) “</a:t>
            </a:r>
            <a:r>
              <a:rPr lang="en-US" dirty="0">
                <a:latin typeface="Calibri" panose="020F0502020204030204" pitchFamily="34" charset="0"/>
                <a:ea typeface="Calibri" panose="020F0502020204030204" pitchFamily="34" charset="0"/>
                <a:cs typeface="Times New Roman" panose="02020603050405020304" pitchFamily="18" charset="0"/>
              </a:rPr>
              <a:t>I’ve been using heroin for 7 years. If I don’t change, I know I’m going to get in trouble all over again and be taken away from my sons.”</a:t>
            </a:r>
          </a:p>
          <a:p>
            <a:pPr defTabSz="924506">
              <a:lnSpc>
                <a:spcPct val="107000"/>
              </a:lnSpc>
              <a:spcAft>
                <a:spcPts val="1213"/>
              </a:spcAft>
              <a:defRPr/>
            </a:pP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(CLICK) </a:t>
            </a:r>
            <a:r>
              <a:rPr lang="en-US" b="0" u="none" dirty="0"/>
              <a:t>Coach Jacob: </a:t>
            </a:r>
            <a:r>
              <a:rPr lang="en-US" altLang="en-US" dirty="0">
                <a:solidFill>
                  <a:srgbClr val="700017"/>
                </a:solidFill>
                <a:latin typeface="Franklin Gothic Book" panose="020B0503020102020204" pitchFamily="34" charset="0"/>
              </a:rPr>
              <a:t>“You are worried that if you continue using you might end up back in prison.” </a:t>
            </a:r>
          </a:p>
          <a:p>
            <a:pPr defTabSz="924506">
              <a:lnSpc>
                <a:spcPct val="107000"/>
              </a:lnSpc>
              <a:spcAft>
                <a:spcPts val="1213"/>
              </a:spcAft>
              <a:defRPr/>
            </a:pPr>
            <a:endParaRPr lang="en-US" altLang="en-US" dirty="0">
              <a:solidFill>
                <a:srgbClr val="700017"/>
              </a:solidFill>
              <a:latin typeface="Franklin Gothic Book" panose="020B0503020102020204" pitchFamily="34" charset="0"/>
            </a:endParaRPr>
          </a:p>
          <a:p>
            <a:pPr defTabSz="924506">
              <a:lnSpc>
                <a:spcPct val="107000"/>
              </a:lnSpc>
              <a:spcAft>
                <a:spcPts val="1213"/>
              </a:spcAft>
              <a:defRPr/>
            </a:pPr>
            <a:r>
              <a:rPr lang="en-US" altLang="en-US" b="0" baseline="0" dirty="0">
                <a:latin typeface="Arial" pitchFamily="34" charset="0"/>
              </a:rPr>
              <a:t>LEAD Troy : </a:t>
            </a:r>
            <a:r>
              <a:rPr lang="en-US" altLang="en-US" dirty="0">
                <a:solidFill>
                  <a:srgbClr val="700017"/>
                </a:solidFill>
                <a:latin typeface="Franklin Gothic Book" panose="020B0503020102020204" pitchFamily="34" charset="0"/>
              </a:rPr>
              <a:t>What feeling do you think Ashley was trying to express? </a:t>
            </a:r>
            <a:r>
              <a:rPr lang="en-US" altLang="en-US" i="1" dirty="0">
                <a:solidFill>
                  <a:srgbClr val="700017"/>
                </a:solidFill>
                <a:latin typeface="Franklin Gothic Book" panose="020B0503020102020204" pitchFamily="34" charset="0"/>
              </a:rPr>
              <a:t>ANSWER: Worry. </a:t>
            </a:r>
            <a:r>
              <a:rPr lang="en-US" altLang="en-US" dirty="0">
                <a:solidFill>
                  <a:srgbClr val="700017"/>
                </a:solidFill>
                <a:latin typeface="Franklin Gothic Book" panose="020B0503020102020204" pitchFamily="34" charset="0"/>
              </a:rPr>
              <a:t>Did you hear the voice inflect down when the Joe made the reflection?</a:t>
            </a:r>
          </a:p>
          <a:p>
            <a:pPr defTabSz="924506">
              <a:lnSpc>
                <a:spcPct val="107000"/>
              </a:lnSpc>
              <a:spcAft>
                <a:spcPts val="1213"/>
              </a:spcAft>
              <a:defRPr/>
            </a:pPr>
            <a:endParaRPr lang="en-US" altLang="en-US" dirty="0">
              <a:solidFill>
                <a:srgbClr val="700017"/>
              </a:solidFill>
              <a:latin typeface="Franklin Gothic Book" panose="020B0503020102020204" pitchFamily="34" charset="0"/>
            </a:endParaRPr>
          </a:p>
          <a:p>
            <a:pPr defTabSz="924506">
              <a:lnSpc>
                <a:spcPct val="107000"/>
              </a:lnSpc>
              <a:spcAft>
                <a:spcPts val="1213"/>
              </a:spcAft>
              <a:defRPr/>
            </a:pPr>
            <a:r>
              <a:rPr lang="en-US" altLang="en-US" dirty="0">
                <a:solidFill>
                  <a:srgbClr val="700017"/>
                </a:solidFill>
                <a:latin typeface="Franklin Gothic Book" panose="020B0503020102020204" pitchFamily="34" charset="0"/>
              </a:rPr>
              <a:t>All right, last one. This time let’s try a more complicated reflection where we guess what Kyle really means.</a:t>
            </a:r>
          </a:p>
          <a:p>
            <a:pPr defTabSz="924506">
              <a:lnSpc>
                <a:spcPct val="107000"/>
              </a:lnSpc>
              <a:spcAft>
                <a:spcPts val="1213"/>
              </a:spcAft>
              <a:defRPr/>
            </a:pPr>
            <a:endParaRPr lang="en-US" altLang="en-US" dirty="0">
              <a:solidFill>
                <a:srgbClr val="700017"/>
              </a:solidFill>
              <a:latin typeface="Franklin Gothic Book" panose="020B0503020102020204" pitchFamily="34" charset="0"/>
            </a:endParaRPr>
          </a:p>
          <a:p>
            <a:pPr defTabSz="924506">
              <a:lnSpc>
                <a:spcPct val="107000"/>
              </a:lnSpc>
              <a:spcAft>
                <a:spcPts val="1213"/>
              </a:spcAft>
              <a:defRPr/>
            </a:pP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Supervisee </a:t>
            </a:r>
            <a:r>
              <a:rPr lang="en-US" altLang="en-US" dirty="0">
                <a:solidFill>
                  <a:srgbClr val="700017"/>
                </a:solidFill>
                <a:latin typeface="Franklin Gothic Book" panose="020B0503020102020204" pitchFamily="34" charset="0"/>
              </a:rPr>
              <a:t>: “</a:t>
            </a:r>
            <a:r>
              <a:rPr lang="en-US" dirty="0">
                <a:latin typeface="Calibri" panose="020F0502020204030204" pitchFamily="34" charset="0"/>
                <a:ea typeface="Calibri" panose="020F0502020204030204" pitchFamily="34" charset="0"/>
                <a:cs typeface="Times New Roman" panose="02020603050405020304" pitchFamily="18" charset="0"/>
              </a:rPr>
              <a:t>I’ve been using heroin for 7 years. If I don’t change, I know I’m going to get in trouble all over again and be away from my sons.”</a:t>
            </a:r>
          </a:p>
          <a:p>
            <a:pPr defTabSz="924506">
              <a:lnSpc>
                <a:spcPct val="107000"/>
              </a:lnSpc>
              <a:spcAft>
                <a:spcPts val="1213"/>
              </a:spcAft>
              <a:defRPr/>
            </a:pPr>
            <a:r>
              <a:rPr lang="en-US" altLang="en-US" dirty="0">
                <a:solidFill>
                  <a:srgbClr val="700017"/>
                </a:solidFill>
                <a:latin typeface="Franklin Gothic Book" panose="020B0503020102020204" pitchFamily="34" charset="0"/>
              </a:rPr>
              <a:t>(CLICK) </a:t>
            </a:r>
            <a:r>
              <a:rPr lang="en-US" b="0" u="none" dirty="0"/>
              <a:t>Coach Jacob : </a:t>
            </a:r>
            <a:r>
              <a:rPr lang="en-US" altLang="en-US" dirty="0">
                <a:solidFill>
                  <a:srgbClr val="700017"/>
                </a:solidFill>
                <a:latin typeface="Franklin Gothic Book" panose="020B0503020102020204" pitchFamily="34" charset="0"/>
              </a:rPr>
              <a:t>“Your children are important to you, and you want to be there for them.” </a:t>
            </a:r>
          </a:p>
          <a:p>
            <a:pPr defTabSz="924506">
              <a:lnSpc>
                <a:spcPct val="107000"/>
              </a:lnSpc>
              <a:spcAft>
                <a:spcPts val="1213"/>
              </a:spcAft>
              <a:defRPr/>
            </a:pPr>
            <a:endParaRPr lang="en-US" altLang="en-US" dirty="0">
              <a:solidFill>
                <a:srgbClr val="700017"/>
              </a:solidFill>
              <a:latin typeface="Franklin Gothic Book" panose="020B0503020102020204" pitchFamily="34" charset="0"/>
            </a:endParaRPr>
          </a:p>
          <a:p>
            <a:pPr>
              <a:lnSpc>
                <a:spcPct val="107000"/>
              </a:lnSpc>
              <a:spcAft>
                <a:spcPts val="1213"/>
              </a:spcAft>
            </a:pP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LEAD Troy : How do you think this reflection will impact Ashley over the first two? </a:t>
            </a:r>
            <a:r>
              <a:rPr lang="en-US" i="1"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ANSWER: It gets at what is important to Ashley. </a:t>
            </a:r>
            <a:r>
              <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Why focus on Ashley’s sons? </a:t>
            </a:r>
            <a:r>
              <a:rPr lang="en-US" i="1"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ANSWER: Her sons are meaningful.  </a:t>
            </a:r>
            <a:endPar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1213"/>
              </a:spcAft>
            </a:pPr>
            <a:endParaRPr lang="en-US"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endParaRPr>
          </a:p>
          <a:p>
            <a:endParaRPr lang="en-US" dirty="0">
              <a:latin typeface="Arial" pitchFamily="34" charset="0"/>
            </a:endParaRPr>
          </a:p>
        </p:txBody>
      </p:sp>
      <p:sp>
        <p:nvSpPr>
          <p:cNvPr id="227332" name="Date Placeholder 3"/>
          <p:cNvSpPr>
            <a:spLocks noGrp="1"/>
          </p:cNvSpPr>
          <p:nvPr>
            <p:ph type="dt" sz="quarter" idx="1"/>
          </p:nvPr>
        </p:nvSpPr>
        <p:spPr>
          <a:noFill/>
        </p:spPr>
        <p:txBody>
          <a:bodyPr/>
          <a:lstStyle/>
          <a:p>
            <a:pPr defTabSz="924506">
              <a:defRPr/>
            </a:pPr>
            <a:endParaRPr lang="en-US">
              <a:solidFill>
                <a:prstClr val="black"/>
              </a:solidFill>
              <a:latin typeface="Calibri"/>
            </a:endParaRPr>
          </a:p>
        </p:txBody>
      </p:sp>
      <p:sp>
        <p:nvSpPr>
          <p:cNvPr id="227333" name="Footer Placeholder 4"/>
          <p:cNvSpPr>
            <a:spLocks noGrp="1"/>
          </p:cNvSpPr>
          <p:nvPr>
            <p:ph type="ftr" sz="quarter" idx="4"/>
          </p:nvPr>
        </p:nvSpPr>
        <p:spPr>
          <a:noFill/>
        </p:spPr>
        <p:txBody>
          <a:bodyPr/>
          <a:lstStyle/>
          <a:p>
            <a:pPr defTabSz="924506">
              <a:defRPr/>
            </a:pPr>
            <a:endParaRPr lang="en-US">
              <a:solidFill>
                <a:prstClr val="black"/>
              </a:solidFill>
              <a:latin typeface="Calibri"/>
            </a:endParaRPr>
          </a:p>
        </p:txBody>
      </p:sp>
      <p:sp>
        <p:nvSpPr>
          <p:cNvPr id="227334" name="Slide Number Placeholder 5"/>
          <p:cNvSpPr>
            <a:spLocks noGrp="1"/>
          </p:cNvSpPr>
          <p:nvPr>
            <p:ph type="sldNum" sz="quarter" idx="5"/>
          </p:nvPr>
        </p:nvSpPr>
        <p:spPr>
          <a:noFill/>
        </p:spPr>
        <p:txBody>
          <a:bodyPr/>
          <a:lstStyle/>
          <a:p>
            <a:pPr defTabSz="924506">
              <a:defRPr/>
            </a:pPr>
            <a:fld id="{FED310B6-4650-4E7F-96EA-47D812340200}" type="slidenum">
              <a:rPr lang="en-US">
                <a:solidFill>
                  <a:prstClr val="black"/>
                </a:solidFill>
                <a:latin typeface="Calibri"/>
              </a:rPr>
              <a:pPr defTabSz="924506">
                <a:defRPr/>
              </a:pPr>
              <a:t>36</a:t>
            </a:fld>
            <a:endParaRPr lang="en-US">
              <a:solidFill>
                <a:prstClr val="black"/>
              </a:solidFill>
              <a:latin typeface="Calibri"/>
            </a:endParaRPr>
          </a:p>
        </p:txBody>
      </p:sp>
    </p:spTree>
    <p:extLst>
      <p:ext uri="{BB962C8B-B14F-4D97-AF65-F5344CB8AC3E}">
        <p14:creationId xmlns:p14="http://schemas.microsoft.com/office/powerpoint/2010/main" val="1507006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a:lnSpc>
                <a:spcPct val="107000"/>
              </a:lnSpc>
              <a:spcAft>
                <a:spcPts val="1213"/>
              </a:spcAft>
            </a:pP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COACH Jacob : Thinking about the examples we just gave, let’s do some batting practice using reflections. In this example, Kyle will pitch you a statement and you will do your best to form a reflection. You can reflect using different words, feelings, beliefs, attitudes, or take a guess at what the person means or feels. Try to use your reflection to demonstrate compassion.  When not up to bat, consider does the reflection demonstrate compassion. Who is up first?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(Facilitator note try to get through everyone)</a:t>
            </a:r>
          </a:p>
          <a:p>
            <a:pPr defTabSz="924506">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sz="1800" dirty="0">
                <a:solidFill>
                  <a:srgbClr val="700017"/>
                </a:solidFill>
                <a:latin typeface="Franklin Gothic Book" panose="020B0503020102020204" pitchFamily="34" charset="0"/>
                <a:ea typeface="Calibri" panose="020F0502020204030204" pitchFamily="34" charset="0"/>
                <a:cs typeface="Times New Roman" panose="02020603050405020304" pitchFamily="18" charset="0"/>
              </a:rPr>
              <a:t>Supervisee </a:t>
            </a:r>
            <a:r>
              <a:rPr lang="en-US" sz="1800" dirty="0">
                <a:latin typeface="Calibri" panose="020F0502020204030204" pitchFamily="34" charset="0"/>
                <a:ea typeface="Calibri" panose="020F0502020204030204" pitchFamily="34" charset="0"/>
                <a:cs typeface="Times New Roman" panose="02020603050405020304" pitchFamily="18" charset="0"/>
              </a:rPr>
              <a:t>STATEMENTS:  </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Every time I deal with the police, I go to jail.</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I don’t need to do treatment.</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I keep having to do the same things over and over.</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want to get off paper, but I’m not sure I can stop drinking.</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can see how shoplifting gets me in trouble, but I never seem to have enough money for the things I need.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don’t want to go to work because they expect me to be there at 7am.</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I quit drinking so many times, but I always relapse.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There are so many side effects to vivitrol that I really shouldn’t be expected to take it.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It’s hard for me to stop smoking marijuana because it helps me maintain my sense of self-control.</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finished my prison sentence, and I don’t see why I should have to be on parole.</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I feel like I am being forced to participate in treatment.</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I’m sick and tired of jumping through hoops.</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Nobody is going to hire me. I’m a felon, what am I going to do?</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don’t see why I should stop using marijuana. Most of my family smokes, it’s going to be legal, and it calms me down.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can see why I should get a job.</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spent Saturday taking care of my son.</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The sentence my judge gave me was fair.</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Everyone should stop telling me what to do.</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My wife wants me to quit smoking marijuana.</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try to avoid going to the valley because I know I’d get into trouble.</a:t>
            </a:r>
          </a:p>
          <a:p>
            <a:pPr marL="346689" indent="-346689">
              <a:lnSpc>
                <a:spcPct val="107000"/>
              </a:lnSpc>
              <a:spcAft>
                <a:spcPts val="809"/>
              </a:spcAft>
              <a:buFont typeface="+mj-lt"/>
              <a:buAutoNum type="arabicPeriod"/>
              <a:tabLst>
                <a:tab pos="462253"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I know that I should stop using cocaine, but I love the way it makes me feel.</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don’t know how I’m supposed to get a job while I’m in treatment.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been working for two weeks at my job.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I’m trying to get custody of my son on weekends.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can picture how quitting heroine would make my life better, but I can’t imagine never shooting up again.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Staying sober the last few weeks makes me feel good, but part of me wants to celebrate by getting loaded.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Hanging out with Heartless Felons on weekends always gets me in trouble.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I’ve decided that the best way for me to quit drinking is to stop shopping in places that sell alcohol.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Staying away from my victim the last two months has kept me out of trouble, but I miss seeing her. I know I could do some things differently, but if she would just back off, then the situation would be a whole lot less tense; then these things wouldn’t happen.</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been depressed lately. I keep trying things other than drinking to help me feel better, but nothing seems to work, except having a couple of drinks.</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So, I’m not too worried, but it’s been over a year since I’ve had an HIV test.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know I’m not perfect, but why do they have to always tell me what to do. I’m not 3!</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might have a problem, but who are you to be giving me advice. What do you know about drugs? I bet you’ve never even smoked a joint!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don’t think I have a drinking problem. It’s just that my partner is overly sensitive because her dad was an alcoholic.</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been using cocaine for 7 years.  If I don’t change, I know I’m going to get in trouble all over again and be taken away from my sons.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 like to use marijuana because I feel more at ease during the day.</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Why can’t I report to you by phone, instead of coming into the office?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completed 4 Thinking for a Change groups. I’ll get my certificate in 2 months.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I’ve been having a rough time with all of this.</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This is more than I’ve ever been expected to do in whole life.</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COACH:  OPTIONAL SAMPLE REFLECTION STARTERS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Sounds like…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are saying that…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are feeling like…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Almost as if…</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It’s like…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 feels like…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For you, it’s a matter of…</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From your point of view…</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As you see it…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are wondering</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really …</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believe…</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Your concern is that…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Your fear is that…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 seems that…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You’re not terribly excited about…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You’re not much concerned about…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This really…</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feel so…</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It’s really important to you that...</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You’re not really…</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You feel as though…</a:t>
            </a:r>
          </a:p>
          <a:p>
            <a:pPr marL="346689" indent="-346689">
              <a:lnSpc>
                <a:spcPct val="107000"/>
              </a:lnSpc>
              <a:spcAft>
                <a:spcPts val="809"/>
              </a:spcAft>
              <a:buFont typeface="+mj-lt"/>
              <a:buAutoNum type="arabicPeriod"/>
              <a:tabLst>
                <a:tab pos="462253" algn="l"/>
              </a:tabLst>
            </a:pPr>
            <a:r>
              <a:rPr lang="en-US" sz="1800" dirty="0">
                <a:latin typeface="Calibri" panose="020F0502020204030204" pitchFamily="34" charset="0"/>
                <a:ea typeface="Calibri" panose="020F0502020204030204" pitchFamily="34" charset="0"/>
                <a:cs typeface="Times New Roman" panose="02020603050405020304" pitchFamily="18" charset="0"/>
              </a:rPr>
              <a:t>What I heard you say was…</a:t>
            </a:r>
          </a:p>
          <a:p>
            <a:pPr defTabSz="924506">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prstClr val="black"/>
              </a:solidFill>
              <a:latin typeface="Arial" pitchFamily="34" charset="0"/>
            </a:endParaRPr>
          </a:p>
        </p:txBody>
      </p:sp>
      <p:sp>
        <p:nvSpPr>
          <p:cNvPr id="222212" name="Date Placeholder 3"/>
          <p:cNvSpPr>
            <a:spLocks noGrp="1"/>
          </p:cNvSpPr>
          <p:nvPr>
            <p:ph type="dt" sz="quarter" idx="1"/>
          </p:nvPr>
        </p:nvSpPr>
        <p:spPr>
          <a:noFill/>
        </p:spPr>
        <p:txBody>
          <a:bodyPr/>
          <a:lstStyle/>
          <a:p>
            <a:pPr defTabSz="924506">
              <a:defRPr/>
            </a:pPr>
            <a:endParaRPr lang="en-US">
              <a:solidFill>
                <a:prstClr val="black"/>
              </a:solidFill>
              <a:latin typeface="Calibri"/>
            </a:endParaRPr>
          </a:p>
        </p:txBody>
      </p:sp>
      <p:sp>
        <p:nvSpPr>
          <p:cNvPr id="222213" name="Footer Placeholder 4"/>
          <p:cNvSpPr>
            <a:spLocks noGrp="1"/>
          </p:cNvSpPr>
          <p:nvPr>
            <p:ph type="ftr" sz="quarter" idx="4"/>
          </p:nvPr>
        </p:nvSpPr>
        <p:spPr>
          <a:noFill/>
        </p:spPr>
        <p:txBody>
          <a:bodyPr/>
          <a:lstStyle/>
          <a:p>
            <a:pPr defTabSz="924506">
              <a:defRPr/>
            </a:pPr>
            <a:endParaRPr lang="en-US">
              <a:solidFill>
                <a:prstClr val="black"/>
              </a:solidFill>
              <a:latin typeface="Calibri"/>
            </a:endParaRPr>
          </a:p>
        </p:txBody>
      </p:sp>
      <p:sp>
        <p:nvSpPr>
          <p:cNvPr id="222214" name="Slide Number Placeholder 5"/>
          <p:cNvSpPr>
            <a:spLocks noGrp="1"/>
          </p:cNvSpPr>
          <p:nvPr>
            <p:ph type="sldNum" sz="quarter" idx="5"/>
          </p:nvPr>
        </p:nvSpPr>
        <p:spPr>
          <a:noFill/>
        </p:spPr>
        <p:txBody>
          <a:bodyPr/>
          <a:lstStyle/>
          <a:p>
            <a:pPr defTabSz="924506">
              <a:defRPr/>
            </a:pPr>
            <a:fld id="{838C629F-4808-4BA9-B0DB-A3CC5BDA8F25}" type="slidenum">
              <a:rPr lang="en-US">
                <a:solidFill>
                  <a:prstClr val="black"/>
                </a:solidFill>
                <a:latin typeface="Calibri"/>
              </a:rPr>
              <a:pPr defTabSz="924506">
                <a:defRPr/>
              </a:pPr>
              <a:t>37</a:t>
            </a:fld>
            <a:endParaRPr lang="en-US">
              <a:solidFill>
                <a:prstClr val="black"/>
              </a:solidFill>
              <a:latin typeface="Calibri"/>
            </a:endParaRPr>
          </a:p>
        </p:txBody>
      </p:sp>
    </p:spTree>
    <p:extLst>
      <p:ext uri="{BB962C8B-B14F-4D97-AF65-F5344CB8AC3E}">
        <p14:creationId xmlns:p14="http://schemas.microsoft.com/office/powerpoint/2010/main" val="238759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defTabSz="977211">
              <a:defRPr/>
            </a:pPr>
            <a:r>
              <a:rPr lang="en-US" altLang="en-US" b="0" baseline="0" dirty="0">
                <a:latin typeface="Arial" pitchFamily="34" charset="0"/>
              </a:rPr>
              <a:t>LEAD TROY </a:t>
            </a:r>
            <a:r>
              <a:rPr lang="en-US" b="0" dirty="0">
                <a:latin typeface="Arial" pitchFamily="34" charset="0"/>
              </a:rPr>
              <a:t>: Now that we’ve talked about Collaboration, Compassion and Acceptance, What is evocation? Open Discussion - bringing or recalling an answer to the conscious mind. </a:t>
            </a:r>
          </a:p>
          <a:p>
            <a:pPr defTabSz="977211">
              <a:defRPr/>
            </a:pPr>
            <a:endParaRPr lang="en-US" b="0" dirty="0">
              <a:latin typeface="Arial" pitchFamily="34" charset="0"/>
            </a:endParaRPr>
          </a:p>
          <a:p>
            <a:pPr defTabSz="977211">
              <a:defRPr/>
            </a:pPr>
            <a:r>
              <a:rPr lang="en-US" b="0" dirty="0">
                <a:latin typeface="Arial" pitchFamily="34" charset="0"/>
              </a:rPr>
              <a:t>We’re trying to elicit a response. It’s like when we are playing a trivia game with someone, and they can’t remember the answer. We don’t want to give them the answer, because it would spoil the game. Consider a time when someone spoiled a movie for you that you haven’t seen. Doesn’t that make seeing the movie less of a priority?</a:t>
            </a:r>
          </a:p>
          <a:p>
            <a:pPr defTabSz="977211">
              <a:defRPr/>
            </a:pPr>
            <a:endParaRPr lang="en-US" b="0" dirty="0">
              <a:latin typeface="Arial" pitchFamily="34" charset="0"/>
            </a:endParaRPr>
          </a:p>
          <a:p>
            <a:pPr defTabSz="977211">
              <a:defRPr/>
            </a:pPr>
            <a:r>
              <a:rPr lang="en-US" b="0" dirty="0">
                <a:latin typeface="Arial" pitchFamily="34" charset="0"/>
              </a:rPr>
              <a:t>Evocation is about assuming the person can find their own answers. We stay curious and ask questions as if the questions are clues that get them closer to the answer they are looking for. </a:t>
            </a:r>
          </a:p>
          <a:p>
            <a:pPr marL="183228" indent="-183228">
              <a:buFont typeface="Arial" panose="020B0604020202020204" pitchFamily="34" charset="0"/>
              <a:buChar char="•"/>
            </a:pPr>
            <a:endParaRPr lang="en-US" b="0" dirty="0">
              <a:latin typeface="Arial" pitchFamily="34" charset="0"/>
            </a:endParaRPr>
          </a:p>
          <a:p>
            <a:endParaRPr lang="en-US" b="0" dirty="0">
              <a:latin typeface="Arial" pitchFamily="34" charset="0"/>
            </a:endParaRPr>
          </a:p>
          <a:p>
            <a:endParaRPr lang="en-US" b="1" i="1" dirty="0">
              <a:latin typeface="Arial" pitchFamily="34" charset="0"/>
            </a:endParaRPr>
          </a:p>
          <a:p>
            <a:endParaRPr lang="en-US" dirty="0">
              <a:latin typeface="Arial" pitchFamily="34" charset="0"/>
            </a:endParaRPr>
          </a:p>
        </p:txBody>
      </p:sp>
      <p:sp>
        <p:nvSpPr>
          <p:cNvPr id="205828"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977211">
              <a:defRPr/>
            </a:pPr>
            <a:fld id="{B384F497-EB09-4490-AE32-17DB787B63EB}" type="slidenum">
              <a:rPr lang="en-US">
                <a:solidFill>
                  <a:prstClr val="black"/>
                </a:solidFill>
                <a:latin typeface="Calibri"/>
              </a:rPr>
              <a:pPr defTabSz="977211">
                <a:defRPr/>
              </a:pPr>
              <a:t>38</a:t>
            </a:fld>
            <a:endParaRPr lang="en-US">
              <a:solidFill>
                <a:prstClr val="black"/>
              </a:solidFill>
              <a:latin typeface="Calibri"/>
            </a:endParaRPr>
          </a:p>
        </p:txBody>
      </p:sp>
    </p:spTree>
    <p:extLst>
      <p:ext uri="{BB962C8B-B14F-4D97-AF65-F5344CB8AC3E}">
        <p14:creationId xmlns:p14="http://schemas.microsoft.com/office/powerpoint/2010/main" val="4242592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41933">
              <a:lnSpc>
                <a:spcPct val="90000"/>
              </a:lnSpc>
              <a:buClr>
                <a:schemeClr val="accent3"/>
              </a:buClr>
              <a:defRPr/>
            </a:pPr>
            <a:r>
              <a:rPr lang="en-US" altLang="en-US" b="0" baseline="0" dirty="0">
                <a:latin typeface="Arial" pitchFamily="34" charset="0"/>
              </a:rPr>
              <a:t>LEAD TROY </a:t>
            </a:r>
            <a:r>
              <a:rPr lang="en-US" b="0" dirty="0"/>
              <a:t>: The S in OARS stands for summaries. Think of Summaries as a way to repeat back different parts of a larger conversation. </a:t>
            </a:r>
          </a:p>
          <a:p>
            <a:pPr defTabSz="941933">
              <a:lnSpc>
                <a:spcPct val="90000"/>
              </a:lnSpc>
              <a:buClr>
                <a:schemeClr val="accent3"/>
              </a:buClr>
              <a:defRPr/>
            </a:pPr>
            <a:endParaRPr lang="en-US" b="0" dirty="0"/>
          </a:p>
          <a:p>
            <a:pPr defTabSz="941933">
              <a:lnSpc>
                <a:spcPct val="90000"/>
              </a:lnSpc>
              <a:buClr>
                <a:schemeClr val="accent3"/>
              </a:buClr>
              <a:defRPr/>
            </a:pPr>
            <a:r>
              <a:rPr lang="en-US" b="0" dirty="0"/>
              <a:t>(CLICK) First let the person know that you are going to summarize. </a:t>
            </a:r>
          </a:p>
          <a:p>
            <a:pPr defTabSz="941933">
              <a:lnSpc>
                <a:spcPct val="90000"/>
              </a:lnSpc>
              <a:buClr>
                <a:schemeClr val="accent3"/>
              </a:buClr>
              <a:defRPr/>
            </a:pPr>
            <a:r>
              <a:rPr lang="en-US" b="0" dirty="0"/>
              <a:t>(CLICK) Then, pick out 3 points that the person was making and repeat them back to them. </a:t>
            </a:r>
          </a:p>
          <a:p>
            <a:pPr defTabSz="941933">
              <a:lnSpc>
                <a:spcPct val="90000"/>
              </a:lnSpc>
              <a:buClr>
                <a:schemeClr val="accent3"/>
              </a:buClr>
              <a:defRPr/>
            </a:pPr>
            <a:r>
              <a:rPr lang="en-US" b="0" dirty="0"/>
              <a:t>(CLICK) “Let me see if I understand you” and then allow the person to make corrections. It’s okay to summarize wrong. Summaries are a way to bring together different ideas and a great way to pull in ideas from a previous conversation. They are also a polite way to change the subject.  </a:t>
            </a:r>
          </a:p>
          <a:p>
            <a:pPr defTabSz="941933">
              <a:lnSpc>
                <a:spcPct val="90000"/>
              </a:lnSpc>
              <a:buClr>
                <a:schemeClr val="accent3"/>
              </a:buClr>
              <a:defRPr/>
            </a:pPr>
            <a:endParaRPr lang="en-US" b="1" dirty="0"/>
          </a:p>
          <a:p>
            <a:pPr marL="302042" indent="-302042" defTabSz="941933">
              <a:lnSpc>
                <a:spcPct val="90000"/>
              </a:lnSpc>
              <a:buClr>
                <a:schemeClr val="accent3"/>
              </a:buClr>
              <a:defRPr/>
            </a:pPr>
            <a:endParaRPr lang="en-US" b="0" dirty="0"/>
          </a:p>
          <a:p>
            <a:pPr>
              <a:defRPr/>
            </a:pPr>
            <a:endParaRPr lang="en-US" b="0" dirty="0"/>
          </a:p>
        </p:txBody>
      </p:sp>
      <p:sp>
        <p:nvSpPr>
          <p:cNvPr id="232452" name="Date Placeholder 3"/>
          <p:cNvSpPr>
            <a:spLocks noGrp="1"/>
          </p:cNvSpPr>
          <p:nvPr>
            <p:ph type="dt" sz="quarter" idx="1"/>
          </p:nvPr>
        </p:nvSpPr>
        <p:spPr>
          <a:noFill/>
        </p:spPr>
        <p:txBody>
          <a:bodyPr/>
          <a:lstStyle/>
          <a:p>
            <a:pPr defTabSz="941933">
              <a:defRPr/>
            </a:pPr>
            <a:endParaRPr lang="en-US">
              <a:solidFill>
                <a:prstClr val="black"/>
              </a:solidFill>
              <a:latin typeface="Calibri"/>
            </a:endParaRPr>
          </a:p>
        </p:txBody>
      </p:sp>
      <p:sp>
        <p:nvSpPr>
          <p:cNvPr id="232453" name="Footer Placeholder 4"/>
          <p:cNvSpPr>
            <a:spLocks noGrp="1"/>
          </p:cNvSpPr>
          <p:nvPr>
            <p:ph type="ftr" sz="quarter" idx="4"/>
          </p:nvPr>
        </p:nvSpPr>
        <p:spPr>
          <a:noFill/>
        </p:spPr>
        <p:txBody>
          <a:bodyPr/>
          <a:lstStyle/>
          <a:p>
            <a:pPr defTabSz="941933">
              <a:defRPr/>
            </a:pPr>
            <a:endParaRPr lang="en-US">
              <a:solidFill>
                <a:prstClr val="black"/>
              </a:solidFill>
              <a:latin typeface="Calibri"/>
            </a:endParaRPr>
          </a:p>
        </p:txBody>
      </p:sp>
      <p:sp>
        <p:nvSpPr>
          <p:cNvPr id="232454" name="Slide Number Placeholder 5"/>
          <p:cNvSpPr>
            <a:spLocks noGrp="1"/>
          </p:cNvSpPr>
          <p:nvPr>
            <p:ph type="sldNum" sz="quarter" idx="5"/>
          </p:nvPr>
        </p:nvSpPr>
        <p:spPr>
          <a:noFill/>
        </p:spPr>
        <p:txBody>
          <a:bodyPr/>
          <a:lstStyle/>
          <a:p>
            <a:pPr defTabSz="941933">
              <a:defRPr/>
            </a:pPr>
            <a:fld id="{56AF2B28-F156-4392-A584-4CF3E7C90190}" type="slidenum">
              <a:rPr lang="en-US">
                <a:solidFill>
                  <a:prstClr val="black"/>
                </a:solidFill>
                <a:latin typeface="Calibri"/>
              </a:rPr>
              <a:pPr defTabSz="941933">
                <a:defRPr/>
              </a:pPr>
              <a:t>39</a:t>
            </a:fld>
            <a:endParaRPr lang="en-US">
              <a:solidFill>
                <a:prstClr val="black"/>
              </a:solidFill>
              <a:latin typeface="Calibri"/>
            </a:endParaRPr>
          </a:p>
        </p:txBody>
      </p:sp>
    </p:spTree>
    <p:extLst>
      <p:ext uri="{BB962C8B-B14F-4D97-AF65-F5344CB8AC3E}">
        <p14:creationId xmlns:p14="http://schemas.microsoft.com/office/powerpoint/2010/main" val="426938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Aft>
                <a:spcPts val="854"/>
              </a:spcAft>
            </a:pPr>
            <a:r>
              <a:rPr lang="en-US" dirty="0">
                <a:solidFill>
                  <a:srgbClr val="000000"/>
                </a:solidFill>
                <a:latin typeface="Georgia" panose="02040502050405020303" pitchFamily="18" charset="0"/>
                <a:ea typeface="Calibri" panose="020F0502020204030204" pitchFamily="34" charset="0"/>
              </a:rPr>
              <a:t>(Jessica) This training flows different than most trainings that you’ve been through. </a:t>
            </a:r>
            <a:r>
              <a:rPr lang="en-US" dirty="0">
                <a:latin typeface="Georgia" panose="02040502050405020303" pitchFamily="18" charset="0"/>
                <a:cs typeface="Times New Roman" panose="02020603050405020304" pitchFamily="18" charset="0"/>
              </a:rPr>
              <a:t>The practices will simulate a batting practice. As we practice today, we’ll pass around the baseball bat. When It’s your turn, you will hear a statement that you commonly hear from the people that you supervise. That will be the pitch. Your goal is to respond using the MI technique we are focusing on. Afterwards, pass the bat to the next person. </a:t>
            </a:r>
          </a:p>
          <a:p>
            <a:pPr>
              <a:lnSpc>
                <a:spcPct val="107000"/>
              </a:lnSpc>
              <a:spcAft>
                <a:spcPts val="81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54"/>
              </a:spcAft>
            </a:pPr>
            <a:r>
              <a:rPr lang="en-US" dirty="0">
                <a:solidFill>
                  <a:srgbClr val="000000"/>
                </a:solidFill>
                <a:latin typeface="Georgia" panose="02040502050405020303" pitchFamily="18" charset="0"/>
                <a:ea typeface="Calibri" panose="020F0502020204030204" pitchFamily="34" charset="0"/>
              </a:rPr>
              <a:t>.  We have 3 trainers, and each will play a distinct role</a:t>
            </a:r>
            <a:endParaRPr lang="en-US" sz="800" dirty="0">
              <a:latin typeface="Calibri" panose="020F0502020204030204" pitchFamily="34" charset="0"/>
              <a:ea typeface="Calibri" panose="020F0502020204030204" pitchFamily="34" charset="0"/>
            </a:endParaRPr>
          </a:p>
          <a:p>
            <a:pPr marL="347209" indent="-347209">
              <a:lnSpc>
                <a:spcPct val="105000"/>
              </a:lnSpc>
              <a:buFont typeface="Symbol" panose="05050102010706020507" pitchFamily="18" charset="2"/>
              <a:buChar char=""/>
              <a:tabLst>
                <a:tab pos="462947" algn="l"/>
              </a:tabLst>
            </a:pPr>
            <a:r>
              <a:rPr lang="en-US" dirty="0">
                <a:solidFill>
                  <a:srgbClr val="000000"/>
                </a:solidFill>
                <a:latin typeface="Georgia" panose="02040502050405020303" pitchFamily="18" charset="0"/>
                <a:ea typeface="Times New Roman" panose="02020603050405020304" pitchFamily="18" charset="0"/>
              </a:rPr>
              <a:t>Lead Instructor will give microbursts of Motivational Interviewing concepts and strategies.  Then we will break out for practice</a:t>
            </a:r>
            <a:endParaRPr lang="en-US" sz="800" dirty="0">
              <a:latin typeface="Calibri" panose="020F0502020204030204" pitchFamily="34" charset="0"/>
              <a:ea typeface="Calibri" panose="020F0502020204030204" pitchFamily="34" charset="0"/>
            </a:endParaRPr>
          </a:p>
          <a:p>
            <a:pPr marL="347209" indent="-347209">
              <a:lnSpc>
                <a:spcPct val="105000"/>
              </a:lnSpc>
              <a:buFont typeface="Symbol" panose="05050102010706020507" pitchFamily="18" charset="2"/>
              <a:buChar char=""/>
              <a:tabLst>
                <a:tab pos="462947" algn="l"/>
              </a:tabLst>
            </a:pPr>
            <a:r>
              <a:rPr lang="en-US" dirty="0">
                <a:solidFill>
                  <a:srgbClr val="000000"/>
                </a:solidFill>
                <a:latin typeface="Georgia" panose="02040502050405020303" pitchFamily="18" charset="0"/>
                <a:ea typeface="Times New Roman" panose="02020603050405020304" pitchFamily="18" charset="0"/>
              </a:rPr>
              <a:t>Coach will lead the practice. He will be your guide as you attempt to apply what you just learned.  </a:t>
            </a:r>
            <a:endParaRPr lang="en-US" sz="800" dirty="0">
              <a:latin typeface="Calibri" panose="020F0502020204030204" pitchFamily="34" charset="0"/>
              <a:ea typeface="Calibri" panose="020F0502020204030204" pitchFamily="34" charset="0"/>
            </a:endParaRPr>
          </a:p>
          <a:p>
            <a:pPr marL="347209" indent="-347209">
              <a:lnSpc>
                <a:spcPct val="105000"/>
              </a:lnSpc>
              <a:buFont typeface="Arial" panose="020B0604020202020204" pitchFamily="34" charset="0"/>
              <a:buChar char="•"/>
              <a:tabLst>
                <a:tab pos="462947" algn="l"/>
              </a:tabLst>
            </a:pP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The Justice Involved Individual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will give you real statements that you might hear in your everyday jobs. Your objective is to respond using what we just learned.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0"/>
              </a:spcAft>
            </a:pPr>
            <a:r>
              <a:rPr lang="en-US" dirty="0">
                <a:latin typeface="Calibri" panose="020F0502020204030204" pitchFamily="34" charset="0"/>
                <a:ea typeface="Calibri" panose="020F0502020204030204" pitchFamily="34" charset="0"/>
                <a:cs typeface="Times New Roman" panose="02020603050405020304" pitchFamily="18" charset="0"/>
              </a:rPr>
              <a:t>And with that, I’m going to let our trainers introduce themselves:  </a:t>
            </a:r>
          </a:p>
          <a:p>
            <a:pPr>
              <a:lnSpc>
                <a:spcPct val="107000"/>
              </a:lnSpc>
              <a:spcAft>
                <a:spcPts val="81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6392" defTabSz="925892">
              <a:lnSpc>
                <a:spcPct val="107000"/>
              </a:lnSpc>
              <a:spcAft>
                <a:spcPts val="854"/>
              </a:spcAft>
              <a:defRPr/>
            </a:pPr>
            <a:r>
              <a:rPr lang="en-US" dirty="0">
                <a:latin typeface="Calibri" panose="020F0502020204030204" pitchFamily="34" charset="0"/>
                <a:ea typeface="Calibri" panose="020F0502020204030204" pitchFamily="34" charset="0"/>
                <a:cs typeface="Times New Roman" panose="02020603050405020304" pitchFamily="18" charset="0"/>
              </a:rPr>
              <a:t>Hello I’m </a:t>
            </a:r>
            <a:r>
              <a:rPr lang="en-US" b="1" dirty="0">
                <a:latin typeface="Calibri" panose="020F0502020204030204" pitchFamily="34" charset="0"/>
                <a:ea typeface="Calibri" panose="020F0502020204030204" pitchFamily="34" charset="0"/>
                <a:cs typeface="Times New Roman" panose="02020603050405020304" pitchFamily="18" charset="0"/>
              </a:rPr>
              <a:t>Troy Miglets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During </a:t>
            </a:r>
            <a:r>
              <a:rPr lang="en-US" dirty="0">
                <a:latin typeface="Calibri" panose="020F0502020204030204" pitchFamily="34" charset="0"/>
                <a:ea typeface="Calibri" panose="020F0502020204030204" pitchFamily="34" charset="0"/>
                <a:cs typeface="Times New Roman" panose="02020603050405020304" pitchFamily="18" charset="0"/>
              </a:rPr>
              <a:t>our training, I will be your lead trainer. I will introduce MI concepts in microbursts.  Be sure to listen, it will be what you are about to practice with a coach and Justice Involved Individual. </a:t>
            </a:r>
          </a:p>
          <a:p>
            <a:pPr marL="26392" defTabSz="925892">
              <a:lnSpc>
                <a:spcPct val="107000"/>
              </a:lnSpc>
              <a:spcAft>
                <a:spcPts val="854"/>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6392" defTabSz="925892">
              <a:lnSpc>
                <a:spcPct val="107000"/>
              </a:lnSpc>
              <a:spcAft>
                <a:spcPts val="854"/>
              </a:spcAft>
              <a:defRPr/>
            </a:pPr>
            <a:r>
              <a:rPr lang="en-US" sz="1100" dirty="0">
                <a:latin typeface="Calibri" panose="020F0502020204030204" pitchFamily="34" charset="0"/>
                <a:ea typeface="Calibri" panose="020F0502020204030204" pitchFamily="34" charset="0"/>
                <a:cs typeface="Times New Roman" panose="02020603050405020304" pitchFamily="18" charset="0"/>
              </a:rPr>
              <a:t>Hello I’m </a:t>
            </a:r>
            <a:r>
              <a:rPr lang="en-US" sz="1100" b="1" dirty="0">
                <a:latin typeface="Calibri" panose="020F0502020204030204" pitchFamily="34" charset="0"/>
                <a:ea typeface="Calibri" panose="020F0502020204030204" pitchFamily="34" charset="0"/>
                <a:cs typeface="Times New Roman" panose="02020603050405020304" pitchFamily="18" charset="0"/>
              </a:rPr>
              <a:t>Jacob Popp</a:t>
            </a:r>
            <a:r>
              <a:rPr lang="en-US" sz="1100" dirty="0">
                <a:latin typeface="Calibri" panose="020F0502020204030204" pitchFamily="34" charset="0"/>
                <a:ea typeface="Calibri" panose="020F0502020204030204" pitchFamily="34" charset="0"/>
                <a:cs typeface="Times New Roman" panose="02020603050405020304" pitchFamily="18" charset="0"/>
              </a:rPr>
              <a:t>…  I will be playing your coach today. Everyone gets to practice.  But don’t worry, I will work with you if you get stuck and encourage you to keep trying.  If you get stuck, I will help you. </a:t>
            </a:r>
          </a:p>
          <a:p>
            <a:pPr marL="26392" defTabSz="925892">
              <a:lnSpc>
                <a:spcPct val="107000"/>
              </a:lnSpc>
              <a:spcAft>
                <a:spcPts val="854"/>
              </a:spcAf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6392" defTabSz="925892">
              <a:lnSpc>
                <a:spcPct val="107000"/>
              </a:lnSpc>
              <a:spcAft>
                <a:spcPts val="854"/>
              </a:spcAft>
              <a:defRPr/>
            </a:pPr>
            <a:r>
              <a:rPr lang="en-US" sz="1400" dirty="0">
                <a:latin typeface="Calibri" panose="020F0502020204030204" pitchFamily="34" charset="0"/>
                <a:ea typeface="Calibri" panose="020F0502020204030204" pitchFamily="34" charset="0"/>
                <a:cs typeface="Times New Roman" panose="02020603050405020304" pitchFamily="18" charset="0"/>
              </a:rPr>
              <a:t>Hello I’m </a:t>
            </a:r>
            <a:r>
              <a:rPr lang="en-US" sz="1400" b="1" dirty="0">
                <a:latin typeface="Calibri" panose="020F0502020204030204" pitchFamily="34" charset="0"/>
                <a:ea typeface="Calibri" panose="020F0502020204030204" pitchFamily="34" charset="0"/>
                <a:cs typeface="Times New Roman" panose="02020603050405020304" pitchFamily="18" charset="0"/>
              </a:rPr>
              <a:t>Ashley Autry</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I will be playing your Justice Involved Individual.. During the practice, I will make a pitch which are statements that a real justice involved individual might make.  You will get plenty of opportunities to practice responding to me with MI skills.   </a:t>
            </a:r>
          </a:p>
          <a:p>
            <a:pPr marL="26392" defTabSz="925892">
              <a:lnSpc>
                <a:spcPct val="107000"/>
              </a:lnSpc>
              <a:spcAft>
                <a:spcPts val="854"/>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6392">
              <a:lnSpc>
                <a:spcPct val="107000"/>
              </a:lnSpc>
              <a:spcAft>
                <a:spcPts val="854"/>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6392">
              <a:lnSpc>
                <a:spcPct val="107000"/>
              </a:lnSpc>
              <a:spcAft>
                <a:spcPts val="854"/>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26029">
              <a:defRPr/>
            </a:pPr>
            <a:fld id="{7A6E335F-6B58-4BAC-AAD9-EC2E6DC7157D}" type="slidenum">
              <a:rPr lang="en-US">
                <a:solidFill>
                  <a:prstClr val="black"/>
                </a:solidFill>
                <a:latin typeface="Calibri" panose="020F0502020204030204"/>
              </a:rPr>
              <a:pPr defTabSz="92602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01466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41933">
              <a:lnSpc>
                <a:spcPct val="90000"/>
              </a:lnSpc>
              <a:buClr>
                <a:schemeClr val="accent3"/>
              </a:buClr>
              <a:defRPr/>
            </a:pPr>
            <a:r>
              <a:rPr lang="en-US" altLang="en-US" b="0" baseline="0" dirty="0">
                <a:latin typeface="Arial" pitchFamily="34" charset="0"/>
              </a:rPr>
              <a:t>LEAD TROY </a:t>
            </a:r>
            <a:r>
              <a:rPr lang="en-US" b="0" u="none" dirty="0"/>
              <a:t>: What does a summary sound like:</a:t>
            </a:r>
          </a:p>
          <a:p>
            <a:pPr defTabSz="941933">
              <a:lnSpc>
                <a:spcPct val="90000"/>
              </a:lnSpc>
              <a:buClr>
                <a:schemeClr val="accent3"/>
              </a:buClr>
              <a:defRPr/>
            </a:pPr>
            <a:endParaRPr lang="en-US" b="0" u="none" dirty="0"/>
          </a:p>
          <a:p>
            <a:pPr defTabSz="941933">
              <a:lnSpc>
                <a:spcPct val="90000"/>
              </a:lnSpc>
              <a:buClr>
                <a:schemeClr val="accent3"/>
              </a:buClr>
              <a:defRPr/>
            </a:pPr>
            <a:r>
              <a:rPr lang="en-US" b="0" u="none" dirty="0"/>
              <a:t>Supervisee ASHLEY : “I started shoplifting because I needed money. I didn’t have a regular job. I got arrested multiple times. I ended up missing out on so much because of the trouble that I got into. Today, I am making so much money that I don’t even want to shoplift.”</a:t>
            </a:r>
          </a:p>
          <a:p>
            <a:pPr defTabSz="941933">
              <a:lnSpc>
                <a:spcPct val="90000"/>
              </a:lnSpc>
              <a:buClr>
                <a:schemeClr val="accent3"/>
              </a:buClr>
              <a:defRPr/>
            </a:pPr>
            <a:endParaRPr lang="en-US" b="0" u="none" dirty="0"/>
          </a:p>
          <a:p>
            <a:pPr defTabSz="941933">
              <a:lnSpc>
                <a:spcPct val="90000"/>
              </a:lnSpc>
              <a:buClr>
                <a:schemeClr val="accent3"/>
              </a:buClr>
              <a:defRPr/>
            </a:pPr>
            <a:r>
              <a:rPr lang="en-US" b="0" u="none" dirty="0"/>
              <a:t>Coach JACOB : (Click): “Let me see if I have this right, You started shoplifting for extra money, shoplifting has cost you more than it was worth, and made less than your current job. </a:t>
            </a:r>
          </a:p>
          <a:p>
            <a:pPr defTabSz="941933">
              <a:lnSpc>
                <a:spcPct val="90000"/>
              </a:lnSpc>
              <a:buClr>
                <a:schemeClr val="accent3"/>
              </a:buClr>
              <a:defRPr/>
            </a:pPr>
            <a:endParaRPr lang="en-US" b="0" u="none" dirty="0"/>
          </a:p>
          <a:p>
            <a:pPr defTabSz="941933">
              <a:lnSpc>
                <a:spcPct val="90000"/>
              </a:lnSpc>
              <a:buClr>
                <a:schemeClr val="accent3"/>
              </a:buClr>
              <a:defRPr/>
            </a:pPr>
            <a:r>
              <a:rPr lang="en-US" altLang="en-US" b="0" baseline="0" dirty="0">
                <a:latin typeface="Arial" pitchFamily="34" charset="0"/>
              </a:rPr>
              <a:t>LEAD TROY : </a:t>
            </a:r>
            <a:r>
              <a:rPr lang="en-US" b="0" u="none" dirty="0"/>
              <a:t>Any questions on summaries? </a:t>
            </a:r>
          </a:p>
          <a:p>
            <a:pPr defTabSz="941933">
              <a:lnSpc>
                <a:spcPct val="90000"/>
              </a:lnSpc>
              <a:buClr>
                <a:schemeClr val="accent3"/>
              </a:buClr>
              <a:defRPr/>
            </a:pPr>
            <a:endParaRPr lang="en-US" b="1" dirty="0"/>
          </a:p>
          <a:p>
            <a:pPr defTabSz="941933">
              <a:lnSpc>
                <a:spcPct val="90000"/>
              </a:lnSpc>
              <a:buClr>
                <a:schemeClr val="accent3"/>
              </a:buClr>
              <a:defRPr/>
            </a:pPr>
            <a:endParaRPr lang="en-US" b="1" dirty="0"/>
          </a:p>
          <a:p>
            <a:pPr>
              <a:defRPr/>
            </a:pPr>
            <a:endParaRPr lang="en-US" b="0" dirty="0"/>
          </a:p>
        </p:txBody>
      </p:sp>
      <p:sp>
        <p:nvSpPr>
          <p:cNvPr id="232452" name="Date Placeholder 3"/>
          <p:cNvSpPr>
            <a:spLocks noGrp="1"/>
          </p:cNvSpPr>
          <p:nvPr>
            <p:ph type="dt" sz="quarter" idx="1"/>
          </p:nvPr>
        </p:nvSpPr>
        <p:spPr>
          <a:noFill/>
        </p:spPr>
        <p:txBody>
          <a:bodyPr/>
          <a:lstStyle/>
          <a:p>
            <a:pPr defTabSz="941933">
              <a:defRPr/>
            </a:pPr>
            <a:endParaRPr lang="en-US">
              <a:solidFill>
                <a:prstClr val="black"/>
              </a:solidFill>
              <a:latin typeface="Calibri"/>
            </a:endParaRPr>
          </a:p>
        </p:txBody>
      </p:sp>
      <p:sp>
        <p:nvSpPr>
          <p:cNvPr id="232453" name="Footer Placeholder 4"/>
          <p:cNvSpPr>
            <a:spLocks noGrp="1"/>
          </p:cNvSpPr>
          <p:nvPr>
            <p:ph type="ftr" sz="quarter" idx="4"/>
          </p:nvPr>
        </p:nvSpPr>
        <p:spPr>
          <a:noFill/>
        </p:spPr>
        <p:txBody>
          <a:bodyPr/>
          <a:lstStyle/>
          <a:p>
            <a:pPr defTabSz="941933">
              <a:defRPr/>
            </a:pPr>
            <a:endParaRPr lang="en-US">
              <a:solidFill>
                <a:prstClr val="black"/>
              </a:solidFill>
              <a:latin typeface="Calibri"/>
            </a:endParaRPr>
          </a:p>
        </p:txBody>
      </p:sp>
      <p:sp>
        <p:nvSpPr>
          <p:cNvPr id="232454" name="Slide Number Placeholder 5"/>
          <p:cNvSpPr>
            <a:spLocks noGrp="1"/>
          </p:cNvSpPr>
          <p:nvPr>
            <p:ph type="sldNum" sz="quarter" idx="5"/>
          </p:nvPr>
        </p:nvSpPr>
        <p:spPr>
          <a:noFill/>
        </p:spPr>
        <p:txBody>
          <a:bodyPr/>
          <a:lstStyle/>
          <a:p>
            <a:pPr defTabSz="941933">
              <a:defRPr/>
            </a:pPr>
            <a:fld id="{56AF2B28-F156-4392-A584-4CF3E7C90190}" type="slidenum">
              <a:rPr lang="en-US">
                <a:solidFill>
                  <a:prstClr val="black"/>
                </a:solidFill>
                <a:latin typeface="Calibri"/>
              </a:rPr>
              <a:pPr defTabSz="941933">
                <a:defRPr/>
              </a:pPr>
              <a:t>40</a:t>
            </a:fld>
            <a:endParaRPr lang="en-US">
              <a:solidFill>
                <a:prstClr val="black"/>
              </a:solidFill>
              <a:latin typeface="Calibri"/>
            </a:endParaRPr>
          </a:p>
        </p:txBody>
      </p:sp>
    </p:spTree>
    <p:extLst>
      <p:ext uri="{BB962C8B-B14F-4D97-AF65-F5344CB8AC3E}">
        <p14:creationId xmlns:p14="http://schemas.microsoft.com/office/powerpoint/2010/main" val="171131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defTabSz="977211">
              <a:lnSpc>
                <a:spcPct val="107000"/>
              </a:lnSpc>
              <a:spcAft>
                <a:spcPts val="1283"/>
              </a:spcAft>
              <a:defRPr/>
            </a:pPr>
            <a:r>
              <a:rPr lang="en-US" dirty="0">
                <a:latin typeface="Calibri" panose="020F0502020204030204" pitchFamily="34" charset="0"/>
                <a:ea typeface="Calibri" panose="020F0502020204030204" pitchFamily="34" charset="0"/>
                <a:cs typeface="Times New Roman" panose="02020603050405020304" pitchFamily="18" charset="0"/>
              </a:rPr>
              <a:t>COACH JACOB : Time for batting practice with summaries. Not everyone will need to bat in this practice. Remember, listen to the statement, let Joe know that you are going to summarize by saying something like, let me see if I have this right and then repeat back 3 thoughts about what they said. Watch us model an example for you.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88606" lvl="1">
              <a:lnSpc>
                <a:spcPct val="107000"/>
              </a:lnSpc>
              <a:spcAft>
                <a:spcPts val="1283"/>
              </a:spcAft>
            </a:pPr>
            <a:r>
              <a:rPr lang="en-US" b="0" u="none" dirty="0"/>
              <a:t>Supervisee  ASHLEY</a:t>
            </a:r>
            <a:r>
              <a:rPr lang="en-US" dirty="0">
                <a:latin typeface="Calibri" panose="020F0502020204030204" pitchFamily="34" charset="0"/>
                <a:ea typeface="Calibri" panose="020F0502020204030204" pitchFamily="34" charset="0"/>
                <a:cs typeface="Times New Roman" panose="02020603050405020304" pitchFamily="18" charset="0"/>
              </a:rPr>
              <a:t>: “I started using marijuana when I was 14. I got addicted to heroin my senior year of high school and used daily for 3 years. After being terminated from treatment the first time, I overdosed. I went to treatment 3 more times and was successfully released the last time. My Aftercare Counselor and I talk about how I never stop thinking about heroin.” </a:t>
            </a:r>
            <a:r>
              <a:rPr lang="en-US" i="1" dirty="0">
                <a:latin typeface="Calibri" panose="020F0502020204030204" pitchFamily="34" charset="0"/>
                <a:ea typeface="Calibri" panose="020F0502020204030204" pitchFamily="34" charset="0"/>
                <a:cs typeface="Times New Roman" panose="02020603050405020304" pitchFamily="18" charset="0"/>
              </a:rPr>
              <a:t>(Use for example, and with all 4 practices)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88606" lvl="1">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88606" lvl="1">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COACH JACOB:  “Let me see if I have this right. You got addicted to heroin in high school. You’ve worked hard to stay safe and sober. You are setting future goals with your treatment counselor.”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COACH JACOB: Notice that I flagged that I was getting ready to summarize with “Let me see if I have this right” I picked out 3 things that Joe said to focus on his issues and well-being.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Okay we’ll have the next three people in the batting order do some practice with summary: Who is next up to bat? </a:t>
            </a:r>
          </a:p>
          <a:p>
            <a:pPr>
              <a:lnSpc>
                <a:spcPct val="107000"/>
              </a:lnSpc>
              <a:spcAft>
                <a:spcPts val="1283"/>
              </a:spcAft>
            </a:pPr>
            <a:r>
              <a:rPr lang="en-US" dirty="0">
                <a:latin typeface="Calibri" panose="020F0502020204030204" pitchFamily="34" charset="0"/>
                <a:ea typeface="Calibri" panose="020F0502020204030204" pitchFamily="34" charset="0"/>
                <a:cs typeface="Times New Roman" panose="02020603050405020304" pitchFamily="18" charset="0"/>
              </a:rPr>
              <a:t>(After every couple batters ) </a:t>
            </a:r>
            <a:r>
              <a:rPr lang="en-US" b="0" u="none" dirty="0"/>
              <a:t>Coach Jason</a:t>
            </a:r>
            <a:r>
              <a:rPr lang="en-US" dirty="0">
                <a:latin typeface="Calibri" panose="020F0502020204030204" pitchFamily="34" charset="0"/>
                <a:ea typeface="Calibri" panose="020F0502020204030204" pitchFamily="34" charset="0"/>
                <a:cs typeface="Times New Roman" panose="02020603050405020304" pitchFamily="18" charset="0"/>
              </a:rPr>
              <a:t>: Do you think this would lead someone to talk about change?  </a:t>
            </a: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83"/>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77211">
              <a:defRPr/>
            </a:pPr>
            <a:endParaRPr lang="en-US" dirty="0">
              <a:solidFill>
                <a:prstClr val="black"/>
              </a:solidFill>
              <a:latin typeface="Arial" pitchFamily="34" charset="0"/>
            </a:endParaRPr>
          </a:p>
          <a:p>
            <a:endParaRPr lang="en-US" dirty="0">
              <a:latin typeface="Arial" pitchFamily="34" charset="0"/>
            </a:endParaRPr>
          </a:p>
        </p:txBody>
      </p:sp>
      <p:sp>
        <p:nvSpPr>
          <p:cNvPr id="222212"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22213"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22214" name="Slide Number Placeholder 5"/>
          <p:cNvSpPr>
            <a:spLocks noGrp="1"/>
          </p:cNvSpPr>
          <p:nvPr>
            <p:ph type="sldNum" sz="quarter" idx="5"/>
          </p:nvPr>
        </p:nvSpPr>
        <p:spPr>
          <a:noFill/>
        </p:spPr>
        <p:txBody>
          <a:bodyPr/>
          <a:lstStyle/>
          <a:p>
            <a:pPr defTabSz="977211">
              <a:defRPr/>
            </a:pPr>
            <a:fld id="{838C629F-4808-4BA9-B0DB-A3CC5BDA8F25}" type="slidenum">
              <a:rPr lang="en-US">
                <a:solidFill>
                  <a:prstClr val="black"/>
                </a:solidFill>
                <a:latin typeface="Calibri"/>
              </a:rPr>
              <a:pPr defTabSz="977211">
                <a:defRPr/>
              </a:pPr>
              <a:t>41</a:t>
            </a:fld>
            <a:endParaRPr lang="en-US">
              <a:solidFill>
                <a:prstClr val="black"/>
              </a:solidFill>
              <a:latin typeface="Calibri"/>
            </a:endParaRPr>
          </a:p>
        </p:txBody>
      </p:sp>
    </p:spTree>
    <p:extLst>
      <p:ext uri="{BB962C8B-B14F-4D97-AF65-F5344CB8AC3E}">
        <p14:creationId xmlns:p14="http://schemas.microsoft.com/office/powerpoint/2010/main" val="3398335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defTabSz="977211">
              <a:defRPr/>
            </a:pPr>
            <a:r>
              <a:rPr lang="en-US" altLang="en-US" b="0" baseline="0" dirty="0">
                <a:latin typeface="Arial" pitchFamily="34" charset="0"/>
              </a:rPr>
              <a:t>LEAD TROY </a:t>
            </a:r>
            <a:r>
              <a:rPr lang="en-US" b="0" i="0" dirty="0">
                <a:latin typeface="Arial" pitchFamily="34" charset="0"/>
              </a:rPr>
              <a:t>: To review, r</a:t>
            </a:r>
            <a:r>
              <a:rPr lang="en-US" b="0" dirty="0">
                <a:latin typeface="Arial" pitchFamily="34" charset="0"/>
              </a:rPr>
              <a:t>elying on MI spirit should make our job easier. It reduces time spent arguing and increases the chances for a supervisee’s success. The challenge is to resist the urge to tell them what to do, instead collaborate with the supervisee to work towards their own goals. Show acceptance by affirming their strengths and be compassionate about their welfare. Use strategies to evoke change talk from the supervisee. With that, I will turn things back over to Jessica. </a:t>
            </a:r>
            <a:endParaRPr lang="en-US" b="1" dirty="0">
              <a:latin typeface="Arial" pitchFamily="34" charset="0"/>
            </a:endParaRPr>
          </a:p>
          <a:p>
            <a:endParaRPr lang="en-US" b="1" dirty="0">
              <a:latin typeface="Arial" pitchFamily="34" charset="0"/>
            </a:endParaRPr>
          </a:p>
          <a:p>
            <a:endParaRPr lang="en-US" b="1" dirty="0">
              <a:latin typeface="Arial" pitchFamily="34" charset="0"/>
            </a:endParaRPr>
          </a:p>
          <a:p>
            <a:r>
              <a:rPr lang="en-US" b="0" dirty="0">
                <a:latin typeface="Arial" pitchFamily="34" charset="0"/>
              </a:rPr>
              <a:t>  </a:t>
            </a:r>
            <a:endParaRPr lang="en-US" b="1" dirty="0">
              <a:latin typeface="Arial" pitchFamily="34" charset="0"/>
            </a:endParaRPr>
          </a:p>
          <a:p>
            <a:endParaRPr lang="en-US" dirty="0">
              <a:latin typeface="Arial" pitchFamily="34" charset="0"/>
            </a:endParaRPr>
          </a:p>
          <a:p>
            <a:endParaRPr lang="en-US" dirty="0">
              <a:latin typeface="Arial" pitchFamily="34" charset="0"/>
            </a:endParaRPr>
          </a:p>
          <a:p>
            <a:endParaRPr lang="en-US" dirty="0">
              <a:latin typeface="Arial" pitchFamily="34" charset="0"/>
            </a:endParaRPr>
          </a:p>
        </p:txBody>
      </p:sp>
      <p:sp>
        <p:nvSpPr>
          <p:cNvPr id="205828" name="Date Placeholder 3"/>
          <p:cNvSpPr>
            <a:spLocks noGrp="1"/>
          </p:cNvSpPr>
          <p:nvPr>
            <p:ph type="dt" sz="quarter" idx="1"/>
          </p:nvPr>
        </p:nvSpPr>
        <p:spPr>
          <a:noFill/>
        </p:spPr>
        <p:txBody>
          <a:bodyPr/>
          <a:lstStyle/>
          <a:p>
            <a:pPr defTabSz="97721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97721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977211">
              <a:defRPr/>
            </a:pPr>
            <a:fld id="{B384F497-EB09-4490-AE32-17DB787B63EB}" type="slidenum">
              <a:rPr lang="en-US">
                <a:solidFill>
                  <a:prstClr val="black"/>
                </a:solidFill>
                <a:latin typeface="Calibri"/>
              </a:rPr>
              <a:pPr defTabSz="977211">
                <a:defRPr/>
              </a:pPr>
              <a:t>42</a:t>
            </a:fld>
            <a:endParaRPr lang="en-US">
              <a:solidFill>
                <a:prstClr val="black"/>
              </a:solidFill>
              <a:latin typeface="Calibri"/>
            </a:endParaRPr>
          </a:p>
        </p:txBody>
      </p:sp>
    </p:spTree>
    <p:extLst>
      <p:ext uri="{BB962C8B-B14F-4D97-AF65-F5344CB8AC3E}">
        <p14:creationId xmlns:p14="http://schemas.microsoft.com/office/powerpoint/2010/main" val="2928281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and all… </a:t>
            </a:r>
          </a:p>
        </p:txBody>
      </p:sp>
      <p:sp>
        <p:nvSpPr>
          <p:cNvPr id="4" name="Slide Number Placeholder 3"/>
          <p:cNvSpPr>
            <a:spLocks noGrp="1"/>
          </p:cNvSpPr>
          <p:nvPr>
            <p:ph type="sldNum" sz="quarter" idx="10"/>
          </p:nvPr>
        </p:nvSpPr>
        <p:spPr/>
        <p:txBody>
          <a:bodyPr/>
          <a:lstStyle/>
          <a:p>
            <a:fld id="{632FFBCB-D45F-4E85-871A-ED49BB7D6485}" type="slidenum">
              <a:rPr lang="en-US" smtClean="0"/>
              <a:t>43</a:t>
            </a:fld>
            <a:endParaRPr lang="en-US"/>
          </a:p>
        </p:txBody>
      </p:sp>
      <p:sp>
        <p:nvSpPr>
          <p:cNvPr id="5" name="Date Placeholder 4">
            <a:extLst>
              <a:ext uri="{FF2B5EF4-FFF2-40B4-BE49-F238E27FC236}">
                <a16:creationId xmlns:a16="http://schemas.microsoft.com/office/drawing/2014/main" xmlns="" id="{C73762E0-4B93-42AC-8334-5C06B88029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51519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392" defTabSz="926029">
              <a:lnSpc>
                <a:spcPct val="107000"/>
              </a:lnSpc>
              <a:spcAft>
                <a:spcPts val="854"/>
              </a:spcAft>
              <a:defRPr/>
            </a:pPr>
            <a:r>
              <a:rPr lang="en-US" sz="1900" dirty="0">
                <a:latin typeface="Calibri" panose="020F0502020204030204" pitchFamily="34" charset="0"/>
                <a:ea typeface="Calibri" panose="020F0502020204030204" pitchFamily="34" charset="0"/>
                <a:cs typeface="Times New Roman" panose="02020603050405020304" pitchFamily="18" charset="0"/>
              </a:rPr>
              <a:t>(</a:t>
            </a:r>
            <a:r>
              <a:rPr lang="en-US" sz="1900" b="1" dirty="0">
                <a:latin typeface="Calibri" panose="020F0502020204030204" pitchFamily="34" charset="0"/>
                <a:ea typeface="Calibri" panose="020F0502020204030204" pitchFamily="34" charset="0"/>
                <a:cs typeface="Times New Roman" panose="02020603050405020304" pitchFamily="18" charset="0"/>
              </a:rPr>
              <a:t>Jessica</a:t>
            </a:r>
            <a:r>
              <a:rPr lang="en-US" sz="1900" dirty="0">
                <a:latin typeface="Calibri" panose="020F0502020204030204" pitchFamily="34" charset="0"/>
                <a:ea typeface="Calibri" panose="020F0502020204030204" pitchFamily="34" charset="0"/>
                <a:cs typeface="Times New Roman" panose="02020603050405020304" pitchFamily="18" charset="0"/>
              </a:rPr>
              <a:t>) Thank you so much for your participation today. Back at Ohio Parole, we do 3 separate three-hour trainings, each one involves OARS practice like you just </a:t>
            </a:r>
            <a:r>
              <a:rPr lang="en-US" sz="1900">
                <a:latin typeface="Calibri" panose="020F0502020204030204" pitchFamily="34" charset="0"/>
                <a:ea typeface="Calibri" panose="020F0502020204030204" pitchFamily="34" charset="0"/>
                <a:cs typeface="Times New Roman" panose="02020603050405020304" pitchFamily="18" charset="0"/>
              </a:rPr>
              <a:t>went through.</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6392" defTabSz="926029">
              <a:lnSpc>
                <a:spcPct val="107000"/>
              </a:lnSpc>
              <a:spcAft>
                <a:spcPts val="854"/>
              </a:spcAft>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6392">
              <a:lnSpc>
                <a:spcPct val="107000"/>
              </a:lnSpc>
              <a:spcAft>
                <a:spcPts val="854"/>
              </a:spcAft>
            </a:pPr>
            <a:r>
              <a:rPr lang="en-US" sz="1900" dirty="0">
                <a:latin typeface="Calibri" panose="020F0502020204030204" pitchFamily="34" charset="0"/>
                <a:ea typeface="Calibri" panose="020F0502020204030204" pitchFamily="34" charset="0"/>
                <a:cs typeface="Times New Roman" panose="02020603050405020304" pitchFamily="18" charset="0"/>
              </a:rPr>
              <a:t>We opened with some objectives today, we wanted to provide microbursts of information about MI concepts, with opportunities for practice. As you leave, we hope you are more comfortable recognizing and strengthening change talk, applying MI Spirit and using OARS. </a:t>
            </a:r>
            <a:endParaRPr lang="en-US" sz="1900"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44</a:t>
            </a:fld>
            <a:endParaRPr lang="en-US"/>
          </a:p>
        </p:txBody>
      </p:sp>
      <p:sp>
        <p:nvSpPr>
          <p:cNvPr id="5" name="Date Placeholder 4">
            <a:extLst>
              <a:ext uri="{FF2B5EF4-FFF2-40B4-BE49-F238E27FC236}">
                <a16:creationId xmlns:a16="http://schemas.microsoft.com/office/drawing/2014/main" xmlns="" id="{6174CF43-4427-4B93-9FC8-E6223CA76B1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25510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8820">
              <a:lnSpc>
                <a:spcPct val="107000"/>
              </a:lnSpc>
              <a:defRPr/>
            </a:pPr>
            <a:r>
              <a:rPr lang="en-US" sz="1900" b="1" i="1" u="sng" dirty="0" err="1">
                <a:latin typeface="Calibri" panose="020F0502020204030204" pitchFamily="34" charset="0"/>
                <a:ea typeface="Calibri" panose="020F0502020204030204" pitchFamily="34" charset="0"/>
                <a:cs typeface="Times New Roman" panose="02020603050405020304" pitchFamily="18" charset="0"/>
              </a:rPr>
              <a:t>Mulitple</a:t>
            </a:r>
            <a:r>
              <a:rPr lang="en-US" sz="1900" b="1" i="1" u="sng" dirty="0">
                <a:latin typeface="Calibri" panose="020F0502020204030204" pitchFamily="34" charset="0"/>
                <a:ea typeface="Calibri" panose="020F0502020204030204" pitchFamily="34" charset="0"/>
                <a:cs typeface="Times New Roman" panose="02020603050405020304" pitchFamily="18" charset="0"/>
              </a:rPr>
              <a:t> clicks 4:  with more feedback from officers who completed the tracks</a:t>
            </a:r>
          </a:p>
          <a:p>
            <a:pPr defTabSz="978820">
              <a:lnSpc>
                <a:spcPct val="107000"/>
              </a:lnSpc>
              <a:defRPr/>
            </a:pPr>
            <a:endParaRPr lang="en-US" sz="1900" b="1" i="1" u="sng" dirty="0">
              <a:latin typeface="Calibri" panose="020F0502020204030204" pitchFamily="34" charset="0"/>
              <a:ea typeface="Calibri" panose="020F0502020204030204" pitchFamily="34" charset="0"/>
              <a:cs typeface="Times New Roman" panose="02020603050405020304" pitchFamily="18" charset="0"/>
            </a:endParaRPr>
          </a:p>
          <a:p>
            <a:pPr defTabSz="978820">
              <a:lnSpc>
                <a:spcPct val="107000"/>
              </a:lnSpc>
              <a:defRPr/>
            </a:pPr>
            <a:endParaRPr lang="en-US" sz="1900" b="1" i="1" u="sng" dirty="0">
              <a:latin typeface="Calibri" panose="020F0502020204030204" pitchFamily="34" charset="0"/>
              <a:ea typeface="Calibri" panose="020F0502020204030204" pitchFamily="34" charset="0"/>
              <a:cs typeface="Times New Roman" panose="02020603050405020304" pitchFamily="18" charset="0"/>
            </a:endParaRPr>
          </a:p>
          <a:p>
            <a:pPr defTabSz="978820">
              <a:lnSpc>
                <a:spcPct val="107000"/>
              </a:lnSpc>
              <a:defRPr/>
            </a:pPr>
            <a:r>
              <a:rPr lang="en-US" sz="1900" dirty="0">
                <a:latin typeface="Calibri" panose="020F0502020204030204" pitchFamily="34" charset="0"/>
                <a:ea typeface="Calibri" panose="020F0502020204030204" pitchFamily="34" charset="0"/>
                <a:cs typeface="Times New Roman" panose="02020603050405020304" pitchFamily="18" charset="0"/>
              </a:rPr>
              <a:t>(</a:t>
            </a:r>
            <a:r>
              <a:rPr lang="en-US" sz="1900" b="1" dirty="0">
                <a:latin typeface="Calibri" panose="020F0502020204030204" pitchFamily="34" charset="0"/>
                <a:ea typeface="Calibri" panose="020F0502020204030204" pitchFamily="34" charset="0"/>
                <a:cs typeface="Times New Roman" panose="02020603050405020304" pitchFamily="18" charset="0"/>
              </a:rPr>
              <a:t>Jessica</a:t>
            </a:r>
            <a:r>
              <a:rPr lang="en-US" sz="1900" dirty="0">
                <a:latin typeface="Calibri" panose="020F0502020204030204" pitchFamily="34" charset="0"/>
                <a:ea typeface="Calibri" panose="020F0502020204030204" pitchFamily="34" charset="0"/>
                <a:cs typeface="Times New Roman" panose="02020603050405020304" pitchFamily="18" charset="0"/>
              </a:rPr>
              <a:t>): We rolled out this format for MI training in November 2021. Overwhelmingly we received positive feedback from the officers who have attended the trainings. From my perspective this has been a great training vehicle for people who are trying to grow as change agents. The practice that they do in these training events spills over into our culture. I’m so proud of the work our officers do at Ohio Parole. Some of the officers who have been most committed to this training track are also serving on task forces and out arresting the supervisees who pose threats to the community. These balanced officers are the first to speak up about how important it is to sharpen MI skills to make a difference when the opportunity presents. I so appreciate you spending time with us over the last four hours.  </a:t>
            </a:r>
          </a:p>
          <a:p>
            <a:pPr marL="856468" lvl="1" indent="-367058">
              <a:lnSpc>
                <a:spcPct val="107000"/>
              </a:lnSpc>
              <a:spcAft>
                <a:spcPts val="855"/>
              </a:spcAft>
              <a:buFont typeface="+mj-lt"/>
              <a:buAutoNum type="arabicPeriod"/>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45</a:t>
            </a:fld>
            <a:endParaRPr lang="en-US"/>
          </a:p>
        </p:txBody>
      </p:sp>
      <p:sp>
        <p:nvSpPr>
          <p:cNvPr id="5" name="Date Placeholder 4">
            <a:extLst>
              <a:ext uri="{FF2B5EF4-FFF2-40B4-BE49-F238E27FC236}">
                <a16:creationId xmlns:a16="http://schemas.microsoft.com/office/drawing/2014/main" xmlns="" id="{6174CF43-4427-4B93-9FC8-E6223CA76B1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43130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a:p>
            <a:r>
              <a:rPr lang="en-US" dirty="0"/>
              <a:t>This is our email information. </a:t>
            </a:r>
            <a:r>
              <a:rPr lang="en-US"/>
              <a:t>Thanks </a:t>
            </a:r>
            <a:r>
              <a:rPr lang="en-US" dirty="0"/>
              <a:t>for joining us today.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32FFBCB-D45F-4E85-871A-ED49BB7D6485}" type="slidenum">
              <a:rPr lang="en-US" smtClean="0"/>
              <a:t>46</a:t>
            </a:fld>
            <a:endParaRPr lang="en-US"/>
          </a:p>
        </p:txBody>
      </p:sp>
    </p:spTree>
    <p:extLst>
      <p:ext uri="{BB962C8B-B14F-4D97-AF65-F5344CB8AC3E}">
        <p14:creationId xmlns:p14="http://schemas.microsoft.com/office/powerpoint/2010/main" val="8380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Jessica</a:t>
            </a:r>
            <a:r>
              <a:rPr lang="en-US" dirty="0"/>
              <a:t>): To give you an idea of how this training came about. Ohio Adult Parole Authority received a grant that provided an opportunity to bring  Motivational Interviewing training to all Parole Officers. We contracted with a non-criminal justice agency to provide the training and work with select staff members to become MI trainers for the agency. On paper the training was perfect. It covered everything in the MI textbook. The trainer was extremely knowledgeable, and the training was thorough. It was served up to officers as the main course. MI as the main dinner course meaning that it is now primary in what officers do and other communication is wrong or inadequate. However, staff were resistant and pushed back and complained about the training.  We heard everything from “It doesn’t work” to “Its dereliction of duty”   Which made us start questioning why our staff aren’t motivated to learn motivational interviewing. </a:t>
            </a:r>
          </a:p>
          <a:p>
            <a:endParaRPr lang="en-US" dirty="0"/>
          </a:p>
          <a:p>
            <a:r>
              <a:rPr lang="en-US" dirty="0"/>
              <a:t>Here are some of our takeaways from the original experience were that led us in a different direction:  </a:t>
            </a:r>
          </a:p>
          <a:p>
            <a:endParaRPr lang="en-US" dirty="0"/>
          </a:p>
          <a:p>
            <a:r>
              <a:rPr lang="en-US" dirty="0"/>
              <a:t> (click) By covering everything in the MI textbook, the training became too bookish. MI theory was explained exceptionally, but people with limited MI skillsets saw little value in understanding the MI textbook. We saw it as teaching calculus to people who still needed to learn how to add and subtract. </a:t>
            </a:r>
          </a:p>
          <a:p>
            <a:endParaRPr lang="en-US" dirty="0"/>
          </a:p>
          <a:p>
            <a:r>
              <a:rPr lang="en-US" dirty="0"/>
              <a:t> (click) Limited training time was spent practicing. The time spent on practice was not structured. During the limited practice, often in breakout groups, staff ended up practicing wrong. No matter how clear explanations were, people were practicing wrong. We were concerned with how this undermined any goals for MI to permeate our culture.</a:t>
            </a:r>
          </a:p>
          <a:p>
            <a:endParaRPr lang="en-US" dirty="0"/>
          </a:p>
          <a:p>
            <a:r>
              <a:rPr lang="en-US" dirty="0"/>
              <a:t> (click) This was a one and done training that tried to get people to learn everything. We realized MI is a complicated subject matter. Like math, it takes starting with some very basic skill proficiency and then building on that. To truly be good requires lots of practice. We no longer believe in the idea that Motivational Interviewing is a one and done event. </a:t>
            </a:r>
          </a:p>
          <a:p>
            <a:endParaRPr lang="en-US" dirty="0"/>
          </a:p>
          <a:p>
            <a:r>
              <a:rPr lang="en-US" dirty="0"/>
              <a:t> (click) The original training was too focused on technicalities like the difference between an affirmation and reflection. Or whether a response is an amplified reflection or a double-sided reflection. Our staff cared about changing individual behavior but walked away confused because of too many advanced strategies thrown at them. Small explanations of MI theory to be applied to practice are good. But the more lost we get in technical coding of MI the less value staff saw in it as a tool for changing individual behavior.</a:t>
            </a:r>
          </a:p>
          <a:p>
            <a:endParaRPr lang="en-US" dirty="0"/>
          </a:p>
          <a:p>
            <a:r>
              <a:rPr lang="en-US" dirty="0"/>
              <a:t> (click) There were too many examples that dealt with using MI on my wife and kids or the waiter at the restaurant that disconnected staff from its value in changing individuals.  </a:t>
            </a:r>
          </a:p>
        </p:txBody>
      </p:sp>
      <p:sp>
        <p:nvSpPr>
          <p:cNvPr id="4" name="Slide Number Placeholder 3"/>
          <p:cNvSpPr>
            <a:spLocks noGrp="1"/>
          </p:cNvSpPr>
          <p:nvPr>
            <p:ph type="sldNum" sz="quarter" idx="10"/>
          </p:nvPr>
        </p:nvSpPr>
        <p:spPr/>
        <p:txBody>
          <a:bodyPr/>
          <a:lstStyle/>
          <a:p>
            <a:pPr defTabSz="926029">
              <a:defRPr/>
            </a:pPr>
            <a:fld id="{EBDC8569-B203-42CF-8B98-55EF11CE1A4C}" type="slidenum">
              <a:rPr lang="en-US">
                <a:solidFill>
                  <a:prstClr val="black"/>
                </a:solidFill>
                <a:latin typeface="Calibri"/>
              </a:rPr>
              <a:pPr defTabSz="926029">
                <a:defRPr/>
              </a:pPr>
              <a:t>5</a:t>
            </a:fld>
            <a:endParaRPr lang="en-US">
              <a:solidFill>
                <a:prstClr val="black"/>
              </a:solidFill>
              <a:latin typeface="Calibri"/>
            </a:endParaRPr>
          </a:p>
        </p:txBody>
      </p:sp>
    </p:spTree>
    <p:extLst>
      <p:ext uri="{BB962C8B-B14F-4D97-AF65-F5344CB8AC3E}">
        <p14:creationId xmlns:p14="http://schemas.microsoft.com/office/powerpoint/2010/main" val="331683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a:t>
            </a:r>
            <a:r>
              <a:rPr lang="en-US" dirty="0"/>
              <a:t>: We realized that Motivational Interviewing is not the main course. The main course is what officers do every day. Motivational Interviewing is the gravy on the side. It can spill everywhere or be used in moderation or not at all.  It is something that makes the main course even better. We had a vision for a training which included:  </a:t>
            </a:r>
          </a:p>
          <a:p>
            <a:endParaRPr lang="en-US" dirty="0"/>
          </a:p>
          <a:p>
            <a:pPr defTabSz="926029">
              <a:defRPr/>
            </a:pPr>
            <a:r>
              <a:rPr lang="en-US" b="1" dirty="0"/>
              <a:t>(click) </a:t>
            </a:r>
            <a:r>
              <a:rPr lang="en-US" dirty="0"/>
              <a:t>offering a menu of trainings meant to enhance staff success in supervisee management. We stopped thinking of Motivational Interviewing as a “one and done” training. It is a skill that constantly gets sharpened through time. You never stop learning new ways to sharpen MI skills, </a:t>
            </a:r>
          </a:p>
          <a:p>
            <a:pPr defTabSz="926029">
              <a:defRPr/>
            </a:pPr>
            <a:endParaRPr lang="en-US" b="1" dirty="0"/>
          </a:p>
          <a:p>
            <a:pPr defTabSz="926029">
              <a:defRPr/>
            </a:pPr>
            <a:r>
              <a:rPr lang="en-US" b="1" dirty="0"/>
              <a:t>(click) </a:t>
            </a:r>
            <a:r>
              <a:rPr lang="en-US" b="0" dirty="0"/>
              <a:t>W</a:t>
            </a:r>
            <a:r>
              <a:rPr lang="en-US" dirty="0"/>
              <a:t>e wanted to provide numerous opportunities to practice. We wanted our training to look more like a practice session or sports event than a college lecture.  </a:t>
            </a:r>
          </a:p>
          <a:p>
            <a:endParaRPr lang="en-US" dirty="0"/>
          </a:p>
          <a:p>
            <a:r>
              <a:rPr lang="en-US" b="1" dirty="0"/>
              <a:t> (click) </a:t>
            </a:r>
            <a:r>
              <a:rPr lang="en-US" dirty="0"/>
              <a:t>Coaching should be prevalent anytime people are practicing. Practice mattered to us, because it’s the only way it will move from the training room into what we do every day. We stopped thinking about a coach as someone who only corrects mistakes and tells people what they should do. We wanted to intentionally build coaches who had MI technical ability, but ever more important, coaches who were authentic in their use of MI and could build relationships with people who are struggling. </a:t>
            </a:r>
          </a:p>
          <a:p>
            <a:endParaRPr lang="en-US" b="1" dirty="0"/>
          </a:p>
          <a:p>
            <a:r>
              <a:rPr lang="en-US" b="1" dirty="0"/>
              <a:t>(click) </a:t>
            </a:r>
            <a:r>
              <a:rPr lang="en-US" dirty="0"/>
              <a:t>We didn’t want to throw out the MI textbook, but we knew we needed small, relevant pieces on MI theory with large amounts of practice.. We wanted to present microbursts of information with opportunities to practice sprinkled in between.  </a:t>
            </a:r>
          </a:p>
          <a:p>
            <a:endParaRPr lang="en-US" dirty="0"/>
          </a:p>
          <a:p>
            <a:r>
              <a:rPr lang="en-US" dirty="0"/>
              <a:t> </a:t>
            </a:r>
            <a:r>
              <a:rPr lang="en-US" b="1" dirty="0"/>
              <a:t>(Click) </a:t>
            </a:r>
            <a:r>
              <a:rPr lang="en-US" dirty="0"/>
              <a:t>I’m proud to say our staff at Ohio Parole value any opportunity to better supervise individuals. For staff to value MI, our track would have to remain focused on how to be more effective as officers. Their main course is community safety and addressing criminogenic needs to reduce recidivism. MI is the gravy. </a:t>
            </a:r>
          </a:p>
        </p:txBody>
      </p:sp>
      <p:sp>
        <p:nvSpPr>
          <p:cNvPr id="4" name="Slide Number Placeholder 3"/>
          <p:cNvSpPr>
            <a:spLocks noGrp="1"/>
          </p:cNvSpPr>
          <p:nvPr>
            <p:ph type="sldNum" sz="quarter" idx="10"/>
          </p:nvPr>
        </p:nvSpPr>
        <p:spPr/>
        <p:txBody>
          <a:bodyPr/>
          <a:lstStyle/>
          <a:p>
            <a:pPr defTabSz="926029">
              <a:defRPr/>
            </a:pPr>
            <a:fld id="{EBDC8569-B203-42CF-8B98-55EF11CE1A4C}" type="slidenum">
              <a:rPr lang="en-US">
                <a:solidFill>
                  <a:prstClr val="black"/>
                </a:solidFill>
                <a:latin typeface="Calibri"/>
              </a:rPr>
              <a:pPr defTabSz="926029">
                <a:defRPr/>
              </a:pPr>
              <a:t>6</a:t>
            </a:fld>
            <a:endParaRPr lang="en-US">
              <a:solidFill>
                <a:prstClr val="black"/>
              </a:solidFill>
              <a:latin typeface="Calibri"/>
            </a:endParaRPr>
          </a:p>
        </p:txBody>
      </p:sp>
    </p:spTree>
    <p:extLst>
      <p:ext uri="{BB962C8B-B14F-4D97-AF65-F5344CB8AC3E}">
        <p14:creationId xmlns:p14="http://schemas.microsoft.com/office/powerpoint/2010/main" val="169237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Aft>
                <a:spcPts val="854"/>
              </a:spcAft>
            </a:pPr>
            <a:r>
              <a:rPr lang="en-US" sz="1900" dirty="0">
                <a:solidFill>
                  <a:srgbClr val="000000"/>
                </a:solidFill>
                <a:latin typeface="Georgia" panose="02040502050405020303" pitchFamily="18" charset="0"/>
                <a:ea typeface="Calibri" panose="020F0502020204030204" pitchFamily="34" charset="0"/>
              </a:rPr>
              <a:t>(</a:t>
            </a:r>
            <a:r>
              <a:rPr lang="en-US" sz="1900" b="1" dirty="0">
                <a:solidFill>
                  <a:srgbClr val="000000"/>
                </a:solidFill>
                <a:latin typeface="Georgia" panose="02040502050405020303" pitchFamily="18" charset="0"/>
                <a:ea typeface="Calibri" panose="020F0502020204030204" pitchFamily="34" charset="0"/>
              </a:rPr>
              <a:t>Jessica</a:t>
            </a:r>
            <a:r>
              <a:rPr lang="en-US" sz="1900" dirty="0">
                <a:solidFill>
                  <a:srgbClr val="000000"/>
                </a:solidFill>
                <a:latin typeface="Georgia" panose="02040502050405020303" pitchFamily="18" charset="0"/>
                <a:ea typeface="Calibri" panose="020F0502020204030204" pitchFamily="34" charset="0"/>
              </a:rPr>
              <a:t>) The Ohio Parole’s MI training track includes four trainings:</a:t>
            </a:r>
            <a:endParaRPr lang="en-US" sz="1100" dirty="0">
              <a:latin typeface="Calibri" panose="020F0502020204030204" pitchFamily="34" charset="0"/>
              <a:ea typeface="Calibri" panose="020F0502020204030204" pitchFamily="34" charset="0"/>
            </a:endParaRPr>
          </a:p>
          <a:p>
            <a:pPr marL="752288" lvl="1" indent="-289342">
              <a:lnSpc>
                <a:spcPct val="105000"/>
              </a:lnSpc>
              <a:buFont typeface="Symbol" panose="05050102010706020507" pitchFamily="18" charset="2"/>
              <a:buChar char=""/>
              <a:tabLst>
                <a:tab pos="925892" algn="l"/>
              </a:tabLst>
            </a:pPr>
            <a:r>
              <a:rPr lang="en-US" sz="1900" dirty="0">
                <a:solidFill>
                  <a:srgbClr val="000000"/>
                </a:solidFill>
                <a:latin typeface="Georgia" panose="02040502050405020303" pitchFamily="18" charset="0"/>
                <a:ea typeface="Times New Roman" panose="02020603050405020304" pitchFamily="18" charset="0"/>
              </a:rPr>
              <a:t>Motivational Interviewing Prerequisite Training, which has about one hour of explanations from staff on MI concepts. It is a basic introduction to MI. As we come back from break, you will see clips that are excerpts from the Prerequisite training. </a:t>
            </a:r>
          </a:p>
          <a:p>
            <a:pPr marL="462948" lvl="1">
              <a:lnSpc>
                <a:spcPct val="105000"/>
              </a:lnSpc>
              <a:tabLst>
                <a:tab pos="925892" algn="l"/>
              </a:tabLst>
            </a:pPr>
            <a:r>
              <a:rPr lang="en-US" sz="1900" dirty="0">
                <a:solidFill>
                  <a:srgbClr val="000000"/>
                </a:solidFill>
                <a:latin typeface="Georgia" panose="02040502050405020303" pitchFamily="18" charset="0"/>
                <a:ea typeface="Calibri" panose="020F0502020204030204" pitchFamily="34" charset="0"/>
              </a:rPr>
              <a:t>The other three are interactive trainings that include the practice that you will be doing today are:</a:t>
            </a:r>
            <a:endParaRPr lang="en-US" sz="1100" dirty="0">
              <a:latin typeface="Calibri" panose="020F0502020204030204" pitchFamily="34" charset="0"/>
              <a:ea typeface="Calibri" panose="020F0502020204030204" pitchFamily="34" charset="0"/>
            </a:endParaRPr>
          </a:p>
          <a:p>
            <a:pPr marL="752288" lvl="1" indent="-289342">
              <a:lnSpc>
                <a:spcPct val="105000"/>
              </a:lnSpc>
              <a:buFont typeface="Symbol" panose="05050102010706020507" pitchFamily="18" charset="2"/>
              <a:buChar char=""/>
              <a:tabLst>
                <a:tab pos="925892" algn="l"/>
              </a:tabLst>
            </a:pPr>
            <a:r>
              <a:rPr lang="en-US" sz="1900" dirty="0">
                <a:solidFill>
                  <a:srgbClr val="000000"/>
                </a:solidFill>
                <a:latin typeface="Georgia" panose="02040502050405020303" pitchFamily="18" charset="0"/>
                <a:ea typeface="Times New Roman" panose="02020603050405020304" pitchFamily="18" charset="0"/>
              </a:rPr>
              <a:t>The Spirit of Motivational Interviewing</a:t>
            </a:r>
            <a:endParaRPr lang="en-US" sz="1100" dirty="0">
              <a:latin typeface="Calibri" panose="020F0502020204030204" pitchFamily="34" charset="0"/>
              <a:ea typeface="Calibri" panose="020F0502020204030204" pitchFamily="34" charset="0"/>
            </a:endParaRPr>
          </a:p>
          <a:p>
            <a:pPr marL="752288" lvl="1" indent="-289342">
              <a:lnSpc>
                <a:spcPct val="105000"/>
              </a:lnSpc>
              <a:buFont typeface="Symbol" panose="05050102010706020507" pitchFamily="18" charset="2"/>
              <a:buChar char=""/>
              <a:tabLst>
                <a:tab pos="925892" algn="l"/>
              </a:tabLst>
            </a:pPr>
            <a:r>
              <a:rPr lang="en-US" sz="1900" dirty="0">
                <a:solidFill>
                  <a:srgbClr val="000000"/>
                </a:solidFill>
                <a:latin typeface="Georgia" panose="02040502050405020303" pitchFamily="18" charset="0"/>
                <a:ea typeface="Times New Roman" panose="02020603050405020304" pitchFamily="18" charset="0"/>
              </a:rPr>
              <a:t>Motivational Interviewing: Reflective Listening, and </a:t>
            </a:r>
            <a:endParaRPr lang="en-US" sz="1100" dirty="0">
              <a:latin typeface="Calibri" panose="020F0502020204030204" pitchFamily="34" charset="0"/>
              <a:ea typeface="Calibri" panose="020F0502020204030204" pitchFamily="34" charset="0"/>
            </a:endParaRPr>
          </a:p>
          <a:p>
            <a:pPr marL="752288" lvl="1" indent="-289342">
              <a:lnSpc>
                <a:spcPct val="105000"/>
              </a:lnSpc>
              <a:buFont typeface="Symbol" panose="05050102010706020507" pitchFamily="18" charset="2"/>
              <a:buChar char=""/>
              <a:tabLst>
                <a:tab pos="925892" algn="l"/>
              </a:tabLst>
            </a:pPr>
            <a:r>
              <a:rPr lang="en-US" sz="1900" dirty="0">
                <a:solidFill>
                  <a:srgbClr val="000000"/>
                </a:solidFill>
                <a:latin typeface="Georgia" panose="02040502050405020303" pitchFamily="18" charset="0"/>
                <a:ea typeface="Times New Roman" panose="02020603050405020304" pitchFamily="18" charset="0"/>
              </a:rPr>
              <a:t>The Four Processes of Motivational Interviewing</a:t>
            </a:r>
            <a:endParaRPr lang="en-US" sz="1100" dirty="0">
              <a:latin typeface="Calibri" panose="020F0502020204030204" pitchFamily="34" charset="0"/>
              <a:ea typeface="Calibri" panose="020F0502020204030204" pitchFamily="34" charset="0"/>
            </a:endParaRPr>
          </a:p>
          <a:p>
            <a:pPr>
              <a:lnSpc>
                <a:spcPct val="105000"/>
              </a:lnSpc>
              <a:spcAft>
                <a:spcPts val="854"/>
              </a:spcAft>
            </a:pPr>
            <a:r>
              <a:rPr lang="en-US" sz="1900" dirty="0">
                <a:solidFill>
                  <a:srgbClr val="000000"/>
                </a:solidFill>
                <a:latin typeface="Georgia" panose="02040502050405020303" pitchFamily="18" charset="0"/>
                <a:ea typeface="Calibri" panose="020F0502020204030204" pitchFamily="34" charset="0"/>
              </a:rPr>
              <a:t>For today’s training, we have combined parts of all the trainings.  But you are about to see for yourself how this works, and with that I will turn things over to our Lead Trainer, Troy… </a:t>
            </a:r>
            <a:endParaRPr lang="en-US" dirty="0"/>
          </a:p>
        </p:txBody>
      </p:sp>
      <p:sp>
        <p:nvSpPr>
          <p:cNvPr id="4" name="Date Placeholder 3"/>
          <p:cNvSpPr>
            <a:spLocks noGrp="1"/>
          </p:cNvSpPr>
          <p:nvPr>
            <p:ph type="dt" idx="1"/>
          </p:nvPr>
        </p:nvSpPr>
        <p:spPr/>
        <p:txBody>
          <a:bodyPr/>
          <a:lstStyle/>
          <a:p>
            <a:pPr defTabSz="926029">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26029">
              <a:defRPr/>
            </a:pPr>
            <a:fld id="{632FFBCB-D45F-4E85-871A-ED49BB7D6485}" type="slidenum">
              <a:rPr lang="en-US">
                <a:solidFill>
                  <a:prstClr val="black"/>
                </a:solidFill>
                <a:latin typeface="Calibri" panose="020F0502020204030204"/>
              </a:rPr>
              <a:pPr defTabSz="92602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87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76614" indent="-296847">
              <a:spcBef>
                <a:spcPct val="30000"/>
              </a:spcBef>
              <a:defRPr kumimoji="1" sz="1200">
                <a:solidFill>
                  <a:schemeClr val="tx1"/>
                </a:solidFill>
                <a:latin typeface="Arial" panose="020B0604020202020204" pitchFamily="34" charset="0"/>
              </a:defRPr>
            </a:lvl2pPr>
            <a:lvl3pPr marL="1195407" indent="-237477">
              <a:spcBef>
                <a:spcPct val="30000"/>
              </a:spcBef>
              <a:defRPr kumimoji="1" sz="1200">
                <a:solidFill>
                  <a:schemeClr val="tx1"/>
                </a:solidFill>
                <a:latin typeface="Arial" panose="020B0604020202020204" pitchFamily="34" charset="0"/>
              </a:defRPr>
            </a:lvl3pPr>
            <a:lvl4pPr marL="1675175" indent="-237477">
              <a:spcBef>
                <a:spcPct val="30000"/>
              </a:spcBef>
              <a:defRPr kumimoji="1" sz="1200">
                <a:solidFill>
                  <a:schemeClr val="tx1"/>
                </a:solidFill>
                <a:latin typeface="Arial" panose="020B0604020202020204" pitchFamily="34" charset="0"/>
              </a:defRPr>
            </a:lvl4pPr>
            <a:lvl5pPr marL="2154944" indent="-237477">
              <a:spcBef>
                <a:spcPct val="30000"/>
              </a:spcBef>
              <a:defRPr kumimoji="1" sz="1200">
                <a:solidFill>
                  <a:schemeClr val="tx1"/>
                </a:solidFill>
                <a:latin typeface="Arial" panose="020B0604020202020204" pitchFamily="34" charset="0"/>
              </a:defRPr>
            </a:lvl5pPr>
            <a:lvl6pPr marL="2617062" indent="-237477" eaLnBrk="0" fontAlgn="base" hangingPunct="0">
              <a:spcBef>
                <a:spcPct val="30000"/>
              </a:spcBef>
              <a:spcAft>
                <a:spcPct val="0"/>
              </a:spcAft>
              <a:defRPr kumimoji="1" sz="1200">
                <a:solidFill>
                  <a:schemeClr val="tx1"/>
                </a:solidFill>
                <a:latin typeface="Arial" panose="020B0604020202020204" pitchFamily="34" charset="0"/>
              </a:defRPr>
            </a:lvl6pPr>
            <a:lvl7pPr marL="3079179" indent="-237477" eaLnBrk="0" fontAlgn="base" hangingPunct="0">
              <a:spcBef>
                <a:spcPct val="30000"/>
              </a:spcBef>
              <a:spcAft>
                <a:spcPct val="0"/>
              </a:spcAft>
              <a:defRPr kumimoji="1" sz="1200">
                <a:solidFill>
                  <a:schemeClr val="tx1"/>
                </a:solidFill>
                <a:latin typeface="Arial" panose="020B0604020202020204" pitchFamily="34" charset="0"/>
              </a:defRPr>
            </a:lvl7pPr>
            <a:lvl8pPr marL="3541297" indent="-237477" eaLnBrk="0" fontAlgn="base" hangingPunct="0">
              <a:spcBef>
                <a:spcPct val="30000"/>
              </a:spcBef>
              <a:spcAft>
                <a:spcPct val="0"/>
              </a:spcAft>
              <a:defRPr kumimoji="1" sz="1200">
                <a:solidFill>
                  <a:schemeClr val="tx1"/>
                </a:solidFill>
                <a:latin typeface="Arial" panose="020B0604020202020204" pitchFamily="34" charset="0"/>
              </a:defRPr>
            </a:lvl8pPr>
            <a:lvl9pPr marL="4003414" indent="-237477" eaLnBrk="0" fontAlgn="base" hangingPunct="0">
              <a:spcBef>
                <a:spcPct val="30000"/>
              </a:spcBef>
              <a:spcAft>
                <a:spcPct val="0"/>
              </a:spcAft>
              <a:defRPr kumimoji="1" sz="1200">
                <a:solidFill>
                  <a:schemeClr val="tx1"/>
                </a:solidFill>
                <a:latin typeface="Arial" panose="020B0604020202020204" pitchFamily="34" charset="0"/>
              </a:defRPr>
            </a:lvl9pPr>
          </a:lstStyle>
          <a:p>
            <a:pPr defTabSz="924235" fontAlgn="base">
              <a:spcBef>
                <a:spcPct val="0"/>
              </a:spcBef>
              <a:spcAft>
                <a:spcPct val="0"/>
              </a:spcAft>
              <a:defRPr/>
            </a:pPr>
            <a:fld id="{A483F504-2239-4488-A8E8-1BFF4AEADF72}" type="slidenum">
              <a:rPr kumimoji="0" lang="en-US" altLang="en-US">
                <a:solidFill>
                  <a:srgbClr val="000000"/>
                </a:solidFill>
                <a:latin typeface="Times New Roman" panose="02020603050405020304" pitchFamily="18" charset="0"/>
              </a:rPr>
              <a:pPr defTabSz="924235" fontAlgn="base">
                <a:spcBef>
                  <a:spcPct val="0"/>
                </a:spcBef>
                <a:spcAft>
                  <a:spcPct val="0"/>
                </a:spcAft>
                <a:defRPr/>
              </a:pPr>
              <a:t>8</a:t>
            </a:fld>
            <a:endParaRPr kumimoji="0" lang="en-US" altLang="en-US">
              <a:solidFill>
                <a:srgbClr val="000000"/>
              </a:solidFill>
              <a:latin typeface="Times New Roman" panose="02020603050405020304" pitchFamily="18" charset="0"/>
            </a:endParaRPr>
          </a:p>
        </p:txBody>
      </p:sp>
      <p:sp>
        <p:nvSpPr>
          <p:cNvPr id="346115"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ln/>
        </p:spPr>
        <p:txBody>
          <a:bodyPr/>
          <a:lstStyle/>
          <a:p>
            <a:pPr eaLnBrk="1" hangingPunct="1">
              <a:defRPr/>
            </a:pPr>
            <a:r>
              <a:rPr lang="en-US" altLang="en-US" b="0" baseline="0" dirty="0">
                <a:latin typeface="Arial" pitchFamily="34" charset="0"/>
              </a:rPr>
              <a:t>LEAD TROY </a:t>
            </a:r>
            <a:r>
              <a:rPr lang="en-US" b="0" dirty="0"/>
              <a:t>: We begin with what we do not want to hear, sustain talk. </a:t>
            </a:r>
          </a:p>
          <a:p>
            <a:pPr eaLnBrk="1" hangingPunct="1">
              <a:defRPr/>
            </a:pPr>
            <a:endParaRPr lang="en-US" b="0" dirty="0"/>
          </a:p>
          <a:p>
            <a:pPr eaLnBrk="1" hangingPunct="1">
              <a:defRPr/>
            </a:pPr>
            <a:r>
              <a:rPr lang="en-US" b="0" dirty="0"/>
              <a:t>(Click 1) Sustain talk is when the Individual talks about why they should NOT change. </a:t>
            </a:r>
          </a:p>
          <a:p>
            <a:pPr eaLnBrk="1" hangingPunct="1">
              <a:defRPr/>
            </a:pPr>
            <a:r>
              <a:rPr lang="en-US" b="0" dirty="0"/>
              <a:t>(Click 2) If an Individual talks about why they should stay the same, then they probably will. </a:t>
            </a:r>
          </a:p>
          <a:p>
            <a:pPr eaLnBrk="1" hangingPunct="1">
              <a:defRPr/>
            </a:pPr>
            <a:r>
              <a:rPr lang="en-US" b="0" dirty="0"/>
              <a:t>(Click 3) It is normal for someone to want to remain the same and this influences what strategy you use to help the Individual change. </a:t>
            </a:r>
          </a:p>
          <a:p>
            <a:pPr eaLnBrk="1" hangingPunct="1">
              <a:defRPr/>
            </a:pPr>
            <a:r>
              <a:rPr lang="en-US" b="0" dirty="0"/>
              <a:t>(Click 4) Keep in mind that sustain talk or arguing to stay the same is not the same thing as resistance. Resistance is discord, it’s not working with you – resistance is about not following rules. What does resistance sound like? </a:t>
            </a:r>
          </a:p>
          <a:p>
            <a:pPr eaLnBrk="1" hangingPunct="1">
              <a:defRPr/>
            </a:pPr>
            <a:endParaRPr lang="en-US" b="0" dirty="0"/>
          </a:p>
          <a:p>
            <a:pPr eaLnBrk="1" hangingPunct="1">
              <a:defRPr/>
            </a:pPr>
            <a:r>
              <a:rPr lang="en-US" b="0" i="1" dirty="0"/>
              <a:t>Supervisee </a:t>
            </a:r>
            <a:r>
              <a:rPr lang="en-US" b="0" dirty="0"/>
              <a:t>: “I’m not going to do it.” “I’m not going to listen to you.”</a:t>
            </a:r>
          </a:p>
        </p:txBody>
      </p:sp>
      <p:sp>
        <p:nvSpPr>
          <p:cNvPr id="2" name="Date Placeholder 1">
            <a:extLst>
              <a:ext uri="{FF2B5EF4-FFF2-40B4-BE49-F238E27FC236}">
                <a16:creationId xmlns:a16="http://schemas.microsoft.com/office/drawing/2014/main" xmlns="" id="{12B21ADF-23DC-4B52-8C6F-5EBFF166C6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9312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altLang="en-US" b="0" baseline="0" dirty="0">
                <a:latin typeface="Arial" pitchFamily="34" charset="0"/>
              </a:rPr>
              <a:t>LEAD TROY </a:t>
            </a:r>
            <a:r>
              <a:rPr lang="en-US" dirty="0"/>
              <a:t>: Ambivalence is coexisting feelings when you want to change, and you don’t want to change. One way to think of sustain talk is as the “I don’t want to change,” side of ambivalence. What does sustain talk sound like? Think about some typical statements that you might here from someone on your caseload:   </a:t>
            </a:r>
          </a:p>
          <a:p>
            <a:pPr>
              <a:lnSpc>
                <a:spcPct val="107000"/>
              </a:lnSpc>
              <a:spcAft>
                <a:spcPts val="809"/>
              </a:spcAft>
            </a:pPr>
            <a:endParaRPr lang="en-US" dirty="0"/>
          </a:p>
          <a:p>
            <a:pPr>
              <a:lnSpc>
                <a:spcPct val="107000"/>
              </a:lnSpc>
              <a:spcAft>
                <a:spcPts val="809"/>
              </a:spcAft>
            </a:pPr>
            <a:r>
              <a:rPr lang="en-US" b="0" i="0" dirty="0"/>
              <a:t>Supervisee Ashley </a:t>
            </a:r>
            <a:r>
              <a:rPr lang="en-US" dirty="0"/>
              <a:t>reads the following: </a:t>
            </a:r>
          </a:p>
          <a:p>
            <a:pPr>
              <a:lnSpc>
                <a:spcPct val="107000"/>
              </a:lnSpc>
              <a:spcAft>
                <a:spcPts val="809"/>
              </a:spcAft>
            </a:pPr>
            <a:r>
              <a:rPr lang="en-US" dirty="0"/>
              <a:t>(Click) “I really like marijuana.”  </a:t>
            </a:r>
          </a:p>
          <a:p>
            <a:pPr>
              <a:lnSpc>
                <a:spcPct val="107000"/>
              </a:lnSpc>
              <a:spcAft>
                <a:spcPts val="809"/>
              </a:spcAft>
            </a:pPr>
            <a:r>
              <a:rPr lang="en-US" dirty="0"/>
              <a:t>(Click) “I need to smoke to be creative.” </a:t>
            </a:r>
          </a:p>
          <a:p>
            <a:pPr defTabSz="924506">
              <a:lnSpc>
                <a:spcPct val="107000"/>
              </a:lnSpc>
              <a:spcAft>
                <a:spcPts val="809"/>
              </a:spcAft>
              <a:defRPr/>
            </a:pPr>
            <a:r>
              <a:rPr lang="en-US" dirty="0"/>
              <a:t>(Click) “I don’t see how I could give up pot.”  </a:t>
            </a:r>
          </a:p>
          <a:p>
            <a:pPr>
              <a:lnSpc>
                <a:spcPct val="107000"/>
              </a:lnSpc>
              <a:spcAft>
                <a:spcPts val="809"/>
              </a:spcAft>
            </a:pPr>
            <a:r>
              <a:rPr lang="en-US" dirty="0"/>
              <a:t>(Click) “I shouldn’t have to quit.” </a:t>
            </a:r>
          </a:p>
          <a:p>
            <a:pPr>
              <a:lnSpc>
                <a:spcPct val="107000"/>
              </a:lnSpc>
              <a:spcAft>
                <a:spcPts val="809"/>
              </a:spcAft>
            </a:pPr>
            <a:endParaRPr lang="en-US" dirty="0"/>
          </a:p>
          <a:p>
            <a:pPr>
              <a:lnSpc>
                <a:spcPct val="107000"/>
              </a:lnSpc>
              <a:spcAft>
                <a:spcPts val="809"/>
              </a:spcAft>
            </a:pPr>
            <a:r>
              <a:rPr lang="en-US" b="0" i="0" dirty="0"/>
              <a:t>When we hear sustain talk, then we know that what we are doing is not working. We will need to change our strategy. </a:t>
            </a:r>
          </a:p>
          <a:p>
            <a:pPr>
              <a:lnSpc>
                <a:spcPct val="107000"/>
              </a:lnSpc>
              <a:spcAft>
                <a:spcPts val="809"/>
              </a:spcAft>
            </a:pPr>
            <a:endParaRPr lang="en-US" b="1"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9</a:t>
            </a:fld>
            <a:endParaRPr lang="en-US"/>
          </a:p>
        </p:txBody>
      </p:sp>
      <p:sp>
        <p:nvSpPr>
          <p:cNvPr id="5" name="Date Placeholder 4">
            <a:extLst>
              <a:ext uri="{FF2B5EF4-FFF2-40B4-BE49-F238E27FC236}">
                <a16:creationId xmlns:a16="http://schemas.microsoft.com/office/drawing/2014/main" xmlns="" id="{1CCA9612-FFD3-4E82-9C32-3C2B0599B9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5719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xmlns=""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3" name="Picture 2" descr="Text&#10;&#10;Description automatically generated with medium confidence">
            <a:extLst>
              <a:ext uri="{FF2B5EF4-FFF2-40B4-BE49-F238E27FC236}">
                <a16:creationId xmlns:a16="http://schemas.microsoft.com/office/drawing/2014/main" xmlns="" id="{A5C55D14-DBD1-EB56-08C8-CF522B2E1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9302" y="5584054"/>
            <a:ext cx="3393395" cy="932098"/>
          </a:xfrm>
          <a:prstGeom prst="rect">
            <a:avLst/>
          </a:prstGeom>
        </p:spPr>
      </p:pic>
      <p:sp>
        <p:nvSpPr>
          <p:cNvPr id="11" name="Title 10">
            <a:extLst>
              <a:ext uri="{FF2B5EF4-FFF2-40B4-BE49-F238E27FC236}">
                <a16:creationId xmlns:a16="http://schemas.microsoft.com/office/drawing/2014/main" xmlns="" id="{90779D65-F79B-D607-5C72-D62ADF4B1F7F}"/>
              </a:ext>
            </a:extLst>
          </p:cNvPr>
          <p:cNvSpPr>
            <a:spLocks noGrp="1"/>
          </p:cNvSpPr>
          <p:nvPr>
            <p:ph type="title" hasCustomPrompt="1"/>
          </p:nvPr>
        </p:nvSpPr>
        <p:spPr>
          <a:xfrm>
            <a:off x="380999" y="1019187"/>
            <a:ext cx="11430000" cy="982861"/>
          </a:xfrm>
        </p:spPr>
        <p:txBody>
          <a:bodyPr>
            <a:normAutofit/>
          </a:bodyPr>
          <a:lstStyle>
            <a:lvl1pPr algn="ctr">
              <a:defRPr sz="5400"/>
            </a:lvl1pPr>
          </a:lstStyle>
          <a:p>
            <a:r>
              <a:rPr lang="en-US" dirty="0"/>
              <a:t>Click to edit PRESENTATION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xmlns=""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xmlns=""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xmlns=""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xmlns=""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xmlns=""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xmlns=""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xmlns=""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xmlns=""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xmlns=""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xmlns=""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xmlns=""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xmlns=""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xmlns=""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xmlns=""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xmlns=""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dirty="0"/>
              <a:t>Click to Edit Photo Caption</a:t>
            </a:r>
          </a:p>
        </p:txBody>
      </p:sp>
      <p:sp>
        <p:nvSpPr>
          <p:cNvPr id="12" name="Text Placeholder 3">
            <a:extLst>
              <a:ext uri="{FF2B5EF4-FFF2-40B4-BE49-F238E27FC236}">
                <a16:creationId xmlns:a16="http://schemas.microsoft.com/office/drawing/2014/main" xmlns=""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xmlns=""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xmlns=""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xmlns=""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xmlns=""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xmlns=""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xmlns=""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xmlns=""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xmlns=""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xmlns=""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xmlns=""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xmlns=""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xmlns=""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xmlns=""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xmlns=""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xmlns="" id="{0EBDA6E4-77F4-A64D-89B8-E757AE4EAEAD}"/>
              </a:ext>
            </a:extLst>
          </p:cNvPr>
          <p:cNvSpPr>
            <a:spLocks noGrp="1"/>
          </p:cNvSpPr>
          <p:nvPr>
            <p:ph type="ftr" sz="quarter" idx="22"/>
          </p:nvPr>
        </p:nvSpPr>
        <p:spPr>
          <a:xfrm>
            <a:off x="2290438" y="6356350"/>
            <a:ext cx="5850561" cy="365125"/>
          </a:xfrm>
          <a:prstGeom prst="rect">
            <a:avLst/>
          </a:prstGeom>
        </p:spPr>
        <p:txBody>
          <a:bodyPr/>
          <a:lstStyle>
            <a:lvl1pPr>
              <a:defRPr/>
            </a:lvl1pPr>
          </a:lstStyle>
          <a:p>
            <a:r>
              <a:rPr lang="en-US" dirty="0"/>
              <a:t>      </a:t>
            </a:r>
          </a:p>
        </p:txBody>
      </p:sp>
      <p:sp>
        <p:nvSpPr>
          <p:cNvPr id="25" name="Slide Number Placeholder 24">
            <a:extLst>
              <a:ext uri="{FF2B5EF4-FFF2-40B4-BE49-F238E27FC236}">
                <a16:creationId xmlns:a16="http://schemas.microsoft.com/office/drawing/2014/main" xmlns=""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1201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xmlns=""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xmlns=""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xmlns=""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6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xmlns=""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xmlns=""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xmlns=""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6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019F13-D402-C2BE-894F-DC9D2CEE2060}"/>
              </a:ext>
            </a:extLst>
          </p:cNvPr>
          <p:cNvSpPr txBox="1"/>
          <p:nvPr userDrawn="1"/>
        </p:nvSpPr>
        <p:spPr>
          <a:xfrm>
            <a:off x="4137891" y="6307720"/>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DRC.OHIO.GOV</a:t>
            </a:r>
          </a:p>
        </p:txBody>
      </p:sp>
    </p:spTree>
    <p:extLst>
      <p:ext uri="{BB962C8B-B14F-4D97-AF65-F5344CB8AC3E}">
        <p14:creationId xmlns:p14="http://schemas.microsoft.com/office/powerpoint/2010/main" val="17066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xmlns=""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xmlns=""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xmlns=""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xmlns=""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xmlns=""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xmlns=""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xmlns=""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xmlns=""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xmlns=""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xmlns=""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xmlns=""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xmlns=""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xmlns=""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xmlns=""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xmlns=""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xmlns=""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xmlns=""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xmlns=""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xmlns=""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xmlns=""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xmlns=""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xmlns=""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Text&#10;&#10;Description automatically generated with medium confidence">
            <a:extLst>
              <a:ext uri="{FF2B5EF4-FFF2-40B4-BE49-F238E27FC236}">
                <a16:creationId xmlns:a16="http://schemas.microsoft.com/office/drawing/2014/main" xmlns="" id="{B67F68CB-5257-3E73-EEDA-949B97E6E7E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80999" y="6204434"/>
            <a:ext cx="1651918" cy="453749"/>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84" r:id="rId2"/>
    <p:sldLayoutId id="2147483774" r:id="rId3"/>
    <p:sldLayoutId id="2147483770" r:id="rId4"/>
    <p:sldLayoutId id="2147483792" r:id="rId5"/>
    <p:sldLayoutId id="2147483769" r:id="rId6"/>
    <p:sldLayoutId id="2147483771" r:id="rId7"/>
    <p:sldLayoutId id="2147483772" r:id="rId8"/>
    <p:sldLayoutId id="2147483796" r:id="rId9"/>
    <p:sldLayoutId id="2147483773" r:id="rId10"/>
    <p:sldLayoutId id="2147483775" r:id="rId11"/>
    <p:sldLayoutId id="2147483776" r:id="rId12"/>
    <p:sldLayoutId id="2147483783" r:id="rId13"/>
    <p:sldLayoutId id="2147483788" r:id="rId14"/>
    <p:sldLayoutId id="2147483778" r:id="rId15"/>
    <p:sldLayoutId id="2147483787" r:id="rId16"/>
    <p:sldLayoutId id="2147483780" r:id="rId17"/>
    <p:sldLayoutId id="2147483779" r:id="rId18"/>
    <p:sldLayoutId id="2147483777" r:id="rId19"/>
    <p:sldLayoutId id="2147483781" r:id="rId20"/>
    <p:sldLayoutId id="2147483785" r:id="rId21"/>
    <p:sldLayoutId id="2147483793" r:id="rId22"/>
    <p:sldLayoutId id="2147483794" r:id="rId23"/>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70C9EDF4-6D23-FC7F-EA1E-093EBF8C05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00336" y="564099"/>
            <a:ext cx="4191328" cy="5142515"/>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8" r:id="rId1"/>
    <p:sldLayoutId id="21474837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700017"/>
                </a:solidFill>
                <a:latin typeface="Century Gothic" panose="020B0502020202020204" pitchFamily="34" charset="0"/>
              </a:rPr>
              <a:t>Change Talk</a:t>
            </a:r>
          </a:p>
        </p:txBody>
      </p:sp>
      <p:sp>
        <p:nvSpPr>
          <p:cNvPr id="3" name="Content Placeholder 2"/>
          <p:cNvSpPr>
            <a:spLocks noGrp="1"/>
          </p:cNvSpPr>
          <p:nvPr>
            <p:ph idx="1"/>
          </p:nvPr>
        </p:nvSpPr>
        <p:spPr>
          <a:xfrm>
            <a:off x="3142989" y="2179204"/>
            <a:ext cx="6552156" cy="2680895"/>
          </a:xfrm>
        </p:spPr>
        <p:txBody>
          <a:bodyPr>
            <a:normAutofit fontScale="85000" lnSpcReduction="20000"/>
          </a:bodyPr>
          <a:lstStyle/>
          <a:p>
            <a:pPr marL="0" indent="0" algn="ctr">
              <a:spcBef>
                <a:spcPts val="0"/>
              </a:spcBef>
              <a:buNone/>
              <a:tabLst>
                <a:tab pos="457200" algn="l"/>
                <a:tab pos="914400" algn="l"/>
                <a:tab pos="1371600" algn="l"/>
                <a:tab pos="1828800" algn="l"/>
                <a:tab pos="2286000" algn="l"/>
                <a:tab pos="4686300" algn="l"/>
              </a:tabLst>
            </a:pPr>
            <a:r>
              <a:rPr lang="en-US" sz="3600" b="1">
                <a:latin typeface="Century Gothic" panose="020B0502020202020204" pitchFamily="34" charset="0"/>
                <a:ea typeface="Times New Roman" panose="02020603050405020304" pitchFamily="18" charset="0"/>
              </a:rPr>
              <a:t>Increase self-motivation</a:t>
            </a:r>
          </a:p>
          <a:p>
            <a:pPr marL="0" indent="0" algn="ctr">
              <a:lnSpc>
                <a:spcPct val="200000"/>
              </a:lnSpc>
              <a:spcBef>
                <a:spcPts val="0"/>
              </a:spcBef>
              <a:buNone/>
              <a:tabLst>
                <a:tab pos="457200" algn="l"/>
                <a:tab pos="914400" algn="l"/>
                <a:tab pos="1371600" algn="l"/>
                <a:tab pos="1828800" algn="l"/>
                <a:tab pos="2286000" algn="l"/>
                <a:tab pos="4686300" algn="l"/>
              </a:tabLst>
            </a:pPr>
            <a:r>
              <a:rPr lang="en-US" sz="3600" b="1">
                <a:latin typeface="Century Gothic" panose="020B0502020202020204" pitchFamily="34" charset="0"/>
                <a:ea typeface="Times New Roman" panose="02020603050405020304" pitchFamily="18" charset="0"/>
              </a:rPr>
              <a:t>Listen and Encourage</a:t>
            </a:r>
          </a:p>
          <a:p>
            <a:pPr marL="0" indent="0">
              <a:lnSpc>
                <a:spcPct val="200000"/>
              </a:lnSpc>
              <a:spcBef>
                <a:spcPts val="0"/>
              </a:spcBef>
              <a:buNone/>
              <a:tabLst>
                <a:tab pos="457200" algn="l"/>
                <a:tab pos="914400" algn="l"/>
                <a:tab pos="1371600" algn="l"/>
                <a:tab pos="1828800" algn="l"/>
                <a:tab pos="2286000" algn="l"/>
                <a:tab pos="4686300" algn="l"/>
              </a:tabLst>
            </a:pPr>
            <a:r>
              <a:rPr lang="en-US" sz="3600" b="1">
                <a:latin typeface="Century Gothic" panose="020B0502020202020204" pitchFamily="34" charset="0"/>
                <a:ea typeface="Times New Roman" panose="02020603050405020304" pitchFamily="18" charset="0"/>
              </a:rPr>
              <a:t> </a:t>
            </a:r>
          </a:p>
          <a:p>
            <a:pPr marL="0" indent="0">
              <a:spcBef>
                <a:spcPts val="0"/>
              </a:spcBef>
              <a:buNone/>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endParaRPr lang="en-US" b="1">
              <a:latin typeface="Century Gothic" panose="020B0502020202020204" pitchFamily="34" charset="0"/>
              <a:ea typeface="Times New Roman" panose="02020603050405020304" pitchFamily="18" charset="0"/>
            </a:endParaRPr>
          </a:p>
        </p:txBody>
      </p:sp>
      <p:pic>
        <p:nvPicPr>
          <p:cNvPr id="5" name="Picture 4" descr="Hands on ears">
            <a:extLst>
              <a:ext uri="{FF2B5EF4-FFF2-40B4-BE49-F238E27FC236}">
                <a16:creationId xmlns:a16="http://schemas.microsoft.com/office/drawing/2014/main" xmlns="" id="{84B4B301-219E-4430-ACE4-E61A9EE210F8}"/>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300624" y="1473414"/>
            <a:ext cx="5398718" cy="3911171"/>
          </a:xfrm>
          <a:prstGeom prst="rect">
            <a:avLst/>
          </a:prstGeom>
        </p:spPr>
      </p:pic>
      <p:sp>
        <p:nvSpPr>
          <p:cNvPr id="4" name="Slide Number Placeholder 3">
            <a:extLst>
              <a:ext uri="{FF2B5EF4-FFF2-40B4-BE49-F238E27FC236}">
                <a16:creationId xmlns:a16="http://schemas.microsoft.com/office/drawing/2014/main" xmlns="" id="{5BFCC31C-2B40-E709-626D-7C307D8FFFB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10</a:t>
            </a:fld>
            <a:endParaRPr lang="en-US"/>
          </a:p>
        </p:txBody>
      </p:sp>
    </p:spTree>
    <p:extLst>
      <p:ext uri="{BB962C8B-B14F-4D97-AF65-F5344CB8AC3E}">
        <p14:creationId xmlns:p14="http://schemas.microsoft.com/office/powerpoint/2010/main" val="323418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57D9DC-2277-49BB-A03C-FA15E808A7FD}" type="slidenum">
              <a:rPr lang="en-US" smtClean="0"/>
              <a:pPr>
                <a:defRPr/>
              </a:pPr>
              <a:t>11</a:t>
            </a:fld>
            <a:endParaRPr lang="en-US">
              <a:solidFill>
                <a:prstClr val="black">
                  <a:lumMod val="85000"/>
                  <a:lumOff val="15000"/>
                </a:prstClr>
              </a:solidFill>
              <a:latin typeface="Franklin Gothic Medium"/>
            </a:endParaRPr>
          </a:p>
        </p:txBody>
      </p:sp>
    </p:spTree>
    <p:extLst>
      <p:ext uri="{BB962C8B-B14F-4D97-AF65-F5344CB8AC3E}">
        <p14:creationId xmlns:p14="http://schemas.microsoft.com/office/powerpoint/2010/main" val="50830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958340" y="567788"/>
            <a:ext cx="8275320" cy="685800"/>
          </a:xfrm>
        </p:spPr>
        <p:txBody>
          <a:bodyPr>
            <a:noAutofit/>
          </a:bodyPr>
          <a:lstStyle/>
          <a:p>
            <a:pPr algn="ctr">
              <a:defRPr/>
            </a:pPr>
            <a:r>
              <a:rPr lang="en-US" b="1" dirty="0">
                <a:solidFill>
                  <a:srgbClr val="760000"/>
                </a:solidFill>
                <a:latin typeface="Century Gothic" panose="020B0502020202020204" pitchFamily="34" charset="0"/>
              </a:rPr>
              <a:t>Change Talk</a:t>
            </a:r>
          </a:p>
        </p:txBody>
      </p:sp>
      <p:sp>
        <p:nvSpPr>
          <p:cNvPr id="262147" name="Rectangle 3"/>
          <p:cNvSpPr>
            <a:spLocks noGrp="1" noChangeArrowheads="1"/>
          </p:cNvSpPr>
          <p:nvPr>
            <p:ph idx="1"/>
          </p:nvPr>
        </p:nvSpPr>
        <p:spPr>
          <a:xfrm>
            <a:off x="1211163" y="1735207"/>
            <a:ext cx="9723954" cy="4105812"/>
          </a:xfrm>
        </p:spPr>
        <p:txBody>
          <a:bodyPr>
            <a:noAutofit/>
          </a:bodyPr>
          <a:lstStyle/>
          <a:p>
            <a:pPr marL="36576" indent="0">
              <a:spcBef>
                <a:spcPts val="1800"/>
              </a:spcBef>
              <a:spcAft>
                <a:spcPts val="1800"/>
              </a:spcAft>
              <a:buNone/>
              <a:defRPr/>
            </a:pPr>
            <a:r>
              <a:rPr lang="en-US" sz="3600" b="1">
                <a:solidFill>
                  <a:srgbClr val="760000"/>
                </a:solidFill>
                <a:latin typeface="Century Gothic" panose="020B0502020202020204" pitchFamily="34" charset="0"/>
              </a:rPr>
              <a:t>D</a:t>
            </a:r>
            <a:r>
              <a:rPr lang="en-US" sz="3600" b="1">
                <a:latin typeface="Century Gothic" panose="020B0502020202020204" pitchFamily="34" charset="0"/>
              </a:rPr>
              <a:t>esire – want, prefer, wish, etc.</a:t>
            </a:r>
          </a:p>
          <a:p>
            <a:pPr marL="36576" indent="0">
              <a:spcBef>
                <a:spcPts val="1800"/>
              </a:spcBef>
              <a:spcAft>
                <a:spcPts val="1800"/>
              </a:spcAft>
              <a:buNone/>
              <a:defRPr/>
            </a:pPr>
            <a:r>
              <a:rPr lang="en-US" sz="3600" b="1">
                <a:solidFill>
                  <a:srgbClr val="760000"/>
                </a:solidFill>
                <a:latin typeface="Century Gothic" panose="020B0502020202020204" pitchFamily="34" charset="0"/>
              </a:rPr>
              <a:t>A</a:t>
            </a:r>
            <a:r>
              <a:rPr lang="en-US" sz="3600" b="1">
                <a:latin typeface="Century Gothic" panose="020B0502020202020204" pitchFamily="34" charset="0"/>
              </a:rPr>
              <a:t>bility – able, can, could, possible</a:t>
            </a:r>
          </a:p>
          <a:p>
            <a:pPr marL="36576" indent="0">
              <a:spcBef>
                <a:spcPts val="1800"/>
              </a:spcBef>
              <a:spcAft>
                <a:spcPts val="1800"/>
              </a:spcAft>
              <a:buNone/>
              <a:defRPr/>
            </a:pPr>
            <a:r>
              <a:rPr lang="en-US" sz="3600" b="1">
                <a:solidFill>
                  <a:srgbClr val="760000"/>
                </a:solidFill>
                <a:latin typeface="Century Gothic" panose="020B0502020202020204" pitchFamily="34" charset="0"/>
              </a:rPr>
              <a:t>R</a:t>
            </a:r>
            <a:r>
              <a:rPr lang="en-US" sz="3600" b="1">
                <a:latin typeface="Century Gothic" panose="020B0502020202020204" pitchFamily="34" charset="0"/>
              </a:rPr>
              <a:t>eason – Why do it? What would be good?</a:t>
            </a:r>
          </a:p>
          <a:p>
            <a:pPr marL="36576" indent="0">
              <a:spcBef>
                <a:spcPts val="1800"/>
              </a:spcBef>
              <a:spcAft>
                <a:spcPts val="1800"/>
              </a:spcAft>
              <a:buNone/>
              <a:defRPr/>
            </a:pPr>
            <a:r>
              <a:rPr lang="en-US" sz="3600" b="1">
                <a:solidFill>
                  <a:srgbClr val="760000"/>
                </a:solidFill>
                <a:latin typeface="Century Gothic" panose="020B0502020202020204" pitchFamily="34" charset="0"/>
              </a:rPr>
              <a:t>N</a:t>
            </a:r>
            <a:r>
              <a:rPr lang="en-US" sz="3600" b="1">
                <a:latin typeface="Century Gothic" panose="020B0502020202020204" pitchFamily="34" charset="0"/>
              </a:rPr>
              <a:t>eed – important, must, need to, got to</a:t>
            </a:r>
          </a:p>
          <a:p>
            <a:pPr marL="420624" indent="-384048">
              <a:lnSpc>
                <a:spcPct val="90000"/>
              </a:lnSpc>
              <a:buNone/>
              <a:defRPr/>
            </a:pPr>
            <a:endParaRPr lang="en-US" sz="4000" u="sng"/>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57D9DC-2277-49BB-A03C-FA15E808A7FD}" type="slidenum">
              <a:rPr lang="en-US" smtClean="0"/>
              <a:pPr>
                <a:defRPr/>
              </a:pPr>
              <a:t>12</a:t>
            </a:fld>
            <a:endParaRPr lang="en-US">
              <a:solidFill>
                <a:srgbClr val="E7DEC9">
                  <a:shade val="50000"/>
                  <a:satMod val="200000"/>
                </a:srgbClr>
              </a:solidFill>
              <a:latin typeface="Franklin Gothic Medium"/>
            </a:endParaRPr>
          </a:p>
        </p:txBody>
      </p:sp>
    </p:spTree>
    <p:extLst>
      <p:ext uri="{BB962C8B-B14F-4D97-AF65-F5344CB8AC3E}">
        <p14:creationId xmlns:p14="http://schemas.microsoft.com/office/powerpoint/2010/main" val="278790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0017"/>
                </a:solidFill>
                <a:latin typeface="Century Gothic" panose="020B0502020202020204" pitchFamily="34" charset="0"/>
              </a:rPr>
              <a:t>Change Talk</a:t>
            </a:r>
          </a:p>
        </p:txBody>
      </p:sp>
      <p:sp>
        <p:nvSpPr>
          <p:cNvPr id="4" name="Speech Bubble: Oval 3">
            <a:extLst>
              <a:ext uri="{FF2B5EF4-FFF2-40B4-BE49-F238E27FC236}">
                <a16:creationId xmlns:a16="http://schemas.microsoft.com/office/drawing/2014/main" xmlns="" id="{C3478AE9-2915-48A4-98B1-BCE8A024CF1B}"/>
              </a:ext>
            </a:extLst>
          </p:cNvPr>
          <p:cNvSpPr/>
          <p:nvPr/>
        </p:nvSpPr>
        <p:spPr>
          <a:xfrm>
            <a:off x="290946" y="1559575"/>
            <a:ext cx="4516582" cy="2306781"/>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Century Gothic" panose="020B0502020202020204" pitchFamily="34" charset="0"/>
              </a:rPr>
              <a:t>“I want to change.”</a:t>
            </a:r>
          </a:p>
        </p:txBody>
      </p:sp>
      <p:sp>
        <p:nvSpPr>
          <p:cNvPr id="5" name="Speech Bubble: Oval 4">
            <a:extLst>
              <a:ext uri="{FF2B5EF4-FFF2-40B4-BE49-F238E27FC236}">
                <a16:creationId xmlns:a16="http://schemas.microsoft.com/office/drawing/2014/main" xmlns="" id="{ABF4A674-0FA0-4455-A5C4-5561BC879C89}"/>
              </a:ext>
            </a:extLst>
          </p:cNvPr>
          <p:cNvSpPr/>
          <p:nvPr/>
        </p:nvSpPr>
        <p:spPr>
          <a:xfrm>
            <a:off x="5082887" y="1690688"/>
            <a:ext cx="5995554" cy="1385021"/>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Century Gothic" panose="020B0502020202020204" pitchFamily="34" charset="0"/>
              </a:rPr>
              <a:t>“I can change.”</a:t>
            </a:r>
          </a:p>
        </p:txBody>
      </p:sp>
      <p:sp>
        <p:nvSpPr>
          <p:cNvPr id="6" name="Speech Bubble: Oval 5">
            <a:extLst>
              <a:ext uri="{FF2B5EF4-FFF2-40B4-BE49-F238E27FC236}">
                <a16:creationId xmlns:a16="http://schemas.microsoft.com/office/drawing/2014/main" xmlns="" id="{28A93685-4007-4CF5-A9D5-1F7E892042F2}"/>
              </a:ext>
            </a:extLst>
          </p:cNvPr>
          <p:cNvSpPr/>
          <p:nvPr/>
        </p:nvSpPr>
        <p:spPr>
          <a:xfrm>
            <a:off x="7133359" y="3324297"/>
            <a:ext cx="4883726" cy="2153949"/>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Century Gothic" panose="020B0502020202020204" pitchFamily="34" charset="0"/>
              </a:rPr>
              <a:t>“I need to change.”</a:t>
            </a:r>
          </a:p>
        </p:txBody>
      </p:sp>
      <p:sp>
        <p:nvSpPr>
          <p:cNvPr id="9" name="Speech Bubble: Oval 8">
            <a:extLst>
              <a:ext uri="{FF2B5EF4-FFF2-40B4-BE49-F238E27FC236}">
                <a16:creationId xmlns:a16="http://schemas.microsoft.com/office/drawing/2014/main" xmlns="" id="{FDD77DC5-CBF1-41AF-9844-4E165B160DEF}"/>
              </a:ext>
            </a:extLst>
          </p:cNvPr>
          <p:cNvSpPr/>
          <p:nvPr/>
        </p:nvSpPr>
        <p:spPr>
          <a:xfrm>
            <a:off x="1350818" y="3969472"/>
            <a:ext cx="5616286" cy="1508774"/>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Century Gothic" panose="020B0502020202020204" pitchFamily="34" charset="0"/>
              </a:rPr>
              <a:t>“I should change.”</a:t>
            </a:r>
          </a:p>
        </p:txBody>
      </p:sp>
      <p:sp>
        <p:nvSpPr>
          <p:cNvPr id="3" name="Slide Number Placeholder 2">
            <a:extLst>
              <a:ext uri="{FF2B5EF4-FFF2-40B4-BE49-F238E27FC236}">
                <a16:creationId xmlns:a16="http://schemas.microsoft.com/office/drawing/2014/main" xmlns="" id="{60A62E75-0ADF-87FE-63F8-392F2C8A2D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13</a:t>
            </a:fld>
            <a:endParaRPr lang="en-US"/>
          </a:p>
        </p:txBody>
      </p:sp>
    </p:spTree>
    <p:extLst>
      <p:ext uri="{BB962C8B-B14F-4D97-AF65-F5344CB8AC3E}">
        <p14:creationId xmlns:p14="http://schemas.microsoft.com/office/powerpoint/2010/main" val="8994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743071" y="316841"/>
            <a:ext cx="10705857" cy="890318"/>
          </a:xfrm>
        </p:spPr>
        <p:txBody>
          <a:bodyPr>
            <a:noAutofit/>
          </a:bodyPr>
          <a:lstStyle/>
          <a:p>
            <a:pPr algn="ctr">
              <a:defRPr/>
            </a:pPr>
            <a:r>
              <a:rPr lang="en-US" b="1" dirty="0">
                <a:solidFill>
                  <a:srgbClr val="760000"/>
                </a:solidFill>
                <a:latin typeface="Century Gothic" panose="020B0502020202020204" pitchFamily="34" charset="0"/>
              </a:rPr>
              <a:t>Batting Practice: </a:t>
            </a:r>
            <a:r>
              <a:rPr lang="en-US" b="1" dirty="0">
                <a:solidFill>
                  <a:srgbClr val="700017"/>
                </a:solidFill>
                <a:latin typeface="Century Gothic" panose="020B0502020202020204" pitchFamily="34" charset="0"/>
              </a:rPr>
              <a:t>Listen for Desire, Ability, Reason, Need</a:t>
            </a:r>
            <a:r>
              <a:rPr lang="en-US" b="1" dirty="0">
                <a:latin typeface="Century Gothic" panose="020B0502020202020204" pitchFamily="34" charset="0"/>
              </a:rPr>
              <a:t/>
            </a:r>
            <a:br>
              <a:rPr lang="en-US" b="1" dirty="0">
                <a:latin typeface="Century Gothic" panose="020B0502020202020204" pitchFamily="34" charset="0"/>
              </a:rPr>
            </a:br>
            <a:r>
              <a:rPr lang="en-US" b="1" dirty="0">
                <a:solidFill>
                  <a:srgbClr val="760000"/>
                </a:solidFill>
                <a:latin typeface="Century Gothic" panose="020B0502020202020204" pitchFamily="34" charset="0"/>
              </a:rPr>
              <a:t/>
            </a:r>
            <a:br>
              <a:rPr lang="en-US" b="1" dirty="0">
                <a:solidFill>
                  <a:srgbClr val="760000"/>
                </a:solidFill>
                <a:latin typeface="Century Gothic" panose="020B0502020202020204" pitchFamily="34" charset="0"/>
              </a:rPr>
            </a:br>
            <a:r>
              <a:rPr lang="en-US" b="1" dirty="0">
                <a:solidFill>
                  <a:schemeClr val="tx2">
                    <a:satMod val="130000"/>
                  </a:schemeClr>
                </a:solidFill>
                <a:latin typeface="Century Gothic" panose="020B0502020202020204" pitchFamily="34" charset="0"/>
              </a:rPr>
              <a:t/>
            </a:r>
            <a:br>
              <a:rPr lang="en-US" b="1" dirty="0">
                <a:solidFill>
                  <a:schemeClr val="tx2">
                    <a:satMod val="130000"/>
                  </a:schemeClr>
                </a:solidFill>
                <a:latin typeface="Century Gothic" panose="020B0502020202020204" pitchFamily="34" charset="0"/>
              </a:rPr>
            </a:br>
            <a:endParaRPr lang="en-US" b="1" dirty="0">
              <a:solidFill>
                <a:schemeClr val="tx2">
                  <a:lumMod val="60000"/>
                  <a:lumOff val="40000"/>
                </a:schemeClr>
              </a:solidFill>
              <a:latin typeface="Century Gothic" panose="020B0502020202020204" pitchFamily="34" charset="0"/>
            </a:endParaRPr>
          </a:p>
        </p:txBody>
      </p:sp>
      <p:sp>
        <p:nvSpPr>
          <p:cNvPr id="35843" name="Rectangle 3"/>
          <p:cNvSpPr>
            <a:spLocks noGrp="1" noChangeArrowheads="1"/>
          </p:cNvSpPr>
          <p:nvPr>
            <p:ph sz="half" idx="1"/>
          </p:nvPr>
        </p:nvSpPr>
        <p:spPr>
          <a:xfrm>
            <a:off x="2054549" y="1720850"/>
            <a:ext cx="9695145" cy="3986411"/>
          </a:xfrm>
        </p:spPr>
        <p:txBody>
          <a:bodyPr>
            <a:normAutofit fontScale="85000" lnSpcReduction="10000"/>
          </a:bodyPr>
          <a:lstStyle/>
          <a:p>
            <a:pPr marL="514350" indent="-514350">
              <a:spcBef>
                <a:spcPts val="1800"/>
              </a:spcBef>
              <a:buFont typeface="Calibri" panose="020F0502020204030204" pitchFamily="34" charset="0"/>
              <a:buAutoNum type="arabicPeriod"/>
            </a:pPr>
            <a:r>
              <a:rPr lang="en-US" altLang="en-US" sz="3600" b="1" dirty="0">
                <a:latin typeface="Century Gothic" panose="020B0502020202020204" pitchFamily="34" charset="0"/>
              </a:rPr>
              <a:t>I could go to group.</a:t>
            </a:r>
          </a:p>
          <a:p>
            <a:pPr marL="514350" indent="-514350">
              <a:spcBef>
                <a:spcPts val="1800"/>
              </a:spcBef>
              <a:buFont typeface="Calibri" panose="020F0502020204030204" pitchFamily="34" charset="0"/>
              <a:buAutoNum type="arabicPeriod"/>
            </a:pPr>
            <a:r>
              <a:rPr lang="en-US" altLang="en-US" sz="3600" b="1" dirty="0">
                <a:latin typeface="Century Gothic" panose="020B0502020202020204" pitchFamily="34" charset="0"/>
              </a:rPr>
              <a:t>I don’t think I have a problem. </a:t>
            </a:r>
          </a:p>
          <a:p>
            <a:pPr marL="514350" indent="-514350">
              <a:spcBef>
                <a:spcPts val="1800"/>
              </a:spcBef>
              <a:buFont typeface="Calibri" panose="020F0502020204030204" pitchFamily="34" charset="0"/>
              <a:buAutoNum type="arabicPeriod"/>
            </a:pPr>
            <a:r>
              <a:rPr lang="en-US" altLang="en-US" sz="3600" b="1" dirty="0">
                <a:latin typeface="Century Gothic" panose="020B0502020202020204" pitchFamily="34" charset="0"/>
              </a:rPr>
              <a:t>I want to control my anger better.</a:t>
            </a:r>
          </a:p>
          <a:p>
            <a:pPr marL="514350" indent="-514350">
              <a:spcBef>
                <a:spcPts val="1800"/>
              </a:spcBef>
              <a:buFont typeface="Calibri" panose="020F0502020204030204" pitchFamily="34" charset="0"/>
              <a:buAutoNum type="arabicPeriod"/>
            </a:pPr>
            <a:r>
              <a:rPr lang="en-US" altLang="en-US" sz="3600" b="1" dirty="0">
                <a:latin typeface="Century Gothic" panose="020B0502020202020204" pitchFamily="34" charset="0"/>
              </a:rPr>
              <a:t>All my friends use drugs, why can’t I? </a:t>
            </a:r>
          </a:p>
          <a:p>
            <a:pPr marL="514350" indent="-514350">
              <a:spcBef>
                <a:spcPts val="1800"/>
              </a:spcBef>
              <a:buFont typeface="Calibri" panose="020F0502020204030204" pitchFamily="34" charset="0"/>
              <a:buAutoNum type="arabicPeriod"/>
            </a:pPr>
            <a:r>
              <a:rPr lang="en-US" altLang="en-US" sz="3600" b="1" dirty="0">
                <a:latin typeface="Century Gothic" panose="020B0502020202020204" pitchFamily="34" charset="0"/>
              </a:rPr>
              <a:t>My kids are the reason that I need to change.</a:t>
            </a:r>
          </a:p>
          <a:p>
            <a:pPr marL="514350" indent="-514350">
              <a:spcBef>
                <a:spcPts val="1800"/>
              </a:spcBef>
              <a:buFont typeface="Calibri" panose="020F0502020204030204" pitchFamily="34" charset="0"/>
              <a:buAutoNum type="arabicPeriod"/>
            </a:pPr>
            <a:endParaRPr lang="en-US" altLang="en-US" sz="3600" dirty="0">
              <a:latin typeface="Franklin Gothic Book" panose="020B0503020102020204" pitchFamily="34" charset="0"/>
            </a:endParaRPr>
          </a:p>
          <a:p>
            <a:pPr marL="514350" indent="-514350">
              <a:spcBef>
                <a:spcPts val="1800"/>
              </a:spcBef>
              <a:buFont typeface="Calibri" panose="020F0502020204030204" pitchFamily="34" charset="0"/>
              <a:buAutoNum type="arabicPeriod"/>
            </a:pPr>
            <a:endParaRPr lang="en-US" sz="3600" dirty="0"/>
          </a:p>
        </p:txBody>
      </p:sp>
      <p:sp>
        <p:nvSpPr>
          <p:cNvPr id="35844" name="Rectangle 4"/>
          <p:cNvSpPr>
            <a:spLocks noGrp="1" noChangeArrowheads="1"/>
          </p:cNvSpPr>
          <p:nvPr>
            <p:ph sz="half" idx="2"/>
          </p:nvPr>
        </p:nvSpPr>
        <p:spPr>
          <a:xfrm>
            <a:off x="9498014" y="1981200"/>
            <a:ext cx="484187" cy="4114800"/>
          </a:xfrm>
        </p:spPr>
        <p:txBody>
          <a:bodyPr>
            <a:normAutofit fontScale="85000" lnSpcReduction="10000"/>
          </a:bodyPr>
          <a:lstStyle/>
          <a:p>
            <a:pPr eaLnBrk="1" hangingPunct="1">
              <a:buFontTx/>
              <a:buNone/>
            </a:pPr>
            <a:r>
              <a:rPr lang="en-US" sz="3200">
                <a:solidFill>
                  <a:srgbClr val="FFFF00"/>
                </a:solidFill>
              </a:rPr>
              <a:t> </a:t>
            </a:r>
          </a:p>
        </p:txBody>
      </p:sp>
      <p:sp>
        <p:nvSpPr>
          <p:cNvPr id="5" name="Slide Number Placeholder 17"/>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57D9DC-2277-49BB-A03C-FA15E808A7FD}" type="slidenum">
              <a:rPr lang="en-US" smtClean="0"/>
              <a:pPr>
                <a:defRPr/>
              </a:pPr>
              <a:t>14</a:t>
            </a:fld>
            <a:endParaRPr lang="en-US">
              <a:solidFill>
                <a:srgbClr val="E7DEC9">
                  <a:shade val="50000"/>
                  <a:satMod val="200000"/>
                </a:srgbClr>
              </a:solidFill>
              <a:latin typeface="Franklin Gothic Medium"/>
            </a:endParaRPr>
          </a:p>
        </p:txBody>
      </p:sp>
      <p:pic>
        <p:nvPicPr>
          <p:cNvPr id="4" name="Picture 3">
            <a:extLst>
              <a:ext uri="{FF2B5EF4-FFF2-40B4-BE49-F238E27FC236}">
                <a16:creationId xmlns:a16="http://schemas.microsoft.com/office/drawing/2014/main" xmlns="" id="{FD4AEB37-87C2-4BEC-A368-F38820E508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783" y="3525643"/>
            <a:ext cx="1553965" cy="1760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397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35843">
                                            <p:txEl>
                                              <p:pRg st="0" end="0"/>
                                            </p:txEl>
                                          </p:spTgt>
                                        </p:tgtEl>
                                      </p:cBhvr>
                                    </p:animEffect>
                                    <p:set>
                                      <p:cBhvr>
                                        <p:cTn id="15" dur="1" fill="hold">
                                          <p:stCondLst>
                                            <p:cond delay="499"/>
                                          </p:stCondLst>
                                        </p:cTn>
                                        <p:tgtEl>
                                          <p:spTgt spid="3584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xEl>
                                              <p:pRg st="2" end="2"/>
                                            </p:txEl>
                                          </p:spTgt>
                                        </p:tgtEl>
                                        <p:attrNameLst>
                                          <p:attrName>style.visibility</p:attrName>
                                        </p:attrNameLst>
                                      </p:cBhvr>
                                      <p:to>
                                        <p:strVal val="visible"/>
                                      </p:to>
                                    </p:set>
                                    <p:animEffect transition="in" filter="fade">
                                      <p:cBhvr>
                                        <p:cTn id="20" dur="500"/>
                                        <p:tgtEl>
                                          <p:spTgt spid="35843">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35843">
                                            <p:txEl>
                                              <p:pRg st="1" end="1"/>
                                            </p:txEl>
                                          </p:spTgt>
                                        </p:tgtEl>
                                      </p:cBhvr>
                                    </p:animEffect>
                                    <p:set>
                                      <p:cBhvr>
                                        <p:cTn id="23" dur="1" fill="hold">
                                          <p:stCondLst>
                                            <p:cond delay="499"/>
                                          </p:stCondLst>
                                        </p:cTn>
                                        <p:tgtEl>
                                          <p:spTgt spid="3584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Effect transition="in" filter="fade">
                                      <p:cBhvr>
                                        <p:cTn id="28" dur="500"/>
                                        <p:tgtEl>
                                          <p:spTgt spid="35843">
                                            <p:txEl>
                                              <p:pRg st="3" end="3"/>
                                            </p:txEl>
                                          </p:spTgt>
                                        </p:tgtEl>
                                      </p:cBhvr>
                                    </p:animEffect>
                                  </p:childTnLst>
                                </p:cTn>
                              </p:par>
                              <p:par>
                                <p:cTn id="29" presetID="10" presetClass="exit" presetSubtype="0" fill="hold" nodeType="withEffect">
                                  <p:stCondLst>
                                    <p:cond delay="0"/>
                                  </p:stCondLst>
                                  <p:childTnLst>
                                    <p:animEffect transition="out" filter="fade">
                                      <p:cBhvr>
                                        <p:cTn id="30" dur="500"/>
                                        <p:tgtEl>
                                          <p:spTgt spid="35843">
                                            <p:txEl>
                                              <p:pRg st="2" end="2"/>
                                            </p:txEl>
                                          </p:spTgt>
                                        </p:tgtEl>
                                      </p:cBhvr>
                                    </p:animEffect>
                                    <p:set>
                                      <p:cBhvr>
                                        <p:cTn id="31" dur="1" fill="hold">
                                          <p:stCondLst>
                                            <p:cond delay="499"/>
                                          </p:stCondLst>
                                        </p:cTn>
                                        <p:tgtEl>
                                          <p:spTgt spid="35843">
                                            <p:txEl>
                                              <p:pRg st="2" end="2"/>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843">
                                            <p:txEl>
                                              <p:pRg st="4" end="4"/>
                                            </p:txEl>
                                          </p:spTgt>
                                        </p:tgtEl>
                                        <p:attrNameLst>
                                          <p:attrName>style.visibility</p:attrName>
                                        </p:attrNameLst>
                                      </p:cBhvr>
                                      <p:to>
                                        <p:strVal val="visible"/>
                                      </p:to>
                                    </p:set>
                                    <p:animEffect transition="in" filter="fade">
                                      <p:cBhvr>
                                        <p:cTn id="36" dur="500"/>
                                        <p:tgtEl>
                                          <p:spTgt spid="35843">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35843">
                                            <p:txEl>
                                              <p:pRg st="3" end="3"/>
                                            </p:txEl>
                                          </p:spTgt>
                                        </p:tgtEl>
                                      </p:cBhvr>
                                    </p:animEffect>
                                    <p:set>
                                      <p:cBhvr>
                                        <p:cTn id="39" dur="1" fill="hold">
                                          <p:stCondLst>
                                            <p:cond delay="499"/>
                                          </p:stCondLst>
                                        </p:cTn>
                                        <p:tgtEl>
                                          <p:spTgt spid="3584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743071" y="136525"/>
            <a:ext cx="10705857" cy="976614"/>
          </a:xfrm>
        </p:spPr>
        <p:txBody>
          <a:bodyPr>
            <a:noAutofit/>
          </a:bodyPr>
          <a:lstStyle/>
          <a:p>
            <a:pPr algn="ctr">
              <a:defRPr/>
            </a:pPr>
            <a:r>
              <a:rPr lang="en-US" b="1" dirty="0">
                <a:solidFill>
                  <a:srgbClr val="760000"/>
                </a:solidFill>
                <a:latin typeface="Century Gothic" panose="020B0502020202020204" pitchFamily="34" charset="0"/>
              </a:rPr>
              <a:t>Batting Practice: </a:t>
            </a:r>
            <a:r>
              <a:rPr lang="en-US" b="1" dirty="0">
                <a:solidFill>
                  <a:srgbClr val="700017"/>
                </a:solidFill>
                <a:latin typeface="Century Gothic" panose="020B0502020202020204" pitchFamily="34" charset="0"/>
              </a:rPr>
              <a:t>Listen for Desire, Ability, Reason, Need</a:t>
            </a:r>
            <a:r>
              <a:rPr lang="en-US" b="1" dirty="0">
                <a:latin typeface="Century Gothic" panose="020B0502020202020204" pitchFamily="34" charset="0"/>
              </a:rPr>
              <a:t/>
            </a:r>
            <a:br>
              <a:rPr lang="en-US" b="1" dirty="0">
                <a:latin typeface="Century Gothic" panose="020B0502020202020204" pitchFamily="34" charset="0"/>
              </a:rPr>
            </a:br>
            <a:r>
              <a:rPr lang="en-US" b="1" dirty="0">
                <a:solidFill>
                  <a:schemeClr val="tx2">
                    <a:satMod val="130000"/>
                  </a:schemeClr>
                </a:solidFill>
                <a:latin typeface="Century Gothic" panose="020B0502020202020204" pitchFamily="34" charset="0"/>
              </a:rPr>
              <a:t/>
            </a:r>
            <a:br>
              <a:rPr lang="en-US" b="1" dirty="0">
                <a:solidFill>
                  <a:schemeClr val="tx2">
                    <a:satMod val="130000"/>
                  </a:schemeClr>
                </a:solidFill>
                <a:latin typeface="Century Gothic" panose="020B0502020202020204" pitchFamily="34" charset="0"/>
              </a:rPr>
            </a:br>
            <a:endParaRPr lang="en-US" b="1" dirty="0">
              <a:solidFill>
                <a:schemeClr val="tx2">
                  <a:lumMod val="60000"/>
                  <a:lumOff val="40000"/>
                </a:schemeClr>
              </a:solidFill>
              <a:latin typeface="Century Gothic" panose="020B0502020202020204" pitchFamily="34" charset="0"/>
            </a:endParaRPr>
          </a:p>
        </p:txBody>
      </p:sp>
      <p:sp>
        <p:nvSpPr>
          <p:cNvPr id="35843" name="Rectangle 3"/>
          <p:cNvSpPr>
            <a:spLocks noGrp="1" noChangeArrowheads="1"/>
          </p:cNvSpPr>
          <p:nvPr>
            <p:ph sz="half" idx="1"/>
          </p:nvPr>
        </p:nvSpPr>
        <p:spPr>
          <a:xfrm>
            <a:off x="2209799" y="1560192"/>
            <a:ext cx="9572976" cy="4036482"/>
          </a:xfrm>
        </p:spPr>
        <p:txBody>
          <a:bodyPr>
            <a:normAutofit fontScale="85000" lnSpcReduction="20000"/>
          </a:bodyPr>
          <a:lstStyle/>
          <a:p>
            <a:pPr marL="742950" indent="-742950">
              <a:spcBef>
                <a:spcPts val="1800"/>
              </a:spcBef>
              <a:buFont typeface="+mj-lt"/>
              <a:buAutoNum type="arabicPeriod" startAt="6"/>
            </a:pPr>
            <a:r>
              <a:rPr lang="en-US" altLang="en-US" sz="3600" b="1" dirty="0">
                <a:latin typeface="Century Gothic" panose="020B0502020202020204" pitchFamily="34" charset="0"/>
              </a:rPr>
              <a:t>That neighborhood is bad for me; I need to avoid it. </a:t>
            </a:r>
          </a:p>
          <a:p>
            <a:pPr marL="742950" indent="-742950">
              <a:spcBef>
                <a:spcPts val="1800"/>
              </a:spcBef>
              <a:buFont typeface="+mj-lt"/>
              <a:buAutoNum type="arabicPeriod" startAt="6"/>
            </a:pPr>
            <a:r>
              <a:rPr lang="en-US" altLang="en-US" sz="3600" b="1" dirty="0">
                <a:latin typeface="Century Gothic" panose="020B0502020202020204" pitchFamily="34" charset="0"/>
              </a:rPr>
              <a:t>I’ve got to find a job.</a:t>
            </a:r>
          </a:p>
          <a:p>
            <a:pPr marL="742950" indent="-742950">
              <a:spcBef>
                <a:spcPts val="1800"/>
              </a:spcBef>
              <a:buFont typeface="+mj-lt"/>
              <a:buAutoNum type="arabicPeriod" startAt="6"/>
            </a:pPr>
            <a:r>
              <a:rPr lang="en-US" altLang="en-US" sz="3600" b="1" dirty="0">
                <a:latin typeface="Century Gothic" panose="020B0502020202020204" pitchFamily="34" charset="0"/>
              </a:rPr>
              <a:t>I shouldn’t have to avoid my victim.</a:t>
            </a:r>
          </a:p>
          <a:p>
            <a:pPr marL="742950" indent="-742950">
              <a:spcBef>
                <a:spcPts val="1800"/>
              </a:spcBef>
              <a:buFont typeface="+mj-lt"/>
              <a:buAutoNum type="arabicPeriod" startAt="6"/>
            </a:pPr>
            <a:r>
              <a:rPr lang="en-US" altLang="en-US" sz="3600" b="1" dirty="0">
                <a:latin typeface="Century Gothic" panose="020B0502020202020204" pitchFamily="34" charset="0"/>
              </a:rPr>
              <a:t>I should stay out of trouble so I can see my kids.</a:t>
            </a:r>
          </a:p>
          <a:p>
            <a:pPr marL="742950" indent="-742950">
              <a:spcBef>
                <a:spcPts val="1800"/>
              </a:spcBef>
              <a:buFont typeface="+mj-lt"/>
              <a:buAutoNum type="arabicPeriod" startAt="6"/>
            </a:pPr>
            <a:endParaRPr lang="en-US" altLang="en-US" sz="3600" dirty="0">
              <a:latin typeface="Franklin Gothic Book" panose="020B0503020102020204" pitchFamily="34" charset="0"/>
            </a:endParaRPr>
          </a:p>
          <a:p>
            <a:pPr marL="514350" indent="-514350">
              <a:spcBef>
                <a:spcPts val="1800"/>
              </a:spcBef>
              <a:buFont typeface="Calibri" panose="020F0502020204030204" pitchFamily="34" charset="0"/>
              <a:buAutoNum type="arabicPeriod" startAt="6"/>
            </a:pPr>
            <a:endParaRPr lang="en-US" sz="3600" dirty="0"/>
          </a:p>
        </p:txBody>
      </p:sp>
      <p:sp>
        <p:nvSpPr>
          <p:cNvPr id="35844" name="Rectangle 4"/>
          <p:cNvSpPr>
            <a:spLocks noGrp="1" noChangeArrowheads="1"/>
          </p:cNvSpPr>
          <p:nvPr>
            <p:ph sz="half" idx="2"/>
          </p:nvPr>
        </p:nvSpPr>
        <p:spPr>
          <a:xfrm>
            <a:off x="9498014" y="1981200"/>
            <a:ext cx="484187" cy="4114800"/>
          </a:xfrm>
        </p:spPr>
        <p:txBody>
          <a:bodyPr>
            <a:normAutofit fontScale="85000" lnSpcReduction="20000"/>
          </a:bodyPr>
          <a:lstStyle/>
          <a:p>
            <a:pPr eaLnBrk="1" hangingPunct="1">
              <a:buFontTx/>
              <a:buNone/>
            </a:pPr>
            <a:r>
              <a:rPr lang="en-US" sz="3200">
                <a:solidFill>
                  <a:srgbClr val="FFFF00"/>
                </a:solidFill>
              </a:rPr>
              <a:t> </a:t>
            </a:r>
          </a:p>
        </p:txBody>
      </p:sp>
      <p:sp>
        <p:nvSpPr>
          <p:cNvPr id="5" name="Slide Number Placeholder 17"/>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57D9DC-2277-49BB-A03C-FA15E808A7FD}" type="slidenum">
              <a:rPr lang="en-US" smtClean="0"/>
              <a:pPr>
                <a:defRPr/>
              </a:pPr>
              <a:t>15</a:t>
            </a:fld>
            <a:endParaRPr lang="en-US">
              <a:solidFill>
                <a:srgbClr val="E7DEC9">
                  <a:shade val="50000"/>
                  <a:satMod val="200000"/>
                </a:srgbClr>
              </a:solidFill>
              <a:latin typeface="Franklin Gothic Medium"/>
            </a:endParaRPr>
          </a:p>
        </p:txBody>
      </p:sp>
      <p:pic>
        <p:nvPicPr>
          <p:cNvPr id="4" name="Picture 3">
            <a:extLst>
              <a:ext uri="{FF2B5EF4-FFF2-40B4-BE49-F238E27FC236}">
                <a16:creationId xmlns:a16="http://schemas.microsoft.com/office/drawing/2014/main" xmlns="" id="{FD4AEB37-87C2-4BEC-A368-F38820E508AB}"/>
              </a:ext>
            </a:extLst>
          </p:cNvPr>
          <p:cNvPicPr>
            <a:picLocks noChangeAspect="1"/>
          </p:cNvPicPr>
          <p:nvPr/>
        </p:nvPicPr>
        <p:blipFill>
          <a:blip r:embed="rId3">
            <a:alphaModFix/>
            <a:extLst>
              <a:ext uri="{28A0092B-C50C-407E-A947-70E740481C1C}">
                <a14:useLocalDpi xmlns:a14="http://schemas.microsoft.com/office/drawing/2010/main" val="0"/>
              </a:ext>
            </a:extLst>
          </a:blip>
          <a:srcRect/>
          <a:stretch/>
        </p:blipFill>
        <p:spPr>
          <a:xfrm>
            <a:off x="169333" y="3429000"/>
            <a:ext cx="1590250" cy="18012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94039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35843">
                                            <p:txEl>
                                              <p:pRg st="0" end="0"/>
                                            </p:txEl>
                                          </p:spTgt>
                                        </p:tgtEl>
                                      </p:cBhvr>
                                    </p:animEffect>
                                    <p:set>
                                      <p:cBhvr>
                                        <p:cTn id="15" dur="1" fill="hold">
                                          <p:stCondLst>
                                            <p:cond delay="499"/>
                                          </p:stCondLst>
                                        </p:cTn>
                                        <p:tgtEl>
                                          <p:spTgt spid="3584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xEl>
                                              <p:pRg st="2" end="2"/>
                                            </p:txEl>
                                          </p:spTgt>
                                        </p:tgtEl>
                                        <p:attrNameLst>
                                          <p:attrName>style.visibility</p:attrName>
                                        </p:attrNameLst>
                                      </p:cBhvr>
                                      <p:to>
                                        <p:strVal val="visible"/>
                                      </p:to>
                                    </p:set>
                                    <p:animEffect transition="in" filter="fade">
                                      <p:cBhvr>
                                        <p:cTn id="20" dur="500"/>
                                        <p:tgtEl>
                                          <p:spTgt spid="35843">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35843">
                                            <p:txEl>
                                              <p:pRg st="1" end="1"/>
                                            </p:txEl>
                                          </p:spTgt>
                                        </p:tgtEl>
                                      </p:cBhvr>
                                    </p:animEffect>
                                    <p:set>
                                      <p:cBhvr>
                                        <p:cTn id="23" dur="1" fill="hold">
                                          <p:stCondLst>
                                            <p:cond delay="499"/>
                                          </p:stCondLst>
                                        </p:cTn>
                                        <p:tgtEl>
                                          <p:spTgt spid="3584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Effect transition="in" filter="fade">
                                      <p:cBhvr>
                                        <p:cTn id="28" dur="500"/>
                                        <p:tgtEl>
                                          <p:spTgt spid="35843">
                                            <p:txEl>
                                              <p:pRg st="3" end="3"/>
                                            </p:txEl>
                                          </p:spTgt>
                                        </p:tgtEl>
                                      </p:cBhvr>
                                    </p:animEffect>
                                  </p:childTnLst>
                                </p:cTn>
                              </p:par>
                              <p:par>
                                <p:cTn id="29" presetID="10" presetClass="exit" presetSubtype="0" fill="hold" nodeType="withEffect">
                                  <p:stCondLst>
                                    <p:cond delay="0"/>
                                  </p:stCondLst>
                                  <p:childTnLst>
                                    <p:animEffect transition="out" filter="fade">
                                      <p:cBhvr>
                                        <p:cTn id="30" dur="500"/>
                                        <p:tgtEl>
                                          <p:spTgt spid="35843">
                                            <p:txEl>
                                              <p:pRg st="2" end="2"/>
                                            </p:txEl>
                                          </p:spTgt>
                                        </p:tgtEl>
                                      </p:cBhvr>
                                    </p:animEffect>
                                    <p:set>
                                      <p:cBhvr>
                                        <p:cTn id="31" dur="1" fill="hold">
                                          <p:stCondLst>
                                            <p:cond delay="499"/>
                                          </p:stCondLst>
                                        </p:cTn>
                                        <p:tgtEl>
                                          <p:spTgt spid="358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656229" y="-23551"/>
            <a:ext cx="11157857" cy="838200"/>
          </a:xfrm>
          <a:prstGeom prst="rect">
            <a:avLst/>
          </a:prstGeom>
        </p:spPr>
        <p:txBody>
          <a:bodyPr anchor="ctr">
            <a:noAutofit/>
          </a:bodyPr>
          <a:lstStyle/>
          <a:p>
            <a:pPr algn="ctr">
              <a:defRPr/>
            </a:pPr>
            <a:r>
              <a:rPr lang="en-US" sz="4400" b="1">
                <a:solidFill>
                  <a:srgbClr val="700017"/>
                </a:solidFill>
                <a:latin typeface="Century Gothic" panose="020B0502020202020204" pitchFamily="34" charset="0"/>
              </a:rPr>
              <a:t>Motivational Interviewing Spirit</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Collaboration</a:t>
            </a:r>
          </a:p>
        </p:txBody>
      </p:sp>
      <p:sp>
        <p:nvSpPr>
          <p:cNvPr id="46086" name="TextBox 2"/>
          <p:cNvSpPr txBox="1">
            <a:spLocks noChangeArrowheads="1"/>
          </p:cNvSpPr>
          <p:nvPr/>
        </p:nvSpPr>
        <p:spPr bwMode="auto">
          <a:xfrm>
            <a:off x="6909444" y="2782668"/>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412575" y="2782668"/>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924675" y="4738846"/>
            <a:ext cx="2620963" cy="646331"/>
          </a:xfrm>
          <a:prstGeom prst="rect">
            <a:avLst/>
          </a:prstGeom>
          <a:noFill/>
          <a:ln w="9525">
            <a:noFill/>
            <a:miter lim="800000"/>
            <a:headEnd/>
            <a:tailEnd/>
          </a:ln>
        </p:spPr>
        <p:txBody>
          <a:bodyPr>
            <a:spAutoFit/>
          </a:bodyPr>
          <a:lstStyle/>
          <a:p>
            <a:pPr algn="ctr"/>
            <a:r>
              <a:rPr lang="en-US" sz="3600" b="1">
                <a:solidFill>
                  <a:prstClr val="black"/>
                </a:solidFill>
                <a:latin typeface="Century Gothic" panose="020B0502020202020204" pitchFamily="34" charset="0"/>
              </a:rPr>
              <a:t>Evocation</a:t>
            </a:r>
          </a:p>
        </p:txBody>
      </p:sp>
      <p:sp>
        <p:nvSpPr>
          <p:cNvPr id="2" name="Slide Number Placeholder 1">
            <a:extLst>
              <a:ext uri="{FF2B5EF4-FFF2-40B4-BE49-F238E27FC236}">
                <a16:creationId xmlns:a16="http://schemas.microsoft.com/office/drawing/2014/main" xmlns="" id="{672C673D-A3EC-5C62-96D0-C14A96FAAD0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16</a:t>
            </a:fld>
            <a:endParaRPr lang="en-US"/>
          </a:p>
        </p:txBody>
      </p:sp>
    </p:spTree>
    <p:extLst>
      <p:ext uri="{BB962C8B-B14F-4D97-AF65-F5344CB8AC3E}">
        <p14:creationId xmlns:p14="http://schemas.microsoft.com/office/powerpoint/2010/main" val="259843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573505" y="152400"/>
            <a:ext cx="7000539" cy="1143000"/>
          </a:xfrm>
        </p:spPr>
        <p:txBody>
          <a:bodyPr>
            <a:noAutofit/>
          </a:bodyPr>
          <a:lstStyle/>
          <a:p>
            <a:pPr algn="ctr">
              <a:defRPr/>
            </a:pPr>
            <a:r>
              <a:rPr lang="en-US" b="1">
                <a:solidFill>
                  <a:srgbClr val="760000"/>
                </a:solidFill>
                <a:latin typeface="Century Gothic" panose="020B0502020202020204" pitchFamily="34" charset="0"/>
              </a:rPr>
              <a:t>Motivational Interviewing</a:t>
            </a:r>
            <a:br>
              <a:rPr lang="en-US" b="1">
                <a:solidFill>
                  <a:srgbClr val="760000"/>
                </a:solidFill>
                <a:latin typeface="Century Gothic" panose="020B0502020202020204" pitchFamily="34" charset="0"/>
              </a:rPr>
            </a:br>
            <a:r>
              <a:rPr lang="en-US" b="1">
                <a:solidFill>
                  <a:srgbClr val="760000"/>
                </a:solidFill>
                <a:latin typeface="Century Gothic" panose="020B0502020202020204" pitchFamily="34" charset="0"/>
              </a:rPr>
              <a:t>Core Skills</a:t>
            </a:r>
            <a:endParaRPr lang="en-US" b="1">
              <a:solidFill>
                <a:srgbClr val="760000"/>
              </a:solidFill>
              <a:effectLst>
                <a:outerShdw blurRad="38100" dist="38100" dir="2700000" algn="tl">
                  <a:srgbClr val="000000">
                    <a:alpha val="43137"/>
                  </a:srgbClr>
                </a:outerShdw>
              </a:effectLst>
              <a:latin typeface="Century Gothic" panose="020B0502020202020204" pitchFamily="34" charset="0"/>
            </a:endParaRPr>
          </a:p>
        </p:txBody>
      </p:sp>
      <p:sp>
        <p:nvSpPr>
          <p:cNvPr id="167939" name="Rectangle 3"/>
          <p:cNvSpPr>
            <a:spLocks noGrp="1" noChangeArrowheads="1"/>
          </p:cNvSpPr>
          <p:nvPr>
            <p:ph idx="1"/>
          </p:nvPr>
        </p:nvSpPr>
        <p:spPr>
          <a:xfrm>
            <a:off x="1754505" y="1524000"/>
            <a:ext cx="8682990" cy="4201759"/>
          </a:xfrm>
        </p:spPr>
        <p:txBody>
          <a:bodyPr>
            <a:normAutofit fontScale="92500" lnSpcReduction="10000"/>
          </a:bodyPr>
          <a:lstStyle/>
          <a:p>
            <a:pPr marL="609600" indent="-609600">
              <a:lnSpc>
                <a:spcPct val="100000"/>
              </a:lnSpc>
              <a:buNone/>
              <a:defRPr/>
            </a:pPr>
            <a:r>
              <a:rPr lang="en-US" sz="3600" b="1">
                <a:latin typeface="Century Gothic" panose="020B0502020202020204" pitchFamily="34" charset="0"/>
              </a:rPr>
              <a:t>Use O.A.R.S. </a:t>
            </a:r>
          </a:p>
          <a:p>
            <a:pPr marL="609600" indent="-609600">
              <a:lnSpc>
                <a:spcPct val="100000"/>
              </a:lnSpc>
              <a:buNone/>
              <a:defRPr/>
            </a:pPr>
            <a:endParaRPr lang="en-US" sz="3600" b="1">
              <a:latin typeface="Century Gothic" panose="020B0502020202020204" pitchFamily="34" charset="0"/>
            </a:endParaRPr>
          </a:p>
          <a:p>
            <a:pPr marL="400050" lvl="1" indent="0">
              <a:lnSpc>
                <a:spcPct val="100000"/>
              </a:lnSpc>
              <a:buSzPct val="95000"/>
              <a:buNone/>
              <a:defRPr/>
            </a:pPr>
            <a:r>
              <a:rPr lang="en-US" sz="3600" b="1">
                <a:solidFill>
                  <a:srgbClr val="760000"/>
                </a:solidFill>
                <a:latin typeface="Century Gothic" panose="020B0502020202020204" pitchFamily="34" charset="0"/>
              </a:rPr>
              <a:t>O</a:t>
            </a:r>
            <a:r>
              <a:rPr lang="en-US" sz="3600" b="1">
                <a:latin typeface="Century Gothic" panose="020B0502020202020204" pitchFamily="34" charset="0"/>
              </a:rPr>
              <a:t>pen-ended questions </a:t>
            </a:r>
          </a:p>
          <a:p>
            <a:pPr marL="735013" lvl="1" indent="-341313">
              <a:lnSpc>
                <a:spcPct val="100000"/>
              </a:lnSpc>
              <a:buSzPct val="100000"/>
              <a:buNone/>
              <a:defRPr/>
            </a:pPr>
            <a:r>
              <a:rPr lang="en-US" sz="3600" b="1">
                <a:solidFill>
                  <a:srgbClr val="760000"/>
                </a:solidFill>
                <a:latin typeface="Century Gothic" panose="020B0502020202020204" pitchFamily="34" charset="0"/>
              </a:rPr>
              <a:t>A</a:t>
            </a:r>
            <a:r>
              <a:rPr lang="en-US" sz="3600" b="1">
                <a:latin typeface="Century Gothic" panose="020B0502020202020204" pitchFamily="34" charset="0"/>
              </a:rPr>
              <a:t>ffirm strengths, effort, intention</a:t>
            </a:r>
          </a:p>
          <a:p>
            <a:pPr marL="400050" lvl="1" indent="0">
              <a:lnSpc>
                <a:spcPct val="100000"/>
              </a:lnSpc>
              <a:buNone/>
              <a:defRPr/>
            </a:pPr>
            <a:r>
              <a:rPr lang="en-US" sz="3600" b="1">
                <a:solidFill>
                  <a:srgbClr val="760000"/>
                </a:solidFill>
                <a:latin typeface="Century Gothic" panose="020B0502020202020204" pitchFamily="34" charset="0"/>
              </a:rPr>
              <a:t>R</a:t>
            </a:r>
            <a:r>
              <a:rPr lang="en-US" sz="3600" b="1">
                <a:latin typeface="Century Gothic" panose="020B0502020202020204" pitchFamily="34" charset="0"/>
              </a:rPr>
              <a:t>eflect feelings and change talk</a:t>
            </a:r>
          </a:p>
          <a:p>
            <a:pPr marL="400050" lvl="1" indent="0">
              <a:lnSpc>
                <a:spcPct val="100000"/>
              </a:lnSpc>
              <a:buNone/>
              <a:defRPr/>
            </a:pPr>
            <a:r>
              <a:rPr lang="en-US" sz="3600" b="1">
                <a:solidFill>
                  <a:srgbClr val="760000"/>
                </a:solidFill>
                <a:latin typeface="Century Gothic" panose="020B0502020202020204" pitchFamily="34" charset="0"/>
              </a:rPr>
              <a:t>S</a:t>
            </a:r>
            <a:r>
              <a:rPr lang="en-US" sz="3600" b="1">
                <a:latin typeface="Century Gothic" panose="020B0502020202020204" pitchFamily="34" charset="0"/>
              </a:rPr>
              <a:t>ummarize</a:t>
            </a:r>
          </a:p>
          <a:p>
            <a:pPr marL="0" indent="0">
              <a:lnSpc>
                <a:spcPct val="100000"/>
              </a:lnSpc>
              <a:buNone/>
              <a:defRPr/>
            </a:pPr>
            <a:endParaRPr lang="en-US"/>
          </a:p>
          <a:p>
            <a:pPr marL="609600" indent="-609600">
              <a:lnSpc>
                <a:spcPct val="100000"/>
              </a:lnSpc>
              <a:buFont typeface="Wingdings 2"/>
              <a:buChar char=""/>
              <a:defRPr/>
            </a:pPr>
            <a:endParaRPr lang="en-US" sz="2800">
              <a:latin typeface="Georgia" pitchFamily="18" charset="0"/>
            </a:endParaRPr>
          </a:p>
        </p:txBody>
      </p:sp>
      <p:sp>
        <p:nvSpPr>
          <p:cNvPr id="2" name="Slide Number Placeholder 1">
            <a:extLst>
              <a:ext uri="{FF2B5EF4-FFF2-40B4-BE49-F238E27FC236}">
                <a16:creationId xmlns:a16="http://schemas.microsoft.com/office/drawing/2014/main" xmlns="" id="{0E338BE5-47BD-B61F-9CC9-FF6243A5513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17</a:t>
            </a:fld>
            <a:endParaRPr lang="en-US"/>
          </a:p>
        </p:txBody>
      </p:sp>
    </p:spTree>
    <p:extLst>
      <p:ext uri="{BB962C8B-B14F-4D97-AF65-F5344CB8AC3E}">
        <p14:creationId xmlns:p14="http://schemas.microsoft.com/office/powerpoint/2010/main" val="156604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163052" y="215542"/>
            <a:ext cx="9865894" cy="914400"/>
          </a:xfrm>
        </p:spPr>
        <p:txBody>
          <a:bodyPr>
            <a:noAutofit/>
          </a:bodyPr>
          <a:lstStyle/>
          <a:p>
            <a:pPr algn="ctr">
              <a:defRPr/>
            </a:pPr>
            <a:r>
              <a:rPr lang="en-US" b="1">
                <a:solidFill>
                  <a:srgbClr val="700017"/>
                </a:solidFill>
                <a:latin typeface="Century Gothic" panose="020B0502020202020204" pitchFamily="34" charset="0"/>
              </a:rPr>
              <a:t>Batting Practice: </a:t>
            </a:r>
            <a:r>
              <a:rPr lang="en-US" altLang="en-US" b="1">
                <a:solidFill>
                  <a:srgbClr val="700017"/>
                </a:solidFill>
                <a:latin typeface="Century Gothic" panose="020B0502020202020204" pitchFamily="34" charset="0"/>
              </a:rPr>
              <a:t>Open Ended Questions?</a:t>
            </a:r>
          </a:p>
        </p:txBody>
      </p:sp>
      <p:sp>
        <p:nvSpPr>
          <p:cNvPr id="26627" name="Content Placeholder 2"/>
          <p:cNvSpPr>
            <a:spLocks noGrp="1"/>
          </p:cNvSpPr>
          <p:nvPr>
            <p:ph idx="1"/>
          </p:nvPr>
        </p:nvSpPr>
        <p:spPr>
          <a:xfrm>
            <a:off x="162560" y="1224616"/>
            <a:ext cx="11866880" cy="5417842"/>
          </a:xfrm>
        </p:spPr>
        <p:txBody>
          <a:bodyPr>
            <a:noAutofit/>
          </a:bodyPr>
          <a:lstStyle/>
          <a:p>
            <a:pPr marL="514350" indent="-514350" algn="ctr">
              <a:lnSpc>
                <a:spcPct val="150000"/>
              </a:lnSpc>
              <a:buFont typeface="+mj-lt"/>
              <a:buAutoNum type="arabicPeriod"/>
            </a:pPr>
            <a:r>
              <a:rPr lang="en-US" altLang="en-US" sz="3600" b="1" dirty="0">
                <a:latin typeface="Century Gothic" panose="020B0502020202020204" pitchFamily="34" charset="0"/>
              </a:rPr>
              <a:t>What concerns do you have about your drug use?</a:t>
            </a:r>
          </a:p>
          <a:p>
            <a:pPr marL="514350" indent="-514350" algn="ctr">
              <a:lnSpc>
                <a:spcPct val="150000"/>
              </a:lnSpc>
              <a:buFont typeface="+mj-lt"/>
              <a:buAutoNum type="arabicPeriod"/>
            </a:pPr>
            <a:r>
              <a:rPr lang="en-US" altLang="en-US" sz="3600" b="1" dirty="0">
                <a:latin typeface="Century Gothic" panose="020B0502020202020204" pitchFamily="34" charset="0"/>
              </a:rPr>
              <a:t>Do you think your anger contributed to this?</a:t>
            </a:r>
          </a:p>
          <a:p>
            <a:pPr marL="514350" indent="-514350" algn="ctr">
              <a:lnSpc>
                <a:spcPct val="150000"/>
              </a:lnSpc>
              <a:buFont typeface="+mj-lt"/>
              <a:buAutoNum type="arabicPeriod"/>
            </a:pPr>
            <a:r>
              <a:rPr lang="en-US" altLang="en-US" sz="3600" b="1" dirty="0">
                <a:latin typeface="Century Gothic" panose="020B0502020202020204" pitchFamily="34" charset="0"/>
              </a:rPr>
              <a:t>How would that make things better for your kids?</a:t>
            </a:r>
          </a:p>
          <a:p>
            <a:pPr marL="514350" indent="-514350" algn="ctr">
              <a:lnSpc>
                <a:spcPct val="150000"/>
              </a:lnSpc>
              <a:buFont typeface="+mj-lt"/>
              <a:buAutoNum type="arabicPeriod"/>
            </a:pPr>
            <a:r>
              <a:rPr lang="en-US" altLang="en-US" sz="3600" b="1" dirty="0">
                <a:latin typeface="Century Gothic" panose="020B0502020202020204" pitchFamily="34" charset="0"/>
              </a:rPr>
              <a:t>What makes that so important to you?</a:t>
            </a:r>
          </a:p>
          <a:p>
            <a:pPr marL="514350" indent="-514350" algn="ctr">
              <a:lnSpc>
                <a:spcPct val="150000"/>
              </a:lnSpc>
              <a:buFont typeface="+mj-lt"/>
              <a:buAutoNum type="arabicPeriod"/>
            </a:pPr>
            <a:r>
              <a:rPr lang="en-US" altLang="en-US" sz="3600" b="1" dirty="0">
                <a:latin typeface="Century Gothic" panose="020B0502020202020204" pitchFamily="34" charset="0"/>
              </a:rPr>
              <a:t>What day were you arrested?</a:t>
            </a:r>
          </a:p>
          <a:p>
            <a:pPr marL="273050" indent="-273050" algn="ctr">
              <a:lnSpc>
                <a:spcPct val="150000"/>
              </a:lnSpc>
            </a:pPr>
            <a:endParaRPr lang="en-US" altLang="en-US" sz="3600" dirty="0">
              <a:latin typeface="Century Gothic" panose="020B0502020202020204" pitchFamily="34" charset="0"/>
            </a:endParaRPr>
          </a:p>
          <a:p>
            <a:pPr marL="273050" indent="-273050" algn="ctr">
              <a:lnSpc>
                <a:spcPct val="150000"/>
              </a:lnSpc>
            </a:pPr>
            <a:endParaRPr lang="en-US" altLang="en-US" sz="3600" dirty="0">
              <a:latin typeface="Century Gothic" panose="020B0502020202020204" pitchFamily="34" charset="0"/>
            </a:endParaRPr>
          </a:p>
        </p:txBody>
      </p:sp>
      <p:pic>
        <p:nvPicPr>
          <p:cNvPr id="3" name="Picture 2" descr="A drawing of a cartoon character&#10;&#10;Description automatically generated">
            <a:extLst>
              <a:ext uri="{FF2B5EF4-FFF2-40B4-BE49-F238E27FC236}">
                <a16:creationId xmlns:a16="http://schemas.microsoft.com/office/drawing/2014/main" xmlns="" id="{E2BE914D-DCB2-47AD-A9C0-DACA451540E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881863" y="2187518"/>
            <a:ext cx="2428273" cy="2482964"/>
          </a:xfrm>
          <a:prstGeom prst="rect">
            <a:avLst/>
          </a:prstGeom>
        </p:spPr>
      </p:pic>
      <p:sp>
        <p:nvSpPr>
          <p:cNvPr id="2" name="Slide Number Placeholder 1">
            <a:extLst>
              <a:ext uri="{FF2B5EF4-FFF2-40B4-BE49-F238E27FC236}">
                <a16:creationId xmlns:a16="http://schemas.microsoft.com/office/drawing/2014/main" xmlns="" id="{8EC6F5E9-3AFF-BC28-AF4D-161C5643F87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18</a:t>
            </a:fld>
            <a:endParaRPr lang="en-US"/>
          </a:p>
        </p:txBody>
      </p:sp>
    </p:spTree>
    <p:extLst>
      <p:ext uri="{BB962C8B-B14F-4D97-AF65-F5344CB8AC3E}">
        <p14:creationId xmlns:p14="http://schemas.microsoft.com/office/powerpoint/2010/main" val="248495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par>
                                <p:cTn id="8" presetID="9" presetClass="emph" presetSubtype="0" nodeType="withEffect">
                                  <p:stCondLst>
                                    <p:cond delay="0"/>
                                  </p:stCondLst>
                                  <p:childTnLst>
                                    <p:set>
                                      <p:cBhvr>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fade">
                                      <p:cBhvr>
                                        <p:cTn id="15" dur="500"/>
                                        <p:tgtEl>
                                          <p:spTgt spid="26627">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26627">
                                            <p:txEl>
                                              <p:pRg st="0" end="0"/>
                                            </p:txEl>
                                          </p:spTgt>
                                        </p:tgtEl>
                                      </p:cBhvr>
                                    </p:animEffect>
                                    <p:set>
                                      <p:cBhvr>
                                        <p:cTn id="18" dur="1" fill="hold">
                                          <p:stCondLst>
                                            <p:cond delay="499"/>
                                          </p:stCondLst>
                                        </p:cTn>
                                        <p:tgtEl>
                                          <p:spTgt spid="26627">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Effect transition="in" filter="fade">
                                      <p:cBhvr>
                                        <p:cTn id="23" dur="500"/>
                                        <p:tgtEl>
                                          <p:spTgt spid="26627">
                                            <p:txEl>
                                              <p:pRg st="2" end="2"/>
                                            </p:txEl>
                                          </p:spTgt>
                                        </p:tgtEl>
                                      </p:cBhvr>
                                    </p:animEffect>
                                  </p:childTnLst>
                                </p:cTn>
                              </p:par>
                              <p:par>
                                <p:cTn id="24" presetID="10" presetClass="exit" presetSubtype="0" fill="hold" nodeType="withEffect">
                                  <p:stCondLst>
                                    <p:cond delay="0"/>
                                  </p:stCondLst>
                                  <p:childTnLst>
                                    <p:animEffect transition="out" filter="fade">
                                      <p:cBhvr>
                                        <p:cTn id="25" dur="500"/>
                                        <p:tgtEl>
                                          <p:spTgt spid="26627">
                                            <p:txEl>
                                              <p:pRg st="1" end="1"/>
                                            </p:txEl>
                                          </p:spTgt>
                                        </p:tgtEl>
                                      </p:cBhvr>
                                    </p:animEffect>
                                    <p:set>
                                      <p:cBhvr>
                                        <p:cTn id="26" dur="1" fill="hold">
                                          <p:stCondLst>
                                            <p:cond delay="499"/>
                                          </p:stCondLst>
                                        </p:cTn>
                                        <p:tgtEl>
                                          <p:spTgt spid="26627">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Effect transition="in" filter="fade">
                                      <p:cBhvr>
                                        <p:cTn id="31" dur="500"/>
                                        <p:tgtEl>
                                          <p:spTgt spid="26627">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26627">
                                            <p:txEl>
                                              <p:pRg st="2" end="2"/>
                                            </p:txEl>
                                          </p:spTgt>
                                        </p:tgtEl>
                                      </p:cBhvr>
                                    </p:animEffect>
                                    <p:set>
                                      <p:cBhvr>
                                        <p:cTn id="34" dur="1" fill="hold">
                                          <p:stCondLst>
                                            <p:cond delay="499"/>
                                          </p:stCondLst>
                                        </p:cTn>
                                        <p:tgtEl>
                                          <p:spTgt spid="26627">
                                            <p:txEl>
                                              <p:pRg st="2" end="2"/>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Effect transition="in" filter="fade">
                                      <p:cBhvr>
                                        <p:cTn id="39" dur="500"/>
                                        <p:tgtEl>
                                          <p:spTgt spid="26627">
                                            <p:txEl>
                                              <p:pRg st="4" end="4"/>
                                            </p:txEl>
                                          </p:spTgt>
                                        </p:tgtEl>
                                      </p:cBhvr>
                                    </p:animEffect>
                                  </p:childTnLst>
                                </p:cTn>
                              </p:par>
                              <p:par>
                                <p:cTn id="40" presetID="10" presetClass="exit" presetSubtype="0" fill="hold" nodeType="withEffect">
                                  <p:stCondLst>
                                    <p:cond delay="0"/>
                                  </p:stCondLst>
                                  <p:childTnLst>
                                    <p:animEffect transition="out" filter="fade">
                                      <p:cBhvr>
                                        <p:cTn id="41" dur="500"/>
                                        <p:tgtEl>
                                          <p:spTgt spid="26627">
                                            <p:txEl>
                                              <p:pRg st="3" end="3"/>
                                            </p:txEl>
                                          </p:spTgt>
                                        </p:tgtEl>
                                      </p:cBhvr>
                                    </p:animEffect>
                                    <p:set>
                                      <p:cBhvr>
                                        <p:cTn id="42" dur="1" fill="hold">
                                          <p:stCondLst>
                                            <p:cond delay="499"/>
                                          </p:stCondLst>
                                        </p:cTn>
                                        <p:tgtEl>
                                          <p:spTgt spid="2662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99637" y="225468"/>
            <a:ext cx="9865894" cy="1059582"/>
          </a:xfrm>
        </p:spPr>
        <p:txBody>
          <a:bodyPr>
            <a:noAutofit/>
          </a:bodyPr>
          <a:lstStyle/>
          <a:p>
            <a:pPr algn="ctr">
              <a:defRPr/>
            </a:pPr>
            <a:r>
              <a:rPr lang="en-US" b="1" dirty="0">
                <a:solidFill>
                  <a:srgbClr val="700017"/>
                </a:solidFill>
                <a:latin typeface="Century Gothic" panose="020B0502020202020204" pitchFamily="34" charset="0"/>
              </a:rPr>
              <a:t>Batting Practice: </a:t>
            </a:r>
            <a:r>
              <a:rPr lang="en-US" altLang="en-US" b="1" dirty="0">
                <a:solidFill>
                  <a:srgbClr val="700017"/>
                </a:solidFill>
                <a:latin typeface="Century Gothic" panose="020B0502020202020204" pitchFamily="34" charset="0"/>
              </a:rPr>
              <a:t>Open Ended Questions?</a:t>
            </a:r>
          </a:p>
        </p:txBody>
      </p:sp>
      <p:sp>
        <p:nvSpPr>
          <p:cNvPr id="26627" name="Content Placeholder 2"/>
          <p:cNvSpPr>
            <a:spLocks noGrp="1"/>
          </p:cNvSpPr>
          <p:nvPr>
            <p:ph idx="1"/>
          </p:nvPr>
        </p:nvSpPr>
        <p:spPr>
          <a:xfrm>
            <a:off x="251907" y="1355893"/>
            <a:ext cx="11466344" cy="5000457"/>
          </a:xfrm>
        </p:spPr>
        <p:txBody>
          <a:bodyPr>
            <a:noAutofit/>
          </a:bodyPr>
          <a:lstStyle/>
          <a:p>
            <a:pPr marL="742950" indent="-742950" algn="ctr">
              <a:lnSpc>
                <a:spcPct val="150000"/>
              </a:lnSpc>
              <a:buFont typeface="+mj-lt"/>
              <a:buAutoNum type="arabicPeriod" startAt="6"/>
            </a:pPr>
            <a:r>
              <a:rPr lang="en-US" altLang="en-US" sz="3600" b="1" dirty="0">
                <a:latin typeface="Century Gothic" panose="020B0502020202020204" pitchFamily="34" charset="0"/>
              </a:rPr>
              <a:t>What is your court date?</a:t>
            </a:r>
          </a:p>
          <a:p>
            <a:pPr marL="742950" indent="-742950" algn="ctr">
              <a:lnSpc>
                <a:spcPct val="150000"/>
              </a:lnSpc>
              <a:buFont typeface="+mj-lt"/>
              <a:buAutoNum type="arabicPeriod" startAt="6"/>
            </a:pPr>
            <a:r>
              <a:rPr lang="en-US" altLang="en-US" sz="3600" b="1" dirty="0">
                <a:latin typeface="Century Gothic" panose="020B0502020202020204" pitchFamily="34" charset="0"/>
              </a:rPr>
              <a:t>What would it take to make that change?</a:t>
            </a:r>
          </a:p>
          <a:p>
            <a:pPr marL="742950" indent="-742950" algn="ctr">
              <a:lnSpc>
                <a:spcPct val="150000"/>
              </a:lnSpc>
              <a:buFont typeface="+mj-lt"/>
              <a:buAutoNum type="arabicPeriod" startAt="6"/>
            </a:pPr>
            <a:r>
              <a:rPr lang="en-US" altLang="en-US" sz="3600" b="1" dirty="0">
                <a:latin typeface="Century Gothic" panose="020B0502020202020204" pitchFamily="34" charset="0"/>
              </a:rPr>
              <a:t>Don’t you think it’s time for a change?</a:t>
            </a:r>
          </a:p>
          <a:p>
            <a:pPr marL="742950" indent="-742950" algn="ctr">
              <a:lnSpc>
                <a:spcPct val="150000"/>
              </a:lnSpc>
              <a:buFont typeface="+mj-lt"/>
              <a:buAutoNum type="arabicPeriod" startAt="6"/>
            </a:pPr>
            <a:r>
              <a:rPr lang="en-US" altLang="en-US" sz="3600" b="1" dirty="0">
                <a:latin typeface="Century Gothic" panose="020B0502020202020204" pitchFamily="34" charset="0"/>
              </a:rPr>
              <a:t>How can you ensure that you are successful?</a:t>
            </a:r>
          </a:p>
          <a:p>
            <a:pPr marL="742950" indent="-742950" algn="ctr">
              <a:lnSpc>
                <a:spcPct val="150000"/>
              </a:lnSpc>
              <a:buFont typeface="+mj-lt"/>
              <a:buAutoNum type="arabicPeriod" startAt="6"/>
            </a:pPr>
            <a:r>
              <a:rPr lang="en-US" altLang="en-US" sz="3600" b="1" dirty="0">
                <a:latin typeface="Century Gothic" panose="020B0502020202020204" pitchFamily="34" charset="0"/>
              </a:rPr>
              <a:t> Is this an open-ended question?</a:t>
            </a:r>
          </a:p>
          <a:p>
            <a:pPr marL="273050" indent="-273050" algn="ctr">
              <a:lnSpc>
                <a:spcPct val="150000"/>
              </a:lnSpc>
            </a:pPr>
            <a:endParaRPr lang="en-US" altLang="en-US" sz="3600" dirty="0">
              <a:latin typeface="Century Gothic" panose="020B0502020202020204" pitchFamily="34" charset="0"/>
            </a:endParaRPr>
          </a:p>
          <a:p>
            <a:pPr marL="273050" indent="-273050" algn="ctr">
              <a:lnSpc>
                <a:spcPct val="150000"/>
              </a:lnSpc>
            </a:pPr>
            <a:endParaRPr lang="en-US" altLang="en-US" sz="3600" dirty="0">
              <a:latin typeface="Century Gothic" panose="020B0502020202020204" pitchFamily="34" charset="0"/>
            </a:endParaRPr>
          </a:p>
        </p:txBody>
      </p:sp>
      <p:pic>
        <p:nvPicPr>
          <p:cNvPr id="3" name="Picture 2" descr="A drawing of a cartoon character&#10;&#10;Description automatically generated">
            <a:extLst>
              <a:ext uri="{FF2B5EF4-FFF2-40B4-BE49-F238E27FC236}">
                <a16:creationId xmlns:a16="http://schemas.microsoft.com/office/drawing/2014/main" xmlns="" id="{E2BE914D-DCB2-47AD-A9C0-DACA45154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964" y="490030"/>
            <a:ext cx="1197642" cy="1224616"/>
          </a:xfrm>
          <a:prstGeom prst="rect">
            <a:avLst/>
          </a:prstGeom>
        </p:spPr>
      </p:pic>
      <p:sp>
        <p:nvSpPr>
          <p:cNvPr id="2" name="Slide Number Placeholder 1">
            <a:extLst>
              <a:ext uri="{FF2B5EF4-FFF2-40B4-BE49-F238E27FC236}">
                <a16:creationId xmlns:a16="http://schemas.microsoft.com/office/drawing/2014/main" xmlns="" id="{441FF8DB-7A5C-8F3A-9AAC-FFABCDA545A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19</a:t>
            </a:fld>
            <a:endParaRPr lang="en-US"/>
          </a:p>
        </p:txBody>
      </p:sp>
    </p:spTree>
    <p:extLst>
      <p:ext uri="{BB962C8B-B14F-4D97-AF65-F5344CB8AC3E}">
        <p14:creationId xmlns:p14="http://schemas.microsoft.com/office/powerpoint/2010/main" val="1316861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par>
                                <p:cTn id="13" presetID="14" presetClass="exit" presetSubtype="10" fill="hold" nodeType="withEffect">
                                  <p:stCondLst>
                                    <p:cond delay="0"/>
                                  </p:stCondLst>
                                  <p:childTnLst>
                                    <p:animEffect transition="out" filter="randombar(horizontal)">
                                      <p:cBhvr>
                                        <p:cTn id="14" dur="500"/>
                                        <p:tgtEl>
                                          <p:spTgt spid="26627">
                                            <p:txEl>
                                              <p:pRg st="0" end="0"/>
                                            </p:txEl>
                                          </p:spTgt>
                                        </p:tgtEl>
                                      </p:cBhvr>
                                    </p:animEffect>
                                    <p:set>
                                      <p:cBhvr>
                                        <p:cTn id="15" dur="1" fill="hold">
                                          <p:stCondLst>
                                            <p:cond delay="499"/>
                                          </p:stCondLst>
                                        </p:cTn>
                                        <p:tgtEl>
                                          <p:spTgt spid="26627">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20" dur="500"/>
                                        <p:tgtEl>
                                          <p:spTgt spid="26627">
                                            <p:txEl>
                                              <p:pRg st="2" end="2"/>
                                            </p:txEl>
                                          </p:spTgt>
                                        </p:tgtEl>
                                      </p:cBhvr>
                                    </p:animEffect>
                                  </p:childTnLst>
                                </p:cTn>
                              </p:par>
                              <p:par>
                                <p:cTn id="21" presetID="14" presetClass="exit" presetSubtype="10" fill="hold" nodeType="withEffect">
                                  <p:stCondLst>
                                    <p:cond delay="0"/>
                                  </p:stCondLst>
                                  <p:childTnLst>
                                    <p:animEffect transition="out" filter="randombar(horizontal)">
                                      <p:cBhvr>
                                        <p:cTn id="22" dur="500"/>
                                        <p:tgtEl>
                                          <p:spTgt spid="26627">
                                            <p:txEl>
                                              <p:pRg st="1" end="1"/>
                                            </p:txEl>
                                          </p:spTgt>
                                        </p:tgtEl>
                                      </p:cBhvr>
                                    </p:animEffect>
                                    <p:set>
                                      <p:cBhvr>
                                        <p:cTn id="23" dur="1" fill="hold">
                                          <p:stCondLst>
                                            <p:cond delay="499"/>
                                          </p:stCondLst>
                                        </p:cTn>
                                        <p:tgtEl>
                                          <p:spTgt spid="26627">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28" dur="500"/>
                                        <p:tgtEl>
                                          <p:spTgt spid="26627">
                                            <p:txEl>
                                              <p:pRg st="3" end="3"/>
                                            </p:txEl>
                                          </p:spTgt>
                                        </p:tgtEl>
                                      </p:cBhvr>
                                    </p:animEffect>
                                  </p:childTnLst>
                                </p:cTn>
                              </p:par>
                              <p:par>
                                <p:cTn id="29" presetID="14" presetClass="exit" presetSubtype="10" fill="hold" nodeType="withEffect">
                                  <p:stCondLst>
                                    <p:cond delay="0"/>
                                  </p:stCondLst>
                                  <p:childTnLst>
                                    <p:animEffect transition="out" filter="randombar(horizontal)">
                                      <p:cBhvr>
                                        <p:cTn id="30" dur="500"/>
                                        <p:tgtEl>
                                          <p:spTgt spid="26627">
                                            <p:txEl>
                                              <p:pRg st="2" end="2"/>
                                            </p:txEl>
                                          </p:spTgt>
                                        </p:tgtEl>
                                      </p:cBhvr>
                                    </p:animEffect>
                                    <p:set>
                                      <p:cBhvr>
                                        <p:cTn id="31" dur="1" fill="hold">
                                          <p:stCondLst>
                                            <p:cond delay="499"/>
                                          </p:stCondLst>
                                        </p:cTn>
                                        <p:tgtEl>
                                          <p:spTgt spid="26627">
                                            <p:txEl>
                                              <p:pRg st="2" end="2"/>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627">
                                            <p:txEl>
                                              <p:pRg st="4" end="4"/>
                                            </p:txEl>
                                          </p:spTgt>
                                        </p:tgtEl>
                                        <p:attrNameLst>
                                          <p:attrName>style.visibility</p:attrName>
                                        </p:attrNameLst>
                                      </p:cBhvr>
                                      <p:to>
                                        <p:strVal val="visible"/>
                                      </p:to>
                                    </p:set>
                                    <p:animEffect transition="in" filter="randombar(horizontal)">
                                      <p:cBhvr>
                                        <p:cTn id="36" dur="500"/>
                                        <p:tgtEl>
                                          <p:spTgt spid="26627">
                                            <p:txEl>
                                              <p:pRg st="4" end="4"/>
                                            </p:txEl>
                                          </p:spTgt>
                                        </p:tgtEl>
                                      </p:cBhvr>
                                    </p:animEffect>
                                  </p:childTnLst>
                                </p:cTn>
                              </p:par>
                              <p:par>
                                <p:cTn id="37" presetID="14" presetClass="exit" presetSubtype="10" fill="hold" nodeType="withEffect">
                                  <p:stCondLst>
                                    <p:cond delay="0"/>
                                  </p:stCondLst>
                                  <p:childTnLst>
                                    <p:animEffect transition="out" filter="randombar(horizontal)">
                                      <p:cBhvr>
                                        <p:cTn id="38" dur="500"/>
                                        <p:tgtEl>
                                          <p:spTgt spid="26627">
                                            <p:txEl>
                                              <p:pRg st="3" end="3"/>
                                            </p:txEl>
                                          </p:spTgt>
                                        </p:tgtEl>
                                      </p:cBhvr>
                                    </p:animEffect>
                                    <p:set>
                                      <p:cBhvr>
                                        <p:cTn id="39" dur="1" fill="hold">
                                          <p:stCondLst>
                                            <p:cond delay="499"/>
                                          </p:stCondLst>
                                        </p:cTn>
                                        <p:tgtEl>
                                          <p:spTgt spid="2662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7C99FB1-0A3F-FF1F-3562-09A2E1B538B9}"/>
              </a:ext>
            </a:extLst>
          </p:cNvPr>
          <p:cNvSpPr>
            <a:spLocks noGrp="1"/>
          </p:cNvSpPr>
          <p:nvPr>
            <p:ph type="body" sz="quarter" idx="10"/>
          </p:nvPr>
        </p:nvSpPr>
        <p:spPr>
          <a:xfrm>
            <a:off x="902208" y="2178648"/>
            <a:ext cx="10326624" cy="3368712"/>
          </a:xfrm>
        </p:spPr>
        <p:txBody>
          <a:bodyPr>
            <a:normAutofit/>
          </a:bodyPr>
          <a:lstStyle/>
          <a:p>
            <a:r>
              <a:rPr lang="en-US" b="1" dirty="0"/>
              <a:t>Ohio Justice Alliance for Community Corrections</a:t>
            </a:r>
            <a:endParaRPr lang="en-US" sz="2800" b="1" dirty="0"/>
          </a:p>
          <a:p>
            <a:r>
              <a:rPr lang="en-US" sz="2800" b="1" dirty="0"/>
              <a:t>October 12, 2023 </a:t>
            </a:r>
          </a:p>
          <a:p>
            <a:r>
              <a:rPr lang="en-US" sz="2800" b="1" dirty="0"/>
              <a:t>3:00 pm to 4:30 pm</a:t>
            </a:r>
          </a:p>
          <a:p>
            <a:endParaRPr lang="en-US" sz="2800" b="1" dirty="0"/>
          </a:p>
          <a:p>
            <a:r>
              <a:rPr lang="en-US" sz="2800" b="1" dirty="0">
                <a:effectLst/>
                <a:latin typeface="+mn-lt"/>
                <a:ea typeface="Calibri" panose="020F0502020204030204" pitchFamily="34" charset="0"/>
                <a:cs typeface="Times New Roman" panose="02020603050405020304" pitchFamily="18" charset="0"/>
              </a:rPr>
              <a:t>Moderator: Jessica Dennis, </a:t>
            </a:r>
            <a:r>
              <a:rPr lang="en-US" sz="2800" b="1" dirty="0">
                <a:latin typeface="+mn-lt"/>
                <a:ea typeface="Calibri" panose="020F0502020204030204" pitchFamily="34" charset="0"/>
                <a:cs typeface="Times New Roman" panose="02020603050405020304" pitchFamily="18" charset="0"/>
              </a:rPr>
              <a:t>Superintendent</a:t>
            </a:r>
            <a:endParaRPr lang="en-US" sz="2800" b="1" dirty="0">
              <a:effectLst/>
              <a:latin typeface="+mn-lt"/>
              <a:ea typeface="Calibri" panose="020F0502020204030204" pitchFamily="34" charset="0"/>
              <a:cs typeface="Times New Roman" panose="02020603050405020304" pitchFamily="18" charset="0"/>
            </a:endParaRPr>
          </a:p>
          <a:p>
            <a:endParaRPr lang="en-US" sz="2800" b="1" dirty="0"/>
          </a:p>
        </p:txBody>
      </p:sp>
      <p:sp>
        <p:nvSpPr>
          <p:cNvPr id="3" name="Title 2">
            <a:extLst>
              <a:ext uri="{FF2B5EF4-FFF2-40B4-BE49-F238E27FC236}">
                <a16:creationId xmlns:a16="http://schemas.microsoft.com/office/drawing/2014/main" xmlns="" id="{21E805EE-FD7B-5058-77A0-49066C9E8168}"/>
              </a:ext>
            </a:extLst>
          </p:cNvPr>
          <p:cNvSpPr>
            <a:spLocks noGrp="1"/>
          </p:cNvSpPr>
          <p:nvPr>
            <p:ph type="title"/>
          </p:nvPr>
        </p:nvSpPr>
        <p:spPr>
          <a:xfrm>
            <a:off x="380999" y="742740"/>
            <a:ext cx="11430000" cy="982861"/>
          </a:xfrm>
        </p:spPr>
        <p:txBody>
          <a:bodyPr>
            <a:normAutofit/>
          </a:bodyPr>
          <a:lstStyle/>
          <a:p>
            <a:r>
              <a:rPr lang="en-US" sz="3200"/>
              <a:t>It’s a Whole new ball game: motivational interviewing for justice involved individuals</a:t>
            </a:r>
          </a:p>
        </p:txBody>
      </p:sp>
    </p:spTree>
    <p:extLst>
      <p:ext uri="{BB962C8B-B14F-4D97-AF65-F5344CB8AC3E}">
        <p14:creationId xmlns:p14="http://schemas.microsoft.com/office/powerpoint/2010/main" val="15426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656229" y="-23551"/>
            <a:ext cx="11157857" cy="838200"/>
          </a:xfrm>
          <a:prstGeom prst="rect">
            <a:avLst/>
          </a:prstGeom>
        </p:spPr>
        <p:txBody>
          <a:bodyPr anchor="ctr">
            <a:noAutofit/>
          </a:bodyPr>
          <a:lstStyle/>
          <a:p>
            <a:pPr algn="ctr">
              <a:defRPr/>
            </a:pPr>
            <a:r>
              <a:rPr lang="en-US" sz="4400" b="1">
                <a:solidFill>
                  <a:srgbClr val="700017"/>
                </a:solidFill>
                <a:latin typeface="Century Gothic" panose="020B0502020202020204" pitchFamily="34" charset="0"/>
              </a:rPr>
              <a:t>What is Collaboration?</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Collaboration</a:t>
            </a:r>
          </a:p>
        </p:txBody>
      </p:sp>
      <p:sp>
        <p:nvSpPr>
          <p:cNvPr id="46086" name="TextBox 2"/>
          <p:cNvSpPr txBox="1">
            <a:spLocks noChangeArrowheads="1"/>
          </p:cNvSpPr>
          <p:nvPr/>
        </p:nvSpPr>
        <p:spPr bwMode="auto">
          <a:xfrm>
            <a:off x="6874390" y="2659241"/>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412575" y="2659241"/>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924675" y="4738846"/>
            <a:ext cx="2620963" cy="646331"/>
          </a:xfrm>
          <a:prstGeom prst="rect">
            <a:avLst/>
          </a:prstGeom>
          <a:noFill/>
          <a:ln w="9525">
            <a:noFill/>
            <a:miter lim="800000"/>
            <a:headEnd/>
            <a:tailEnd/>
          </a:ln>
        </p:spPr>
        <p:txBody>
          <a:bodyPr>
            <a:spAutoFit/>
          </a:bodyPr>
          <a:lstStyle/>
          <a:p>
            <a:pPr algn="ctr"/>
            <a:r>
              <a:rPr lang="en-US" sz="3600" b="1">
                <a:solidFill>
                  <a:prstClr val="black"/>
                </a:solidFill>
                <a:latin typeface="Century Gothic" panose="020B0502020202020204" pitchFamily="34" charset="0"/>
              </a:rPr>
              <a:t>Evocation</a:t>
            </a:r>
          </a:p>
        </p:txBody>
      </p:sp>
      <p:pic>
        <p:nvPicPr>
          <p:cNvPr id="2" name="Picture 1">
            <a:extLst>
              <a:ext uri="{FF2B5EF4-FFF2-40B4-BE49-F238E27FC236}">
                <a16:creationId xmlns:a16="http://schemas.microsoft.com/office/drawing/2014/main" xmlns="" id="{4C1BE5CD-6045-40BE-B858-81804F4D59E6}"/>
              </a:ext>
            </a:extLst>
          </p:cNvPr>
          <p:cNvPicPr>
            <a:picLocks noChangeAspect="1"/>
          </p:cNvPicPr>
          <p:nvPr/>
        </p:nvPicPr>
        <p:blipFill>
          <a:blip r:embed="rId8"/>
          <a:stretch>
            <a:fillRect/>
          </a:stretch>
        </p:blipFill>
        <p:spPr>
          <a:xfrm>
            <a:off x="8618724" y="3963908"/>
            <a:ext cx="3440846" cy="2079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xmlns="" id="{94EF6F5D-1F75-89FB-E86E-48B9E291AF3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20</a:t>
            </a:fld>
            <a:endParaRPr lang="en-US"/>
          </a:p>
        </p:txBody>
      </p:sp>
    </p:spTree>
    <p:extLst>
      <p:ext uri="{BB962C8B-B14F-4D97-AF65-F5344CB8AC3E}">
        <p14:creationId xmlns:p14="http://schemas.microsoft.com/office/powerpoint/2010/main" val="238556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956052" y="0"/>
            <a:ext cx="14104093" cy="1614439"/>
          </a:xfrm>
        </p:spPr>
        <p:txBody>
          <a:bodyPr>
            <a:noAutofit/>
          </a:bodyPr>
          <a:lstStyle/>
          <a:p>
            <a:pPr algn="ctr">
              <a:defRPr/>
            </a:pPr>
            <a:r>
              <a:rPr lang="en-US" sz="3600" b="1" dirty="0">
                <a:solidFill>
                  <a:srgbClr val="760000"/>
                </a:solidFill>
                <a:latin typeface="Century Gothic" panose="020B0502020202020204" pitchFamily="34" charset="0"/>
              </a:rPr>
              <a:t/>
            </a:r>
            <a:br>
              <a:rPr lang="en-US" sz="3600" b="1" dirty="0">
                <a:solidFill>
                  <a:srgbClr val="760000"/>
                </a:solidFill>
                <a:latin typeface="Century Gothic" panose="020B0502020202020204" pitchFamily="34" charset="0"/>
              </a:rPr>
            </a:br>
            <a:r>
              <a:rPr lang="en-US" sz="3600" b="1" dirty="0">
                <a:solidFill>
                  <a:srgbClr val="760000"/>
                </a:solidFill>
                <a:latin typeface="Century Gothic" panose="020B0502020202020204" pitchFamily="34" charset="0"/>
              </a:rPr>
              <a:t>Collaboration Using Open-ended Questions</a:t>
            </a:r>
            <a:br>
              <a:rPr lang="en-US" sz="3600" b="1" dirty="0">
                <a:solidFill>
                  <a:srgbClr val="760000"/>
                </a:solidFill>
                <a:latin typeface="Century Gothic" panose="020B0502020202020204" pitchFamily="34" charset="0"/>
              </a:rPr>
            </a:br>
            <a:r>
              <a:rPr lang="en-US" sz="3600" b="1" dirty="0">
                <a:solidFill>
                  <a:srgbClr val="760000"/>
                </a:solidFill>
                <a:latin typeface="Century Gothic" panose="020B0502020202020204" pitchFamily="34" charset="0"/>
              </a:rPr>
              <a:t>To Evoke Change Talk</a:t>
            </a:r>
            <a:r>
              <a:rPr lang="en-US" sz="3600" b="1" dirty="0">
                <a:latin typeface="Century Gothic" panose="020B0502020202020204" pitchFamily="34" charset="0"/>
              </a:rPr>
              <a:t/>
            </a:r>
            <a:br>
              <a:rPr lang="en-US" sz="3600" b="1" dirty="0">
                <a:latin typeface="Century Gothic" panose="020B0502020202020204" pitchFamily="34" charset="0"/>
              </a:rPr>
            </a:br>
            <a:endParaRPr lang="en-US" sz="3600" b="1" dirty="0">
              <a:solidFill>
                <a:srgbClr val="760000"/>
              </a:solidFill>
              <a:latin typeface="Century Gothic" panose="020B0502020202020204" pitchFamily="34" charset="0"/>
            </a:endParaRPr>
          </a:p>
        </p:txBody>
      </p:sp>
      <p:sp>
        <p:nvSpPr>
          <p:cNvPr id="94211" name="Rectangle 3"/>
          <p:cNvSpPr>
            <a:spLocks noGrp="1" noChangeArrowheads="1"/>
          </p:cNvSpPr>
          <p:nvPr>
            <p:ph idx="1"/>
          </p:nvPr>
        </p:nvSpPr>
        <p:spPr>
          <a:xfrm>
            <a:off x="-83982" y="1614439"/>
            <a:ext cx="12359951" cy="3735774"/>
          </a:xfrm>
        </p:spPr>
        <p:txBody>
          <a:bodyPr>
            <a:noAutofit/>
          </a:bodyPr>
          <a:lstStyle/>
          <a:p>
            <a:pPr marL="0" indent="0" algn="ctr">
              <a:lnSpc>
                <a:spcPct val="80000"/>
              </a:lnSpc>
              <a:spcBef>
                <a:spcPts val="2400"/>
              </a:spcBef>
              <a:buNone/>
              <a:defRPr/>
            </a:pPr>
            <a:r>
              <a:rPr lang="en-US" sz="3200" b="1" dirty="0">
                <a:latin typeface="Century Gothic" panose="020B0502020202020204" pitchFamily="34" charset="0"/>
              </a:rPr>
              <a:t>“In what way would it be good for you to change?”</a:t>
            </a:r>
          </a:p>
          <a:p>
            <a:pPr marL="0" indent="0" algn="ctr">
              <a:lnSpc>
                <a:spcPct val="80000"/>
              </a:lnSpc>
              <a:spcBef>
                <a:spcPts val="2400"/>
              </a:spcBef>
              <a:buNone/>
              <a:defRPr/>
            </a:pPr>
            <a:r>
              <a:rPr lang="en-US" sz="3200" b="1" dirty="0">
                <a:latin typeface="Century Gothic" panose="020B0502020202020204" pitchFamily="34" charset="0"/>
              </a:rPr>
              <a:t>“How would your life be different if you made this change?” </a:t>
            </a:r>
          </a:p>
          <a:p>
            <a:pPr marL="0" indent="0" algn="ctr">
              <a:lnSpc>
                <a:spcPct val="80000"/>
              </a:lnSpc>
              <a:spcBef>
                <a:spcPts val="2400"/>
              </a:spcBef>
              <a:buNone/>
              <a:defRPr/>
            </a:pPr>
            <a:r>
              <a:rPr lang="en-US" sz="3200" b="1" dirty="0">
                <a:latin typeface="Century Gothic" panose="020B0502020202020204" pitchFamily="34" charset="0"/>
              </a:rPr>
              <a:t>“If you did decide to change, what steps would you take?”</a:t>
            </a:r>
          </a:p>
          <a:p>
            <a:pPr marL="0" indent="0" algn="ctr">
              <a:lnSpc>
                <a:spcPct val="80000"/>
              </a:lnSpc>
              <a:spcBef>
                <a:spcPts val="2400"/>
              </a:spcBef>
              <a:buNone/>
              <a:defRPr/>
            </a:pPr>
            <a:r>
              <a:rPr lang="en-US" sz="3200" b="1" dirty="0">
                <a:latin typeface="Century Gothic" panose="020B0502020202020204" pitchFamily="34" charset="0"/>
              </a:rPr>
              <a:t>“How important is it for you to change?”</a:t>
            </a:r>
          </a:p>
          <a:p>
            <a:pPr marL="0" indent="0" algn="ctr">
              <a:lnSpc>
                <a:spcPct val="80000"/>
              </a:lnSpc>
              <a:spcBef>
                <a:spcPts val="2400"/>
              </a:spcBef>
              <a:buNone/>
              <a:defRPr/>
            </a:pPr>
            <a:r>
              <a:rPr lang="en-US" sz="3200" b="1" dirty="0">
                <a:latin typeface="Century Gothic" panose="020B0502020202020204" pitchFamily="34" charset="0"/>
              </a:rPr>
              <a:t>“How confident are you that you can change?”</a:t>
            </a:r>
          </a:p>
          <a:p>
            <a:pPr marL="0" indent="0" algn="ctr" eaLnBrk="1" hangingPunct="1">
              <a:lnSpc>
                <a:spcPct val="80000"/>
              </a:lnSpc>
              <a:buNone/>
              <a:defRPr/>
            </a:pPr>
            <a:endParaRPr lang="en-US" sz="3200" b="1" dirty="0">
              <a:latin typeface="Century Gothic" panose="020B0502020202020204" pitchFamily="34" charset="0"/>
            </a:endParaRPr>
          </a:p>
        </p:txBody>
      </p:sp>
    </p:spTree>
    <p:extLst>
      <p:ext uri="{BB962C8B-B14F-4D97-AF65-F5344CB8AC3E}">
        <p14:creationId xmlns:p14="http://schemas.microsoft.com/office/powerpoint/2010/main" val="40009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arn(inVertical)">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arn(inVertical)">
                                      <p:cBhvr>
                                        <p:cTn id="12" dur="500"/>
                                        <p:tgtEl>
                                          <p:spTgt spid="94211">
                                            <p:txEl>
                                              <p:pRg st="1" end="1"/>
                                            </p:txEl>
                                          </p:spTgt>
                                        </p:tgtEl>
                                      </p:cBhvr>
                                    </p:animEffect>
                                  </p:childTnLst>
                                </p:cTn>
                              </p:par>
                              <p:par>
                                <p:cTn id="13" presetID="16" presetClass="exit" presetSubtype="21" fill="hold" nodeType="withEffect">
                                  <p:stCondLst>
                                    <p:cond delay="0"/>
                                  </p:stCondLst>
                                  <p:childTnLst>
                                    <p:animEffect transition="out" filter="barn(inVertical)">
                                      <p:cBhvr>
                                        <p:cTn id="14" dur="500"/>
                                        <p:tgtEl>
                                          <p:spTgt spid="94211">
                                            <p:txEl>
                                              <p:pRg st="0" end="0"/>
                                            </p:txEl>
                                          </p:spTgt>
                                        </p:tgtEl>
                                      </p:cBhvr>
                                    </p:animEffect>
                                    <p:set>
                                      <p:cBhvr>
                                        <p:cTn id="15" dur="1" fill="hold">
                                          <p:stCondLst>
                                            <p:cond delay="499"/>
                                          </p:stCondLst>
                                        </p:cTn>
                                        <p:tgtEl>
                                          <p:spTgt spid="94211">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4211">
                                            <p:txEl>
                                              <p:pRg st="2" end="2"/>
                                            </p:txEl>
                                          </p:spTgt>
                                        </p:tgtEl>
                                        <p:attrNameLst>
                                          <p:attrName>style.visibility</p:attrName>
                                        </p:attrNameLst>
                                      </p:cBhvr>
                                      <p:to>
                                        <p:strVal val="visible"/>
                                      </p:to>
                                    </p:set>
                                    <p:animEffect transition="in" filter="barn(inVertical)">
                                      <p:cBhvr>
                                        <p:cTn id="20" dur="500"/>
                                        <p:tgtEl>
                                          <p:spTgt spid="94211">
                                            <p:txEl>
                                              <p:pRg st="2" end="2"/>
                                            </p:txEl>
                                          </p:spTgt>
                                        </p:tgtEl>
                                      </p:cBhvr>
                                    </p:animEffect>
                                  </p:childTnLst>
                                </p:cTn>
                              </p:par>
                              <p:par>
                                <p:cTn id="21" presetID="16" presetClass="exit" presetSubtype="21" fill="hold" nodeType="withEffect">
                                  <p:stCondLst>
                                    <p:cond delay="0"/>
                                  </p:stCondLst>
                                  <p:childTnLst>
                                    <p:animEffect transition="out" filter="barn(inVertical)">
                                      <p:cBhvr>
                                        <p:cTn id="22" dur="500"/>
                                        <p:tgtEl>
                                          <p:spTgt spid="94211">
                                            <p:txEl>
                                              <p:pRg st="1" end="1"/>
                                            </p:txEl>
                                          </p:spTgt>
                                        </p:tgtEl>
                                      </p:cBhvr>
                                    </p:animEffect>
                                    <p:set>
                                      <p:cBhvr>
                                        <p:cTn id="23" dur="1" fill="hold">
                                          <p:stCondLst>
                                            <p:cond delay="499"/>
                                          </p:stCondLst>
                                        </p:cTn>
                                        <p:tgtEl>
                                          <p:spTgt spid="94211">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4211">
                                            <p:txEl>
                                              <p:pRg st="3" end="3"/>
                                            </p:txEl>
                                          </p:spTgt>
                                        </p:tgtEl>
                                        <p:attrNameLst>
                                          <p:attrName>style.visibility</p:attrName>
                                        </p:attrNameLst>
                                      </p:cBhvr>
                                      <p:to>
                                        <p:strVal val="visible"/>
                                      </p:to>
                                    </p:set>
                                    <p:animEffect transition="in" filter="barn(inVertical)">
                                      <p:cBhvr>
                                        <p:cTn id="28" dur="500"/>
                                        <p:tgtEl>
                                          <p:spTgt spid="94211">
                                            <p:txEl>
                                              <p:pRg st="3" end="3"/>
                                            </p:txEl>
                                          </p:spTgt>
                                        </p:tgtEl>
                                      </p:cBhvr>
                                    </p:animEffect>
                                  </p:childTnLst>
                                </p:cTn>
                              </p:par>
                              <p:par>
                                <p:cTn id="29" presetID="16" presetClass="exit" presetSubtype="21" fill="hold" nodeType="withEffect">
                                  <p:stCondLst>
                                    <p:cond delay="0"/>
                                  </p:stCondLst>
                                  <p:childTnLst>
                                    <p:animEffect transition="out" filter="barn(inVertical)">
                                      <p:cBhvr>
                                        <p:cTn id="30" dur="500"/>
                                        <p:tgtEl>
                                          <p:spTgt spid="94211">
                                            <p:txEl>
                                              <p:pRg st="2" end="2"/>
                                            </p:txEl>
                                          </p:spTgt>
                                        </p:tgtEl>
                                      </p:cBhvr>
                                    </p:animEffect>
                                    <p:set>
                                      <p:cBhvr>
                                        <p:cTn id="31" dur="1" fill="hold">
                                          <p:stCondLst>
                                            <p:cond delay="499"/>
                                          </p:stCondLst>
                                        </p:cTn>
                                        <p:tgtEl>
                                          <p:spTgt spid="94211">
                                            <p:txEl>
                                              <p:pRg st="2" end="2"/>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4211">
                                            <p:txEl>
                                              <p:pRg st="4" end="4"/>
                                            </p:txEl>
                                          </p:spTgt>
                                        </p:tgtEl>
                                        <p:attrNameLst>
                                          <p:attrName>style.visibility</p:attrName>
                                        </p:attrNameLst>
                                      </p:cBhvr>
                                      <p:to>
                                        <p:strVal val="visible"/>
                                      </p:to>
                                    </p:set>
                                    <p:animEffect transition="in" filter="barn(inVertical)">
                                      <p:cBhvr>
                                        <p:cTn id="36" dur="500"/>
                                        <p:tgtEl>
                                          <p:spTgt spid="94211">
                                            <p:txEl>
                                              <p:pRg st="4" end="4"/>
                                            </p:txEl>
                                          </p:spTgt>
                                        </p:tgtEl>
                                      </p:cBhvr>
                                    </p:animEffect>
                                  </p:childTnLst>
                                </p:cTn>
                              </p:par>
                              <p:par>
                                <p:cTn id="37" presetID="16" presetClass="exit" presetSubtype="21" fill="hold" nodeType="withEffect">
                                  <p:stCondLst>
                                    <p:cond delay="0"/>
                                  </p:stCondLst>
                                  <p:childTnLst>
                                    <p:animEffect transition="out" filter="barn(inVertical)">
                                      <p:cBhvr>
                                        <p:cTn id="38" dur="500"/>
                                        <p:tgtEl>
                                          <p:spTgt spid="94211">
                                            <p:txEl>
                                              <p:pRg st="3" end="3"/>
                                            </p:txEl>
                                          </p:spTgt>
                                        </p:tgtEl>
                                      </p:cBhvr>
                                    </p:animEffect>
                                    <p:set>
                                      <p:cBhvr>
                                        <p:cTn id="39" dur="1" fill="hold">
                                          <p:stCondLst>
                                            <p:cond delay="499"/>
                                          </p:stCondLst>
                                        </p:cTn>
                                        <p:tgtEl>
                                          <p:spTgt spid="942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1816769" y="27572"/>
            <a:ext cx="9537031" cy="1304071"/>
          </a:xfrm>
          <a:noFill/>
        </p:spPr>
        <p:txBody>
          <a:bodyPr>
            <a:normAutofit fontScale="90000"/>
          </a:bodyPr>
          <a:lstStyle/>
          <a:p>
            <a:pPr algn="ctr">
              <a:defRPr/>
            </a:pPr>
            <a:r>
              <a:rPr lang="en-US" sz="4900" b="1" dirty="0">
                <a:solidFill>
                  <a:srgbClr val="700017"/>
                </a:solidFill>
                <a:latin typeface="Century Gothic" panose="020B0502020202020204" pitchFamily="34" charset="0"/>
              </a:rPr>
              <a:t>Batting Practice: Collaboration Using Open-ended Questions</a:t>
            </a:r>
            <a:r>
              <a:rPr lang="en-US" b="1" dirty="0">
                <a:solidFill>
                  <a:schemeClr val="tx2">
                    <a:lumMod val="50000"/>
                  </a:schemeClr>
                </a:solidFill>
              </a:rPr>
              <a:t/>
            </a:r>
            <a:br>
              <a:rPr lang="en-US" b="1" dirty="0">
                <a:solidFill>
                  <a:schemeClr val="tx2">
                    <a:lumMod val="50000"/>
                  </a:schemeClr>
                </a:solidFill>
              </a:rPr>
            </a:br>
            <a:endParaRPr lang="en-US" sz="3100" b="1" dirty="0">
              <a:solidFill>
                <a:schemeClr val="accent2">
                  <a:lumMod val="50000"/>
                </a:schemeClr>
              </a:solidFill>
            </a:endParaRPr>
          </a:p>
        </p:txBody>
      </p:sp>
      <p:sp>
        <p:nvSpPr>
          <p:cNvPr id="75779" name="Rectangle 3"/>
          <p:cNvSpPr>
            <a:spLocks noGrp="1" noChangeArrowheads="1"/>
          </p:cNvSpPr>
          <p:nvPr>
            <p:ph idx="1"/>
          </p:nvPr>
        </p:nvSpPr>
        <p:spPr>
          <a:xfrm>
            <a:off x="1223010" y="1502042"/>
            <a:ext cx="9197941" cy="4061893"/>
          </a:xfrm>
        </p:spPr>
        <p:txBody>
          <a:bodyPr>
            <a:normAutofit/>
          </a:bodyPr>
          <a:lstStyle/>
          <a:p>
            <a:pPr marL="609600" indent="-609600">
              <a:buNone/>
            </a:pPr>
            <a:endParaRPr lang="en-US" sz="3600"/>
          </a:p>
          <a:p>
            <a:pPr marL="609600" indent="-609600">
              <a:buNone/>
            </a:pPr>
            <a:endParaRPr lang="en-US" sz="3600">
              <a:solidFill>
                <a:schemeClr val="accent6">
                  <a:lumMod val="75000"/>
                </a:schemeClr>
              </a:solidFill>
            </a:endParaRPr>
          </a:p>
          <a:p>
            <a:pPr marL="990600" lvl="1" indent="-533400">
              <a:buNone/>
            </a:pPr>
            <a:endParaRPr lang="en-US" sz="3600"/>
          </a:p>
        </p:txBody>
      </p:sp>
      <p:pic>
        <p:nvPicPr>
          <p:cNvPr id="3" name="Picture 2" descr="A picture containing clipart&#10;&#10;Description automatically generated">
            <a:extLst>
              <a:ext uri="{FF2B5EF4-FFF2-40B4-BE49-F238E27FC236}">
                <a16:creationId xmlns:a16="http://schemas.microsoft.com/office/drawing/2014/main" xmlns="" id="{2E9CCACD-CB7E-4BAE-91AD-3E7A53063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082" y="5025462"/>
            <a:ext cx="1646730" cy="16838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A close - up of a cake&#10;&#10;Description automatically generated with medium confidence">
            <a:extLst>
              <a:ext uri="{FF2B5EF4-FFF2-40B4-BE49-F238E27FC236}">
                <a16:creationId xmlns:a16="http://schemas.microsoft.com/office/drawing/2014/main" xmlns="" id="{63767DEB-49D1-48A6-AAF8-9E885A97A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66" y="27572"/>
            <a:ext cx="1005157" cy="1069708"/>
          </a:xfrm>
          <a:prstGeom prst="ellipse">
            <a:avLst/>
          </a:prstGeom>
          <a:ln>
            <a:noFill/>
          </a:ln>
          <a:effectLst>
            <a:softEdge rad="112500"/>
          </a:effectLst>
        </p:spPr>
      </p:pic>
      <p:sp>
        <p:nvSpPr>
          <p:cNvPr id="2" name="Rectangle 3">
            <a:extLst>
              <a:ext uri="{FF2B5EF4-FFF2-40B4-BE49-F238E27FC236}">
                <a16:creationId xmlns:a16="http://schemas.microsoft.com/office/drawing/2014/main" xmlns="" id="{AF18254A-BDF4-1DDD-B483-EFBBF26941CA}"/>
              </a:ext>
            </a:extLst>
          </p:cNvPr>
          <p:cNvSpPr txBox="1">
            <a:spLocks noChangeArrowheads="1"/>
          </p:cNvSpPr>
          <p:nvPr/>
        </p:nvSpPr>
        <p:spPr>
          <a:xfrm>
            <a:off x="-155425" y="2400834"/>
            <a:ext cx="12359951" cy="3735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2400"/>
              </a:spcBef>
              <a:buFont typeface="Arial" panose="020B0604020202020204" pitchFamily="34" charset="0"/>
              <a:buNone/>
              <a:defRPr/>
            </a:pPr>
            <a:r>
              <a:rPr lang="en-US" sz="3200" b="1" dirty="0">
                <a:latin typeface="Century Gothic" panose="020B0502020202020204" pitchFamily="34" charset="0"/>
              </a:rPr>
              <a:t>“In what way would it be good for you to change?”</a:t>
            </a:r>
          </a:p>
          <a:p>
            <a:pPr marL="0" indent="0" algn="ctr">
              <a:lnSpc>
                <a:spcPct val="80000"/>
              </a:lnSpc>
              <a:spcBef>
                <a:spcPts val="2400"/>
              </a:spcBef>
              <a:buFont typeface="Arial" panose="020B0604020202020204" pitchFamily="34" charset="0"/>
              <a:buNone/>
              <a:defRPr/>
            </a:pPr>
            <a:r>
              <a:rPr lang="en-US" sz="3200" b="1" dirty="0">
                <a:latin typeface="Century Gothic" panose="020B0502020202020204" pitchFamily="34" charset="0"/>
              </a:rPr>
              <a:t>“How would your life be different if you made this change?” </a:t>
            </a:r>
          </a:p>
          <a:p>
            <a:pPr marL="0" indent="0" algn="ctr">
              <a:lnSpc>
                <a:spcPct val="80000"/>
              </a:lnSpc>
              <a:spcBef>
                <a:spcPts val="2400"/>
              </a:spcBef>
              <a:buFont typeface="Arial" panose="020B0604020202020204" pitchFamily="34" charset="0"/>
              <a:buNone/>
              <a:defRPr/>
            </a:pPr>
            <a:r>
              <a:rPr lang="en-US" sz="3200" b="1" dirty="0">
                <a:latin typeface="Century Gothic" panose="020B0502020202020204" pitchFamily="34" charset="0"/>
              </a:rPr>
              <a:t>“If you did decide to change, what steps would you take?”</a:t>
            </a:r>
          </a:p>
          <a:p>
            <a:pPr marL="0" indent="0" algn="ctr">
              <a:lnSpc>
                <a:spcPct val="80000"/>
              </a:lnSpc>
              <a:spcBef>
                <a:spcPts val="2400"/>
              </a:spcBef>
              <a:buFont typeface="Arial" panose="020B0604020202020204" pitchFamily="34" charset="0"/>
              <a:buNone/>
              <a:defRPr/>
            </a:pPr>
            <a:r>
              <a:rPr lang="en-US" sz="3200" b="1" dirty="0">
                <a:latin typeface="Century Gothic" panose="020B0502020202020204" pitchFamily="34" charset="0"/>
              </a:rPr>
              <a:t>“How important is it for you to change?”</a:t>
            </a:r>
          </a:p>
          <a:p>
            <a:pPr marL="0" indent="0" algn="ctr">
              <a:lnSpc>
                <a:spcPct val="80000"/>
              </a:lnSpc>
              <a:spcBef>
                <a:spcPts val="2400"/>
              </a:spcBef>
              <a:buFont typeface="Arial" panose="020B0604020202020204" pitchFamily="34" charset="0"/>
              <a:buNone/>
              <a:defRPr/>
            </a:pPr>
            <a:r>
              <a:rPr lang="en-US" sz="3200" b="1" dirty="0">
                <a:latin typeface="Century Gothic" panose="020B0502020202020204" pitchFamily="34" charset="0"/>
              </a:rPr>
              <a:t>“How confident are you that you can change?”</a:t>
            </a:r>
          </a:p>
          <a:p>
            <a:pPr marL="0" indent="0" algn="ctr">
              <a:lnSpc>
                <a:spcPct val="80000"/>
              </a:lnSpc>
              <a:buFont typeface="Arial" panose="020B0604020202020204" pitchFamily="34" charset="0"/>
              <a:buNone/>
              <a:defRPr/>
            </a:pPr>
            <a:endParaRPr lang="en-US" sz="3200" b="1" dirty="0">
              <a:latin typeface="Century Gothic" panose="020B0502020202020204" pitchFamily="34" charset="0"/>
            </a:endParaRPr>
          </a:p>
        </p:txBody>
      </p:sp>
    </p:spTree>
    <p:extLst>
      <p:ext uri="{BB962C8B-B14F-4D97-AF65-F5344CB8AC3E}">
        <p14:creationId xmlns:p14="http://schemas.microsoft.com/office/powerpoint/2010/main" val="215942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2514600" y="235971"/>
            <a:ext cx="7162800" cy="618271"/>
          </a:xfrm>
          <a:noFill/>
        </p:spPr>
        <p:txBody>
          <a:bodyPr>
            <a:normAutofit fontScale="90000"/>
          </a:bodyPr>
          <a:lstStyle/>
          <a:p>
            <a:pPr algn="ctr">
              <a:defRPr/>
            </a:pPr>
            <a:r>
              <a:rPr lang="en-US" sz="4900" b="1">
                <a:solidFill>
                  <a:srgbClr val="700017"/>
                </a:solidFill>
                <a:latin typeface="Century Gothic" panose="020B0502020202020204" pitchFamily="34" charset="0"/>
              </a:rPr>
              <a:t>Batting Practice</a:t>
            </a:r>
            <a:r>
              <a:rPr lang="en-US" b="1">
                <a:solidFill>
                  <a:schemeClr val="tx2">
                    <a:lumMod val="50000"/>
                  </a:schemeClr>
                </a:solidFill>
              </a:rPr>
              <a:t/>
            </a:r>
            <a:br>
              <a:rPr lang="en-US" b="1">
                <a:solidFill>
                  <a:schemeClr val="tx2">
                    <a:lumMod val="50000"/>
                  </a:schemeClr>
                </a:solidFill>
              </a:rPr>
            </a:br>
            <a:endParaRPr lang="en-US" sz="3100" b="1">
              <a:solidFill>
                <a:schemeClr val="accent2">
                  <a:lumMod val="50000"/>
                </a:schemeClr>
              </a:solidFill>
            </a:endParaRPr>
          </a:p>
        </p:txBody>
      </p:sp>
      <p:sp>
        <p:nvSpPr>
          <p:cNvPr id="75779" name="Rectangle 3"/>
          <p:cNvSpPr>
            <a:spLocks noGrp="1" noChangeArrowheads="1"/>
          </p:cNvSpPr>
          <p:nvPr>
            <p:ph idx="1"/>
          </p:nvPr>
        </p:nvSpPr>
        <p:spPr>
          <a:xfrm>
            <a:off x="937260" y="854241"/>
            <a:ext cx="10652760" cy="4866075"/>
          </a:xfrm>
        </p:spPr>
        <p:txBody>
          <a:bodyPr>
            <a:noAutofit/>
          </a:bodyPr>
          <a:lstStyle/>
          <a:p>
            <a:pPr marL="609600" indent="-609600" algn="ctr">
              <a:lnSpc>
                <a:spcPct val="150000"/>
              </a:lnSpc>
              <a:buNone/>
            </a:pPr>
            <a:r>
              <a:rPr lang="en-US" sz="3600" b="1">
                <a:solidFill>
                  <a:srgbClr val="700017"/>
                </a:solidFill>
                <a:latin typeface="Century Gothic" panose="020B0502020202020204" pitchFamily="34" charset="0"/>
              </a:rPr>
              <a:t>Ask Open-ended Questions. The Goal is Collaboration</a:t>
            </a:r>
          </a:p>
          <a:p>
            <a:pPr marL="609600" indent="-609600">
              <a:lnSpc>
                <a:spcPct val="150000"/>
              </a:lnSpc>
              <a:buNone/>
            </a:pPr>
            <a:r>
              <a:rPr lang="en-US" sz="3600" b="1">
                <a:latin typeface="Century Gothic" panose="020B0502020202020204" pitchFamily="34" charset="0"/>
              </a:rPr>
              <a:t>Ask so the person is the expert on themselves</a:t>
            </a:r>
          </a:p>
          <a:p>
            <a:pPr marL="609600" indent="-609600">
              <a:buNone/>
            </a:pPr>
            <a:r>
              <a:rPr lang="en-US" sz="3600" b="1">
                <a:latin typeface="Century Gothic" panose="020B0502020202020204" pitchFamily="34" charset="0"/>
              </a:rPr>
              <a:t>Ask about their goals</a:t>
            </a:r>
          </a:p>
          <a:p>
            <a:pPr marL="609600" indent="-609600">
              <a:buNone/>
            </a:pPr>
            <a:r>
              <a:rPr lang="en-US" sz="3600" b="1">
                <a:latin typeface="Century Gothic" panose="020B0502020202020204" pitchFamily="34" charset="0"/>
              </a:rPr>
              <a:t>Ask about their ideas</a:t>
            </a:r>
          </a:p>
          <a:p>
            <a:pPr marL="609600" indent="-609600">
              <a:buNone/>
            </a:pPr>
            <a:r>
              <a:rPr lang="en-US" sz="3600" b="1">
                <a:latin typeface="Century Gothic" panose="020B0502020202020204" pitchFamily="34" charset="0"/>
              </a:rPr>
              <a:t>Ask about their willingness to change</a:t>
            </a:r>
          </a:p>
          <a:p>
            <a:pPr marL="609600" indent="-609600">
              <a:buNone/>
            </a:pPr>
            <a:endParaRPr lang="en-US" sz="3600" b="1">
              <a:latin typeface="Century Gothic" panose="020B0502020202020204" pitchFamily="34" charset="0"/>
            </a:endParaRPr>
          </a:p>
          <a:p>
            <a:pPr marL="990600" lvl="1" indent="-533400" algn="ctr">
              <a:buNone/>
            </a:pPr>
            <a:r>
              <a:rPr lang="en-US" sz="3600" b="1">
                <a:solidFill>
                  <a:srgbClr val="700017"/>
                </a:solidFill>
                <a:latin typeface="Century Gothic" panose="020B0502020202020204" pitchFamily="34" charset="0"/>
              </a:rPr>
              <a:t>  </a:t>
            </a:r>
            <a:endParaRPr lang="en-US" sz="3600" b="1" i="1">
              <a:solidFill>
                <a:srgbClr val="700017"/>
              </a:solidFill>
              <a:latin typeface="Century Gothic" panose="020B0502020202020204" pitchFamily="34" charset="0"/>
            </a:endParaRPr>
          </a:p>
        </p:txBody>
      </p:sp>
      <p:pic>
        <p:nvPicPr>
          <p:cNvPr id="3" name="Picture 2" descr="A picture containing drawing, skiing&#10;&#10;Description automatically generated">
            <a:extLst>
              <a:ext uri="{FF2B5EF4-FFF2-40B4-BE49-F238E27FC236}">
                <a16:creationId xmlns:a16="http://schemas.microsoft.com/office/drawing/2014/main" xmlns="" id="{527EF455-9249-4F87-90C3-C2F5E186E537}"/>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217670" y="1413302"/>
            <a:ext cx="3337560" cy="3780458"/>
          </a:xfrm>
          <a:prstGeom prst="rect">
            <a:avLst/>
          </a:prstGeom>
        </p:spPr>
      </p:pic>
      <p:pic>
        <p:nvPicPr>
          <p:cNvPr id="6" name="Picture 5" descr="A picture containing sport, game, baseball&#10;&#10;Description automatically generated">
            <a:extLst>
              <a:ext uri="{FF2B5EF4-FFF2-40B4-BE49-F238E27FC236}">
                <a16:creationId xmlns:a16="http://schemas.microsoft.com/office/drawing/2014/main" xmlns="" id="{1AB89F8F-E8E2-4787-8969-1DD8F0556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7679" y="235971"/>
            <a:ext cx="940734" cy="979218"/>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xmlns="" id="{5B23B396-B604-0A27-5D05-7B0A8C9DABF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23</a:t>
            </a:fld>
            <a:endParaRPr lang="en-US"/>
          </a:p>
        </p:txBody>
      </p:sp>
    </p:spTree>
    <p:extLst>
      <p:ext uri="{BB962C8B-B14F-4D97-AF65-F5344CB8AC3E}">
        <p14:creationId xmlns:p14="http://schemas.microsoft.com/office/powerpoint/2010/main" val="135980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baseball players standing on top of a field&#10;&#10;Description automatically generated">
            <a:extLst>
              <a:ext uri="{FF2B5EF4-FFF2-40B4-BE49-F238E27FC236}">
                <a16:creationId xmlns:a16="http://schemas.microsoft.com/office/drawing/2014/main" xmlns="" id="{1C476D2F-AA9B-4A44-B1DD-A95BFB241BD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 y="0"/>
            <a:ext cx="12192002" cy="5875021"/>
          </a:xfrm>
          <a:prstGeom prst="rect">
            <a:avLst/>
          </a:prstGeom>
          <a:ln>
            <a:noFill/>
          </a:ln>
          <a:effectLst>
            <a:softEdge rad="112500"/>
          </a:effectLst>
        </p:spPr>
      </p:pic>
      <p:sp>
        <p:nvSpPr>
          <p:cNvPr id="82946" name="Rectangle 1026"/>
          <p:cNvSpPr>
            <a:spLocks noGrp="1" noChangeArrowheads="1"/>
          </p:cNvSpPr>
          <p:nvPr>
            <p:ph type="title"/>
          </p:nvPr>
        </p:nvSpPr>
        <p:spPr>
          <a:xfrm>
            <a:off x="1272539" y="243282"/>
            <a:ext cx="9646921" cy="1207770"/>
          </a:xfrm>
        </p:spPr>
        <p:txBody>
          <a:bodyPr>
            <a:noAutofit/>
          </a:bodyPr>
          <a:lstStyle/>
          <a:p>
            <a:pPr marL="742950" indent="-742950" algn="ctr">
              <a:lnSpc>
                <a:spcPct val="90000"/>
              </a:lnSpc>
              <a:spcBef>
                <a:spcPts val="1800"/>
              </a:spcBef>
            </a:pPr>
            <a:r>
              <a:rPr lang="en-US" altLang="en-US" b="1">
                <a:solidFill>
                  <a:srgbClr val="700017"/>
                </a:solidFill>
                <a:latin typeface="Century Gothic" panose="020B0502020202020204" pitchFamily="34" charset="0"/>
              </a:rPr>
              <a:t>Collaboration and Open-ended Questions</a:t>
            </a:r>
          </a:p>
        </p:txBody>
      </p:sp>
      <p:sp>
        <p:nvSpPr>
          <p:cNvPr id="82947" name="Rectangle 1027"/>
          <p:cNvSpPr>
            <a:spLocks noGrp="1" noChangeArrowheads="1"/>
          </p:cNvSpPr>
          <p:nvPr>
            <p:ph idx="1"/>
          </p:nvPr>
        </p:nvSpPr>
        <p:spPr>
          <a:xfrm>
            <a:off x="335279" y="1309408"/>
            <a:ext cx="11521441" cy="4239183"/>
          </a:xfrm>
        </p:spPr>
        <p:txBody>
          <a:bodyPr>
            <a:normAutofit/>
          </a:bodyPr>
          <a:lstStyle/>
          <a:p>
            <a:pPr marL="0" indent="0" algn="ctr">
              <a:lnSpc>
                <a:spcPct val="90000"/>
              </a:lnSpc>
              <a:spcBef>
                <a:spcPts val="1800"/>
              </a:spcBef>
              <a:spcAft>
                <a:spcPts val="600"/>
              </a:spcAft>
              <a:buNone/>
            </a:pPr>
            <a:endParaRPr lang="en-US" altLang="en-US" sz="3200" b="1">
              <a:solidFill>
                <a:srgbClr val="700017"/>
              </a:solidFill>
              <a:latin typeface="Franklin Gothic Book" panose="020B0503020102020204" pitchFamily="34" charset="0"/>
            </a:endParaRPr>
          </a:p>
          <a:p>
            <a:pPr marL="457200" lvl="1" indent="0" algn="ctr">
              <a:lnSpc>
                <a:spcPct val="100000"/>
              </a:lnSpc>
              <a:spcBef>
                <a:spcPts val="600"/>
              </a:spcBef>
              <a:spcAft>
                <a:spcPts val="600"/>
              </a:spcAft>
              <a:buNone/>
            </a:pPr>
            <a:r>
              <a:rPr lang="en-US" altLang="en-US" sz="3600" b="1">
                <a:latin typeface="Century Gothic" panose="020B0502020202020204" pitchFamily="34" charset="0"/>
              </a:rPr>
              <a:t>How do you feel about me giving you some advice?</a:t>
            </a:r>
          </a:p>
          <a:p>
            <a:pPr marL="457200" lvl="1" indent="0" algn="ctr">
              <a:lnSpc>
                <a:spcPct val="100000"/>
              </a:lnSpc>
              <a:spcBef>
                <a:spcPts val="600"/>
              </a:spcBef>
              <a:spcAft>
                <a:spcPts val="600"/>
              </a:spcAft>
              <a:buNone/>
            </a:pPr>
            <a:r>
              <a:rPr lang="en-US" altLang="en-US" sz="3600" b="1">
                <a:latin typeface="Century Gothic" panose="020B0502020202020204" pitchFamily="34" charset="0"/>
              </a:rPr>
              <a:t>What do you plan to do with this information?</a:t>
            </a:r>
            <a:endParaRPr lang="en-US" altLang="en-US" sz="3600" b="1">
              <a:latin typeface="Century Gothic" panose="020B0502020202020204" pitchFamily="34" charset="0"/>
              <a:cs typeface="Geneva"/>
            </a:endParaRPr>
          </a:p>
        </p:txBody>
      </p:sp>
      <p:sp>
        <p:nvSpPr>
          <p:cNvPr id="2" name="Slide Number Placeholder 1">
            <a:extLst>
              <a:ext uri="{FF2B5EF4-FFF2-40B4-BE49-F238E27FC236}">
                <a16:creationId xmlns:a16="http://schemas.microsoft.com/office/drawing/2014/main" xmlns="" id="{CAD3248D-12AF-4A03-5CB3-8C6FF15E0FD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24</a:t>
            </a:fld>
            <a:endParaRPr lang="en-US"/>
          </a:p>
        </p:txBody>
      </p:sp>
    </p:spTree>
    <p:extLst>
      <p:ext uri="{BB962C8B-B14F-4D97-AF65-F5344CB8AC3E}">
        <p14:creationId xmlns:p14="http://schemas.microsoft.com/office/powerpoint/2010/main" val="27569246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 calcmode="lin" valueType="num">
                                      <p:cBhvr>
                                        <p:cTn id="7"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294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294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2947">
                                            <p:txEl>
                                              <p:pRg st="2" end="2"/>
                                            </p:txEl>
                                          </p:spTgt>
                                        </p:tgtEl>
                                        <p:attrNameLst>
                                          <p:attrName>style.visibility</p:attrName>
                                        </p:attrNameLst>
                                      </p:cBhvr>
                                      <p:to>
                                        <p:strVal val="visible"/>
                                      </p:to>
                                    </p:set>
                                    <p:anim calcmode="lin" valueType="num">
                                      <p:cBhvr>
                                        <p:cTn id="14"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294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tter catcher and umpire during a baseball game&#10;&#10;Description automatically generated">
            <a:extLst>
              <a:ext uri="{FF2B5EF4-FFF2-40B4-BE49-F238E27FC236}">
                <a16:creationId xmlns:a16="http://schemas.microsoft.com/office/drawing/2014/main" xmlns="" id="{6A84E9E9-F1B9-4D45-8152-AE8BD6CC223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 y="1"/>
            <a:ext cx="12192001" cy="5876960"/>
          </a:xfrm>
          <a:prstGeom prst="rect">
            <a:avLst/>
          </a:prstGeom>
          <a:ln>
            <a:noFill/>
          </a:ln>
          <a:effectLst>
            <a:outerShdw blurRad="190500" algn="tl" rotWithShape="0">
              <a:srgbClr val="000000">
                <a:alpha val="70000"/>
              </a:srgbClr>
            </a:outerShdw>
          </a:effectLst>
        </p:spPr>
      </p:pic>
      <p:sp>
        <p:nvSpPr>
          <p:cNvPr id="87042" name="Title 1"/>
          <p:cNvSpPr>
            <a:spLocks noGrp="1"/>
          </p:cNvSpPr>
          <p:nvPr>
            <p:ph type="title"/>
          </p:nvPr>
        </p:nvSpPr>
        <p:spPr>
          <a:xfrm>
            <a:off x="1524000" y="457200"/>
            <a:ext cx="9144000" cy="762000"/>
          </a:xfrm>
        </p:spPr>
        <p:txBody>
          <a:bodyPr>
            <a:normAutofit/>
          </a:bodyPr>
          <a:lstStyle/>
          <a:p>
            <a:pPr algn="ctr"/>
            <a:r>
              <a:rPr lang="en-US" altLang="en-US" b="1">
                <a:solidFill>
                  <a:srgbClr val="700017"/>
                </a:solidFill>
                <a:latin typeface="Century Gothic" panose="020B0502020202020204" pitchFamily="34" charset="0"/>
              </a:rPr>
              <a:t>Acknowledging Choice </a:t>
            </a:r>
          </a:p>
        </p:txBody>
      </p:sp>
      <p:sp>
        <p:nvSpPr>
          <p:cNvPr id="3" name="Content Placeholder 2"/>
          <p:cNvSpPr>
            <a:spLocks noGrp="1"/>
          </p:cNvSpPr>
          <p:nvPr>
            <p:ph idx="1"/>
          </p:nvPr>
        </p:nvSpPr>
        <p:spPr>
          <a:xfrm>
            <a:off x="402205" y="1725930"/>
            <a:ext cx="11387589" cy="3886200"/>
          </a:xfrm>
        </p:spPr>
        <p:txBody>
          <a:bodyPr>
            <a:noAutofit/>
          </a:bodyPr>
          <a:lstStyle/>
          <a:p>
            <a:pPr marL="457200" lvl="1" indent="0">
              <a:lnSpc>
                <a:spcPct val="150000"/>
              </a:lnSpc>
              <a:spcBef>
                <a:spcPts val="600"/>
              </a:spcBef>
              <a:spcAft>
                <a:spcPts val="600"/>
              </a:spcAft>
              <a:buNone/>
            </a:pPr>
            <a:r>
              <a:rPr lang="en-US" altLang="en-US" sz="3600" b="1">
                <a:latin typeface="Century Gothic" panose="020B0502020202020204" pitchFamily="34" charset="0"/>
                <a:cs typeface="Arial" panose="020B0604020202020204" pitchFamily="34" charset="0"/>
              </a:rPr>
              <a:t>You have different options. It is your choice…</a:t>
            </a:r>
          </a:p>
          <a:p>
            <a:pPr marL="457200" lvl="1" indent="0">
              <a:lnSpc>
                <a:spcPct val="150000"/>
              </a:lnSpc>
              <a:spcBef>
                <a:spcPts val="600"/>
              </a:spcBef>
              <a:spcAft>
                <a:spcPts val="600"/>
              </a:spcAft>
              <a:buNone/>
            </a:pPr>
            <a:r>
              <a:rPr lang="en-US" altLang="en-US" sz="3600" b="1">
                <a:latin typeface="Century Gothic" panose="020B0502020202020204" pitchFamily="34" charset="0"/>
                <a:cs typeface="Arial" panose="020B0604020202020204" pitchFamily="34" charset="0"/>
              </a:rPr>
              <a:t>Would it be okay if I shared some ideas?</a:t>
            </a:r>
          </a:p>
          <a:p>
            <a:pPr marL="457200" lvl="1" indent="0">
              <a:lnSpc>
                <a:spcPct val="150000"/>
              </a:lnSpc>
              <a:spcBef>
                <a:spcPts val="600"/>
              </a:spcBef>
              <a:spcAft>
                <a:spcPts val="600"/>
              </a:spcAft>
              <a:buNone/>
            </a:pPr>
            <a:r>
              <a:rPr lang="en-US" altLang="en-US" sz="3600" b="1">
                <a:latin typeface="Century Gothic" panose="020B0502020202020204" pitchFamily="34" charset="0"/>
                <a:cs typeface="Arial" panose="020B0604020202020204" pitchFamily="34" charset="0"/>
              </a:rPr>
              <a:t>What is your best choice to move forward</a:t>
            </a:r>
            <a:endParaRPr lang="en-US" altLang="en-US" sz="3600" b="1">
              <a:latin typeface="Century Gothic" panose="020B0502020202020204" pitchFamily="34" charset="0"/>
            </a:endParaRPr>
          </a:p>
          <a:p>
            <a:pPr marL="114300" indent="0">
              <a:lnSpc>
                <a:spcPct val="150000"/>
              </a:lnSpc>
              <a:buNone/>
              <a:defRPr/>
            </a:pPr>
            <a:endParaRPr lang="en-US" sz="3600">
              <a:latin typeface="TitilliumMaps26L 999 wt"/>
            </a:endParaRPr>
          </a:p>
        </p:txBody>
      </p:sp>
      <p:sp>
        <p:nvSpPr>
          <p:cNvPr id="2" name="Slide Number Placeholder 1">
            <a:extLst>
              <a:ext uri="{FF2B5EF4-FFF2-40B4-BE49-F238E27FC236}">
                <a16:creationId xmlns:a16="http://schemas.microsoft.com/office/drawing/2014/main" xmlns="" id="{FAA28A58-06E7-CA18-45A7-4F0119AB1BB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25</a:t>
            </a:fld>
            <a:endParaRPr lang="en-US"/>
          </a:p>
        </p:txBody>
      </p:sp>
    </p:spTree>
    <p:extLst>
      <p:ext uri="{BB962C8B-B14F-4D97-AF65-F5344CB8AC3E}">
        <p14:creationId xmlns:p14="http://schemas.microsoft.com/office/powerpoint/2010/main" val="30077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par>
                          <p:cTn id="19" fill="hold">
                            <p:stCondLst>
                              <p:cond delay="1000"/>
                            </p:stCondLst>
                            <p:childTnLst>
                              <p:par>
                                <p:cTn id="20" presetID="31" presetClass="entr" presetSubtype="0" fill="hold" grpId="0" nodeType="after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000" y="0"/>
            <a:ext cx="9144000" cy="1219200"/>
          </a:xfrm>
        </p:spPr>
        <p:txBody>
          <a:bodyPr>
            <a:normAutofit/>
          </a:bodyPr>
          <a:lstStyle/>
          <a:p>
            <a:pPr algn="ctr"/>
            <a:r>
              <a:rPr lang="en-US" altLang="en-US" b="1">
                <a:solidFill>
                  <a:srgbClr val="700017"/>
                </a:solidFill>
                <a:latin typeface="Century Gothic" panose="020B0502020202020204" pitchFamily="34" charset="0"/>
              </a:rPr>
              <a:t>Acknowledging Choice</a:t>
            </a:r>
          </a:p>
        </p:txBody>
      </p:sp>
      <p:sp>
        <p:nvSpPr>
          <p:cNvPr id="3" name="Content Placeholder 2"/>
          <p:cNvSpPr>
            <a:spLocks noGrp="1"/>
          </p:cNvSpPr>
          <p:nvPr>
            <p:ph idx="1"/>
          </p:nvPr>
        </p:nvSpPr>
        <p:spPr>
          <a:xfrm>
            <a:off x="211455" y="1215390"/>
            <a:ext cx="11769090" cy="4507230"/>
          </a:xfrm>
        </p:spPr>
        <p:txBody>
          <a:bodyPr>
            <a:noAutofit/>
          </a:bodyPr>
          <a:lstStyle/>
          <a:p>
            <a:pPr marL="109538" indent="0" algn="ctr">
              <a:lnSpc>
                <a:spcPct val="150000"/>
              </a:lnSpc>
              <a:spcBef>
                <a:spcPts val="1800"/>
              </a:spcBef>
              <a:spcAft>
                <a:spcPts val="600"/>
              </a:spcAft>
              <a:buNone/>
              <a:defRPr/>
            </a:pPr>
            <a:r>
              <a:rPr lang="en-US" sz="3600">
                <a:latin typeface="Franklin Gothic Book" panose="020B0503020102020204" pitchFamily="34" charset="0"/>
              </a:rPr>
              <a:t>“</a:t>
            </a:r>
            <a:r>
              <a:rPr lang="en-US" sz="3600" b="1">
                <a:latin typeface="Century Gothic" panose="020B0502020202020204" pitchFamily="34" charset="0"/>
              </a:rPr>
              <a:t>Only you can decide what is best for you.”</a:t>
            </a:r>
          </a:p>
          <a:p>
            <a:pPr marL="109538" indent="0" algn="ctr">
              <a:lnSpc>
                <a:spcPct val="150000"/>
              </a:lnSpc>
              <a:spcBef>
                <a:spcPts val="1800"/>
              </a:spcBef>
              <a:spcAft>
                <a:spcPts val="600"/>
              </a:spcAft>
              <a:buNone/>
              <a:defRPr/>
            </a:pPr>
            <a:r>
              <a:rPr lang="en-US" sz="3600" b="1">
                <a:latin typeface="Century Gothic" panose="020B0502020202020204" pitchFamily="34" charset="0"/>
              </a:rPr>
              <a:t>“This is a lot to think about. It is important for you to have the opportunity to think things through, so that you can make your own decision.”</a:t>
            </a:r>
          </a:p>
          <a:p>
            <a:pPr marL="109538" indent="0" algn="ctr">
              <a:lnSpc>
                <a:spcPct val="150000"/>
              </a:lnSpc>
              <a:spcBef>
                <a:spcPts val="1800"/>
              </a:spcBef>
              <a:spcAft>
                <a:spcPts val="600"/>
              </a:spcAft>
              <a:buNone/>
              <a:defRPr/>
            </a:pPr>
            <a:endParaRPr lang="en-US" sz="3600" b="1">
              <a:latin typeface="Century Gothic" panose="020B0502020202020204" pitchFamily="34" charset="0"/>
            </a:endParaRPr>
          </a:p>
        </p:txBody>
      </p:sp>
      <p:sp>
        <p:nvSpPr>
          <p:cNvPr id="2" name="Slide Number Placeholder 1">
            <a:extLst>
              <a:ext uri="{FF2B5EF4-FFF2-40B4-BE49-F238E27FC236}">
                <a16:creationId xmlns:a16="http://schemas.microsoft.com/office/drawing/2014/main" xmlns="" id="{3C81ED4E-4972-9E7A-A46E-C750716467B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26</a:t>
            </a:fld>
            <a:endParaRPr lang="en-US"/>
          </a:p>
        </p:txBody>
      </p:sp>
    </p:spTree>
    <p:extLst>
      <p:ext uri="{BB962C8B-B14F-4D97-AF65-F5344CB8AC3E}">
        <p14:creationId xmlns:p14="http://schemas.microsoft.com/office/powerpoint/2010/main" val="25908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xit" presetSubtype="10" fill="hold" nodeType="withEffect">
                                  <p:stCondLst>
                                    <p:cond delay="0"/>
                                  </p:stCondLst>
                                  <p:childTnLst>
                                    <p:animEffect transition="out" filter="randombar(horizontal)">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000" y="0"/>
            <a:ext cx="9144000" cy="1219200"/>
          </a:xfrm>
        </p:spPr>
        <p:txBody>
          <a:bodyPr>
            <a:normAutofit/>
          </a:bodyPr>
          <a:lstStyle/>
          <a:p>
            <a:pPr algn="ctr"/>
            <a:r>
              <a:rPr lang="en-US" altLang="en-US" b="1">
                <a:solidFill>
                  <a:srgbClr val="700017"/>
                </a:solidFill>
                <a:latin typeface="Century Gothic" panose="020B0502020202020204" pitchFamily="34" charset="0"/>
              </a:rPr>
              <a:t>Acknowledging Choice</a:t>
            </a:r>
          </a:p>
        </p:txBody>
      </p:sp>
      <p:sp>
        <p:nvSpPr>
          <p:cNvPr id="3" name="Content Placeholder 2"/>
          <p:cNvSpPr>
            <a:spLocks noGrp="1"/>
          </p:cNvSpPr>
          <p:nvPr>
            <p:ph idx="1"/>
          </p:nvPr>
        </p:nvSpPr>
        <p:spPr>
          <a:xfrm>
            <a:off x="306705" y="1085850"/>
            <a:ext cx="11578590" cy="4377690"/>
          </a:xfrm>
        </p:spPr>
        <p:txBody>
          <a:bodyPr>
            <a:noAutofit/>
          </a:bodyPr>
          <a:lstStyle/>
          <a:p>
            <a:pPr marL="109538" indent="0" algn="ctr">
              <a:lnSpc>
                <a:spcPct val="150000"/>
              </a:lnSpc>
              <a:spcBef>
                <a:spcPts val="1800"/>
              </a:spcBef>
              <a:spcAft>
                <a:spcPts val="600"/>
              </a:spcAft>
              <a:buNone/>
              <a:defRPr/>
            </a:pPr>
            <a:r>
              <a:rPr lang="en-US" sz="3600" b="1">
                <a:latin typeface="Century Gothic" panose="020B0502020202020204" pitchFamily="34" charset="0"/>
              </a:rPr>
              <a:t>“The decision is yours to make, no one can make it for you.”</a:t>
            </a:r>
          </a:p>
          <a:p>
            <a:pPr marL="109538" indent="0" algn="ctr">
              <a:lnSpc>
                <a:spcPct val="150000"/>
              </a:lnSpc>
              <a:spcBef>
                <a:spcPts val="1800"/>
              </a:spcBef>
              <a:spcAft>
                <a:spcPts val="600"/>
              </a:spcAft>
              <a:buNone/>
              <a:defRPr/>
            </a:pPr>
            <a:r>
              <a:rPr lang="en-US" sz="3600" b="1">
                <a:latin typeface="Century Gothic" panose="020B0502020202020204" pitchFamily="34" charset="0"/>
              </a:rPr>
              <a:t>“You may or may not be interested in some of these options. Here are examples of what others have tried…”</a:t>
            </a:r>
          </a:p>
        </p:txBody>
      </p:sp>
      <p:sp>
        <p:nvSpPr>
          <p:cNvPr id="2" name="Slide Number Placeholder 1">
            <a:extLst>
              <a:ext uri="{FF2B5EF4-FFF2-40B4-BE49-F238E27FC236}">
                <a16:creationId xmlns:a16="http://schemas.microsoft.com/office/drawing/2014/main" xmlns="" id="{2974C642-FA7C-DA41-236C-7BFC6D456F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27</a:t>
            </a:fld>
            <a:endParaRPr lang="en-US"/>
          </a:p>
        </p:txBody>
      </p:sp>
    </p:spTree>
    <p:extLst>
      <p:ext uri="{BB962C8B-B14F-4D97-AF65-F5344CB8AC3E}">
        <p14:creationId xmlns:p14="http://schemas.microsoft.com/office/powerpoint/2010/main" val="18187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xit" presetSubtype="10" fill="hold" nodeType="withEffect">
                                  <p:stCondLst>
                                    <p:cond delay="0"/>
                                  </p:stCondLst>
                                  <p:childTnLst>
                                    <p:animEffect transition="out" filter="randombar(horizontal)">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829923" y="-44147"/>
            <a:ext cx="11157857" cy="838200"/>
          </a:xfrm>
          <a:prstGeom prst="rect">
            <a:avLst/>
          </a:prstGeom>
        </p:spPr>
        <p:txBody>
          <a:bodyPr anchor="ctr">
            <a:noAutofit/>
          </a:bodyPr>
          <a:lstStyle/>
          <a:p>
            <a:pPr algn="ctr">
              <a:defRPr/>
            </a:pPr>
            <a:r>
              <a:rPr lang="en-US" sz="4400" b="1">
                <a:solidFill>
                  <a:srgbClr val="700017"/>
                </a:solidFill>
                <a:latin typeface="Century Gothic" panose="020B0502020202020204" pitchFamily="34" charset="0"/>
              </a:rPr>
              <a:t>What is Acceptance?</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Collaboration</a:t>
            </a:r>
          </a:p>
        </p:txBody>
      </p:sp>
      <p:sp>
        <p:nvSpPr>
          <p:cNvPr id="46086" name="TextBox 2"/>
          <p:cNvSpPr txBox="1">
            <a:spLocks noChangeArrowheads="1"/>
          </p:cNvSpPr>
          <p:nvPr/>
        </p:nvSpPr>
        <p:spPr bwMode="auto">
          <a:xfrm>
            <a:off x="6709298" y="2659241"/>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652319" y="2659241"/>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924675" y="4738846"/>
            <a:ext cx="2620963" cy="646331"/>
          </a:xfrm>
          <a:prstGeom prst="rect">
            <a:avLst/>
          </a:prstGeom>
          <a:noFill/>
          <a:ln w="9525">
            <a:noFill/>
            <a:miter lim="800000"/>
            <a:headEnd/>
            <a:tailEnd/>
          </a:ln>
        </p:spPr>
        <p:txBody>
          <a:bodyPr>
            <a:spAutoFit/>
          </a:bodyPr>
          <a:lstStyle/>
          <a:p>
            <a:pPr algn="ctr"/>
            <a:r>
              <a:rPr lang="en-US" sz="3600" b="1">
                <a:solidFill>
                  <a:prstClr val="black"/>
                </a:solidFill>
                <a:latin typeface="Century Gothic" panose="020B0502020202020204" pitchFamily="34" charset="0"/>
              </a:rPr>
              <a:t>Evocation</a:t>
            </a:r>
          </a:p>
        </p:txBody>
      </p:sp>
      <p:sp>
        <p:nvSpPr>
          <p:cNvPr id="10" name="Slide Number Placeholder 4">
            <a:extLst>
              <a:ext uri="{FF2B5EF4-FFF2-40B4-BE49-F238E27FC236}">
                <a16:creationId xmlns:a16="http://schemas.microsoft.com/office/drawing/2014/main" xmlns="" id="{D0ACCEEA-21C2-4933-AE98-4DFE009C3866}"/>
              </a:ext>
            </a:extLst>
          </p:cNvPr>
          <p:cNvSpPr txBox="1">
            <a:spLocks/>
          </p:cNvSpPr>
          <p:nvPr/>
        </p:nvSpPr>
        <p:spPr bwMode="auto">
          <a:xfrm>
            <a:off x="10210800" y="6305550"/>
            <a:ext cx="457200" cy="476250"/>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lstStyle>
            <a:defPPr>
              <a:defRPr lang="en-US"/>
            </a:defPPr>
            <a:lvl1pPr marL="0" algn="r" defTabSz="914400" rtl="0" eaLnBrk="1" latinLnBrk="0" hangingPunct="1">
              <a:spcBef>
                <a:spcPct val="20000"/>
              </a:spcBef>
              <a:buClr>
                <a:schemeClr val="accent1"/>
              </a:buClr>
              <a:buFont typeface="Arial" panose="020B0604020202020204" pitchFamily="34" charset="0"/>
              <a:buChar char="•"/>
              <a:defRPr sz="22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D2CB6C"/>
              </a:buClr>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95A39D"/>
              </a:buClr>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9pPr>
          </a:lstStyle>
          <a:p>
            <a:pPr>
              <a:buClr>
                <a:srgbClr val="3891A7"/>
              </a:buClr>
              <a:buFontTx/>
              <a:buChar char="•"/>
            </a:pPr>
            <a:endParaRPr kumimoji="1" lang="en-US" altLang="en-US" sz="1200">
              <a:solidFill>
                <a:srgbClr val="B5A788"/>
              </a:solidFill>
              <a:latin typeface="Georgia" panose="02040502050405020303" pitchFamily="18" charset="0"/>
            </a:endParaRPr>
          </a:p>
        </p:txBody>
      </p:sp>
      <p:pic>
        <p:nvPicPr>
          <p:cNvPr id="3" name="Picture 2">
            <a:extLst>
              <a:ext uri="{FF2B5EF4-FFF2-40B4-BE49-F238E27FC236}">
                <a16:creationId xmlns:a16="http://schemas.microsoft.com/office/drawing/2014/main" xmlns="" id="{A25AF4BE-C56C-48D6-A733-EC718CFFE72F}"/>
              </a:ext>
            </a:extLst>
          </p:cNvPr>
          <p:cNvPicPr>
            <a:picLocks noChangeAspect="1"/>
          </p:cNvPicPr>
          <p:nvPr/>
        </p:nvPicPr>
        <p:blipFill>
          <a:blip r:embed="rId8"/>
          <a:stretch>
            <a:fillRect/>
          </a:stretch>
        </p:blipFill>
        <p:spPr>
          <a:xfrm>
            <a:off x="24406" y="45426"/>
            <a:ext cx="2793118" cy="3383573"/>
          </a:xfrm>
          <a:prstGeom prst="rect">
            <a:avLst/>
          </a:prstGeom>
        </p:spPr>
      </p:pic>
      <p:sp>
        <p:nvSpPr>
          <p:cNvPr id="2" name="Slide Number Placeholder 1">
            <a:extLst>
              <a:ext uri="{FF2B5EF4-FFF2-40B4-BE49-F238E27FC236}">
                <a16:creationId xmlns:a16="http://schemas.microsoft.com/office/drawing/2014/main" xmlns="" id="{37CB57A4-9574-4288-07D4-D85D17673C9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28</a:t>
            </a:fld>
            <a:endParaRPr lang="en-US"/>
          </a:p>
        </p:txBody>
      </p:sp>
    </p:spTree>
    <p:extLst>
      <p:ext uri="{BB962C8B-B14F-4D97-AF65-F5344CB8AC3E}">
        <p14:creationId xmlns:p14="http://schemas.microsoft.com/office/powerpoint/2010/main" val="222118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918" y="209774"/>
            <a:ext cx="8584163" cy="856298"/>
          </a:xfrm>
        </p:spPr>
        <p:txBody>
          <a:bodyPr/>
          <a:lstStyle/>
          <a:p>
            <a:pPr algn="ctr"/>
            <a:r>
              <a:rPr lang="en-US" b="1">
                <a:solidFill>
                  <a:srgbClr val="700017"/>
                </a:solidFill>
                <a:latin typeface="Century Gothic" panose="020B0502020202020204" pitchFamily="34" charset="0"/>
              </a:rPr>
              <a:t>Affirmations</a:t>
            </a:r>
          </a:p>
        </p:txBody>
      </p:sp>
      <p:sp>
        <p:nvSpPr>
          <p:cNvPr id="3" name="Content Placeholder 2"/>
          <p:cNvSpPr>
            <a:spLocks noGrp="1"/>
          </p:cNvSpPr>
          <p:nvPr>
            <p:ph idx="1"/>
          </p:nvPr>
        </p:nvSpPr>
        <p:spPr>
          <a:xfrm>
            <a:off x="-1" y="1066072"/>
            <a:ext cx="7876903" cy="5582154"/>
          </a:xfrm>
        </p:spPr>
        <p:txBody>
          <a:bodyPr>
            <a:noAutofit/>
          </a:bodyPr>
          <a:lstStyle/>
          <a:p>
            <a:pPr lvl="1">
              <a:lnSpc>
                <a:spcPct val="150000"/>
              </a:lnSpc>
            </a:pPr>
            <a:r>
              <a:rPr lang="en-US" sz="3600" b="1">
                <a:latin typeface="Century Gothic" panose="020B0502020202020204" pitchFamily="34" charset="0"/>
              </a:rPr>
              <a:t>Promote positive interactions</a:t>
            </a:r>
          </a:p>
          <a:p>
            <a:pPr lvl="1">
              <a:lnSpc>
                <a:spcPct val="150000"/>
              </a:lnSpc>
            </a:pPr>
            <a:r>
              <a:rPr lang="en-US" sz="3600" b="1">
                <a:latin typeface="Century Gothic" panose="020B0502020202020204" pitchFamily="34" charset="0"/>
              </a:rPr>
              <a:t>Focus on strengths and efforts </a:t>
            </a:r>
          </a:p>
          <a:p>
            <a:pPr lvl="1">
              <a:lnSpc>
                <a:spcPct val="150000"/>
              </a:lnSpc>
            </a:pPr>
            <a:r>
              <a:rPr lang="en-US" sz="3600" b="1">
                <a:latin typeface="Century Gothic" panose="020B0502020202020204" pitchFamily="34" charset="0"/>
              </a:rPr>
              <a:t>Lead to retention</a:t>
            </a:r>
          </a:p>
          <a:p>
            <a:pPr lvl="1">
              <a:lnSpc>
                <a:spcPct val="150000"/>
              </a:lnSpc>
            </a:pPr>
            <a:r>
              <a:rPr lang="en-US" sz="3600" b="1">
                <a:latin typeface="Century Gothic" panose="020B0502020202020204" pitchFamily="34" charset="0"/>
              </a:rPr>
              <a:t>Avoid using the word “I”</a:t>
            </a:r>
          </a:p>
          <a:p>
            <a:pPr lvl="1">
              <a:lnSpc>
                <a:spcPct val="150000"/>
              </a:lnSpc>
            </a:pPr>
            <a:r>
              <a:rPr lang="en-US" sz="3600" b="1">
                <a:latin typeface="Century Gothic" panose="020B0502020202020204" pitchFamily="34" charset="0"/>
              </a:rPr>
              <a:t>Genuine and nonjudgmental</a:t>
            </a:r>
          </a:p>
          <a:p>
            <a:endParaRPr lang="en-US" sz="3600">
              <a:solidFill>
                <a:srgbClr val="700017"/>
              </a:solidFill>
              <a:latin typeface="Franklin Gothic Book" panose="020B0503020102020204" pitchFamily="34" charset="0"/>
            </a:endParaRPr>
          </a:p>
          <a:p>
            <a:pPr lvl="2"/>
            <a:endParaRPr lang="en-US" sz="3600">
              <a:solidFill>
                <a:srgbClr val="700017"/>
              </a:solidFill>
              <a:latin typeface="Franklin Gothic Book" panose="020B0503020102020204" pitchFamily="34" charset="0"/>
            </a:endParaRPr>
          </a:p>
        </p:txBody>
      </p:sp>
      <p:pic>
        <p:nvPicPr>
          <p:cNvPr id="5" name="Picture 4" descr="A group of baseball players on a field&#10;&#10;Description automatically generated">
            <a:extLst>
              <a:ext uri="{FF2B5EF4-FFF2-40B4-BE49-F238E27FC236}">
                <a16:creationId xmlns:a16="http://schemas.microsoft.com/office/drawing/2014/main" xmlns="" id="{A6C9C52B-CFE0-46EF-AB2B-A497BD23B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064" y="1690688"/>
            <a:ext cx="3758527" cy="3127958"/>
          </a:xfrm>
          <a:prstGeom prst="rect">
            <a:avLst/>
          </a:prstGeom>
        </p:spPr>
      </p:pic>
      <p:sp>
        <p:nvSpPr>
          <p:cNvPr id="4" name="Slide Number Placeholder 3">
            <a:extLst>
              <a:ext uri="{FF2B5EF4-FFF2-40B4-BE49-F238E27FC236}">
                <a16:creationId xmlns:a16="http://schemas.microsoft.com/office/drawing/2014/main" xmlns="" id="{4E390432-C536-0628-4079-852C8D619C9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29</a:t>
            </a:fld>
            <a:endParaRPr lang="en-US"/>
          </a:p>
        </p:txBody>
      </p:sp>
    </p:spTree>
    <p:extLst>
      <p:ext uri="{BB962C8B-B14F-4D97-AF65-F5344CB8AC3E}">
        <p14:creationId xmlns:p14="http://schemas.microsoft.com/office/powerpoint/2010/main" val="13719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1" y="348773"/>
            <a:ext cx="10515600" cy="971233"/>
          </a:xfrm>
        </p:spPr>
        <p:txBody>
          <a:bodyPr>
            <a:normAutofit/>
          </a:bodyPr>
          <a:lstStyle/>
          <a:p>
            <a:pPr algn="ctr"/>
            <a:r>
              <a:rPr lang="en-US" sz="4400" b="1">
                <a:latin typeface="+mj-lt"/>
              </a:rPr>
              <a:t>Training Objectives</a:t>
            </a:r>
            <a:endParaRPr lang="en-US" sz="4400" b="1">
              <a:highlight>
                <a:srgbClr val="FFFF00"/>
              </a:highlight>
              <a:latin typeface="+mj-lt"/>
            </a:endParaRPr>
          </a:p>
        </p:txBody>
      </p:sp>
      <p:sp>
        <p:nvSpPr>
          <p:cNvPr id="3" name="Content Placeholder 2"/>
          <p:cNvSpPr>
            <a:spLocks noGrp="1"/>
          </p:cNvSpPr>
          <p:nvPr>
            <p:ph idx="1"/>
          </p:nvPr>
        </p:nvSpPr>
        <p:spPr>
          <a:xfrm>
            <a:off x="114301" y="834390"/>
            <a:ext cx="12077700" cy="4949190"/>
          </a:xfrm>
        </p:spPr>
        <p:txBody>
          <a:bodyPr>
            <a:noAutofit/>
          </a:bodyPr>
          <a:lstStyle/>
          <a:p>
            <a:pPr marL="342900" lvl="0" indent="-342900" algn="ctr">
              <a:lnSpc>
                <a:spcPct val="107000"/>
              </a:lnSpc>
              <a:spcBef>
                <a:spcPts val="0"/>
              </a:spcBef>
              <a:buFont typeface="+mj-lt"/>
              <a:buAutoNum type="arabicPeriod"/>
            </a:pPr>
            <a:endParaRPr lang="en-US" sz="3600" b="1">
              <a:latin typeface="Century Gothic" panose="020B0502020202020204" pitchFamily="34" charset="0"/>
              <a:ea typeface="Calibri" panose="020F0502020204030204" pitchFamily="34" charset="0"/>
              <a:cs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514350" indent="-5143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51F3C69B-CFAA-4C16-BD53-034A6A5A0056}"/>
              </a:ext>
            </a:extLst>
          </p:cNvPr>
          <p:cNvGraphicFramePr>
            <a:graphicFrameLocks noGrp="1"/>
          </p:cNvGraphicFramePr>
          <p:nvPr/>
        </p:nvGraphicFramePr>
        <p:xfrm>
          <a:off x="0" y="1170833"/>
          <a:ext cx="12192000" cy="5043678"/>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xmlns="" val="2898793812"/>
                    </a:ext>
                  </a:extLst>
                </a:gridCol>
              </a:tblGrid>
              <a:tr h="4356892">
                <a:tc>
                  <a:txBody>
                    <a:bodyPr/>
                    <a:lstStyle/>
                    <a:p>
                      <a:pPr marL="342900" marR="0" lvl="0" indent="-342900" algn="l">
                        <a:lnSpc>
                          <a:spcPct val="150000"/>
                        </a:lnSpc>
                        <a:spcBef>
                          <a:spcPts val="0"/>
                        </a:spcBef>
                        <a:spcAft>
                          <a:spcPts val="0"/>
                        </a:spcAft>
                        <a:buFont typeface="+mj-lt"/>
                        <a:buAutoNum type="arabicPeriod"/>
                      </a:pPr>
                      <a:r>
                        <a:rPr lang="en-US" sz="3200" b="1">
                          <a:effectLst/>
                          <a:latin typeface="+mn-lt"/>
                        </a:rPr>
                        <a:t> Brief explanations of Motivational Interviewing Concepts.</a:t>
                      </a:r>
                    </a:p>
                    <a:p>
                      <a:pPr marL="342900" marR="0" lvl="0" indent="-342900" algn="l">
                        <a:lnSpc>
                          <a:spcPct val="150000"/>
                        </a:lnSpc>
                        <a:spcBef>
                          <a:spcPts val="0"/>
                        </a:spcBef>
                        <a:spcAft>
                          <a:spcPts val="0"/>
                        </a:spcAft>
                        <a:buFont typeface="+mj-lt"/>
                        <a:buAutoNum type="arabicPeriod"/>
                      </a:pPr>
                      <a:r>
                        <a:rPr lang="en-US" sz="3200" b="1">
                          <a:effectLst/>
                          <a:latin typeface="+mn-lt"/>
                        </a:rPr>
                        <a:t> Develop Ability to Recognize and Strengthen Change Talk.</a:t>
                      </a:r>
                    </a:p>
                    <a:p>
                      <a:pPr marL="342900" marR="0" lvl="0" indent="-342900" algn="l">
                        <a:lnSpc>
                          <a:spcPct val="150000"/>
                        </a:lnSpc>
                        <a:spcBef>
                          <a:spcPts val="0"/>
                        </a:spcBef>
                        <a:spcAft>
                          <a:spcPts val="0"/>
                        </a:spcAft>
                        <a:buFont typeface="+mj-lt"/>
                        <a:buAutoNum type="arabicPeriod"/>
                      </a:pPr>
                      <a:r>
                        <a:rPr lang="en-US" sz="3200" b="1">
                          <a:effectLst/>
                          <a:latin typeface="+mn-lt"/>
                        </a:rPr>
                        <a:t> Provide Opportunities to Practice Open Questions, Affirmations, Reflections and Summarizations. </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3200" b="1">
                          <a:effectLst/>
                          <a:latin typeface="+mn-lt"/>
                        </a:rPr>
                        <a:t> Expand Understanding of Empathy, Evocation, Acceptance and Compassion.</a:t>
                      </a:r>
                    </a:p>
                    <a:p>
                      <a:pPr marL="342900" marR="0" lvl="0" indent="-342900" algn="l">
                        <a:lnSpc>
                          <a:spcPct val="150000"/>
                        </a:lnSpc>
                        <a:spcBef>
                          <a:spcPts val="0"/>
                        </a:spcBef>
                        <a:spcAft>
                          <a:spcPts val="0"/>
                        </a:spcAft>
                        <a:buFont typeface="+mj-lt"/>
                        <a:buAutoNum type="arabicPeriod"/>
                      </a:pPr>
                      <a:endParaRPr lang="en-US" sz="3200" b="1" dirty="0">
                        <a:effectLst/>
                        <a:latin typeface="+mn-lt"/>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2084507075"/>
                  </a:ext>
                </a:extLst>
              </a:tr>
            </a:tbl>
          </a:graphicData>
        </a:graphic>
      </p:graphicFrame>
      <p:sp>
        <p:nvSpPr>
          <p:cNvPr id="5" name="Slide Number Placeholder 4">
            <a:extLst>
              <a:ext uri="{FF2B5EF4-FFF2-40B4-BE49-F238E27FC236}">
                <a16:creationId xmlns:a16="http://schemas.microsoft.com/office/drawing/2014/main" xmlns="" id="{0C6C568E-BAD2-61B5-97DB-4E048974E215}"/>
              </a:ext>
            </a:extLst>
          </p:cNvPr>
          <p:cNvSpPr>
            <a:spLocks noGrp="1"/>
          </p:cNvSpPr>
          <p:nvPr>
            <p:ph type="sldNum" sz="quarter" idx="11"/>
          </p:nvPr>
        </p:nvSpPr>
        <p:spPr/>
        <p:txBody>
          <a:bodyPr/>
          <a:lstStyle/>
          <a:p>
            <a:fld id="{383B7B7A-CDDA-7C44-B1B0-1F1E45567B3B}" type="slidenum">
              <a:rPr lang="en-US" smtClean="0"/>
              <a:pPr/>
              <a:t>3</a:t>
            </a:fld>
            <a:endParaRPr lang="en-US"/>
          </a:p>
        </p:txBody>
      </p:sp>
    </p:spTree>
    <p:extLst>
      <p:ext uri="{BB962C8B-B14F-4D97-AF65-F5344CB8AC3E}">
        <p14:creationId xmlns:p14="http://schemas.microsoft.com/office/powerpoint/2010/main" val="306733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918" y="209774"/>
            <a:ext cx="8584163" cy="856298"/>
          </a:xfrm>
        </p:spPr>
        <p:txBody>
          <a:bodyPr/>
          <a:lstStyle/>
          <a:p>
            <a:pPr algn="ctr"/>
            <a:r>
              <a:rPr lang="en-US" b="1">
                <a:solidFill>
                  <a:srgbClr val="700017"/>
                </a:solidFill>
                <a:latin typeface="Century Gothic" panose="020B0502020202020204" pitchFamily="34" charset="0"/>
              </a:rPr>
              <a:t>Affirmations</a:t>
            </a:r>
          </a:p>
        </p:txBody>
      </p:sp>
      <p:sp>
        <p:nvSpPr>
          <p:cNvPr id="3" name="Content Placeholder 2"/>
          <p:cNvSpPr>
            <a:spLocks noGrp="1"/>
          </p:cNvSpPr>
          <p:nvPr>
            <p:ph idx="1"/>
          </p:nvPr>
        </p:nvSpPr>
        <p:spPr>
          <a:xfrm>
            <a:off x="-1" y="1821614"/>
            <a:ext cx="8851393" cy="4826612"/>
          </a:xfrm>
        </p:spPr>
        <p:txBody>
          <a:bodyPr>
            <a:noAutofit/>
          </a:bodyPr>
          <a:lstStyle/>
          <a:p>
            <a:pPr marL="609600" indent="-609600">
              <a:lnSpc>
                <a:spcPct val="150000"/>
              </a:lnSpc>
            </a:pPr>
            <a:r>
              <a:rPr lang="en-US" b="1">
                <a:latin typeface="Century Gothic" panose="020B0502020202020204" pitchFamily="34" charset="0"/>
              </a:rPr>
              <a:t>Acknowledge the person’s ability</a:t>
            </a:r>
          </a:p>
          <a:p>
            <a:pPr marL="609600" indent="-609600">
              <a:lnSpc>
                <a:spcPct val="150000"/>
              </a:lnSpc>
            </a:pPr>
            <a:r>
              <a:rPr lang="en-US" b="1">
                <a:latin typeface="Century Gothic" panose="020B0502020202020204" pitchFamily="34" charset="0"/>
              </a:rPr>
              <a:t>Acknowledge how hard they are trying</a:t>
            </a:r>
          </a:p>
          <a:p>
            <a:pPr marL="609600" indent="-609600">
              <a:lnSpc>
                <a:spcPct val="150000"/>
              </a:lnSpc>
            </a:pPr>
            <a:r>
              <a:rPr lang="en-US" b="1">
                <a:latin typeface="Century Gothic" panose="020B0502020202020204" pitchFamily="34" charset="0"/>
              </a:rPr>
              <a:t>Acknowledge a past success they’ve had</a:t>
            </a:r>
          </a:p>
          <a:p>
            <a:pPr marL="609600" indent="-609600">
              <a:lnSpc>
                <a:spcPct val="150000"/>
              </a:lnSpc>
            </a:pPr>
            <a:r>
              <a:rPr lang="en-US" b="1">
                <a:latin typeface="Century Gothic" panose="020B0502020202020204" pitchFamily="34" charset="0"/>
              </a:rPr>
              <a:t>Acknowledge their chances for future success</a:t>
            </a:r>
          </a:p>
          <a:p>
            <a:endParaRPr lang="en-US" sz="3600">
              <a:solidFill>
                <a:srgbClr val="700017"/>
              </a:solidFill>
              <a:latin typeface="Franklin Gothic Book" panose="020B0503020102020204" pitchFamily="34" charset="0"/>
            </a:endParaRPr>
          </a:p>
          <a:p>
            <a:pPr lvl="2"/>
            <a:endParaRPr lang="en-US" sz="3600">
              <a:solidFill>
                <a:srgbClr val="700017"/>
              </a:solidFill>
              <a:latin typeface="Franklin Gothic Book" panose="020B0503020102020204" pitchFamily="34" charset="0"/>
            </a:endParaRPr>
          </a:p>
        </p:txBody>
      </p:sp>
      <p:pic>
        <p:nvPicPr>
          <p:cNvPr id="5" name="Picture 4" descr="A group of baseball players on a field&#10;&#10;Description automatically generated">
            <a:extLst>
              <a:ext uri="{FF2B5EF4-FFF2-40B4-BE49-F238E27FC236}">
                <a16:creationId xmlns:a16="http://schemas.microsoft.com/office/drawing/2014/main" xmlns="" id="{A6C9C52B-CFE0-46EF-AB2B-A497BD23B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176" y="965316"/>
            <a:ext cx="3758527" cy="3127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xmlns="" id="{E78BD6B1-26D7-F875-23E5-37591A1E627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30</a:t>
            </a:fld>
            <a:endParaRPr lang="en-US"/>
          </a:p>
        </p:txBody>
      </p:sp>
    </p:spTree>
    <p:extLst>
      <p:ext uri="{BB962C8B-B14F-4D97-AF65-F5344CB8AC3E}">
        <p14:creationId xmlns:p14="http://schemas.microsoft.com/office/powerpoint/2010/main" val="16470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266701" y="-91440"/>
            <a:ext cx="9549167" cy="1691640"/>
          </a:xfrm>
          <a:noFill/>
        </p:spPr>
        <p:txBody>
          <a:bodyPr>
            <a:noAutofit/>
          </a:bodyPr>
          <a:lstStyle/>
          <a:p>
            <a:pPr algn="ctr">
              <a:defRPr/>
            </a:pPr>
            <a:r>
              <a:rPr lang="en-US" b="1" dirty="0">
                <a:solidFill>
                  <a:srgbClr val="700017"/>
                </a:solidFill>
                <a:latin typeface="Century Gothic" panose="020B0502020202020204" pitchFamily="34" charset="0"/>
              </a:rPr>
              <a:t/>
            </a:r>
            <a:br>
              <a:rPr lang="en-US" b="1" dirty="0">
                <a:solidFill>
                  <a:srgbClr val="700017"/>
                </a:solidFill>
                <a:latin typeface="Century Gothic" panose="020B0502020202020204" pitchFamily="34" charset="0"/>
              </a:rPr>
            </a:br>
            <a:r>
              <a:rPr lang="en-US" b="1" dirty="0">
                <a:solidFill>
                  <a:srgbClr val="700017"/>
                </a:solidFill>
                <a:latin typeface="Century Gothic" panose="020B0502020202020204" pitchFamily="34" charset="0"/>
              </a:rPr>
              <a:t>Batting Practice: Affirmations to show Acceptance</a:t>
            </a:r>
            <a:r>
              <a:rPr lang="en-US" b="1" dirty="0">
                <a:solidFill>
                  <a:srgbClr val="700017"/>
                </a:solidFill>
                <a:latin typeface="Franklin Gothic Book" panose="020B0503020102020204" pitchFamily="34" charset="0"/>
              </a:rPr>
              <a:t/>
            </a:r>
            <a:br>
              <a:rPr lang="en-US" b="1" dirty="0">
                <a:solidFill>
                  <a:srgbClr val="700017"/>
                </a:solidFill>
                <a:latin typeface="Franklin Gothic Book" panose="020B0503020102020204" pitchFamily="34" charset="0"/>
              </a:rPr>
            </a:br>
            <a:r>
              <a:rPr lang="en-US" b="1" dirty="0">
                <a:solidFill>
                  <a:schemeClr val="tx2">
                    <a:lumMod val="50000"/>
                  </a:schemeClr>
                </a:solidFill>
              </a:rPr>
              <a:t/>
            </a:r>
            <a:br>
              <a:rPr lang="en-US" b="1" dirty="0">
                <a:solidFill>
                  <a:schemeClr val="tx2">
                    <a:lumMod val="50000"/>
                  </a:schemeClr>
                </a:solidFill>
              </a:rPr>
            </a:br>
            <a:endParaRPr lang="en-US" b="1" dirty="0">
              <a:solidFill>
                <a:schemeClr val="accent2">
                  <a:lumMod val="50000"/>
                </a:schemeClr>
              </a:solidFill>
            </a:endParaRPr>
          </a:p>
        </p:txBody>
      </p:sp>
      <p:sp>
        <p:nvSpPr>
          <p:cNvPr id="75779" name="Rectangle 3"/>
          <p:cNvSpPr>
            <a:spLocks noGrp="1" noChangeArrowheads="1"/>
          </p:cNvSpPr>
          <p:nvPr>
            <p:ph idx="1"/>
          </p:nvPr>
        </p:nvSpPr>
        <p:spPr>
          <a:xfrm>
            <a:off x="429985" y="1836555"/>
            <a:ext cx="11495314" cy="4583430"/>
          </a:xfrm>
        </p:spPr>
        <p:txBody>
          <a:bodyPr>
            <a:noAutofit/>
          </a:bodyPr>
          <a:lstStyle/>
          <a:p>
            <a:pPr marL="609600" indent="-609600">
              <a:lnSpc>
                <a:spcPct val="150000"/>
              </a:lnSpc>
              <a:spcBef>
                <a:spcPts val="0"/>
              </a:spcBef>
            </a:pPr>
            <a:r>
              <a:rPr lang="en-US" sz="2400" b="1" dirty="0">
                <a:latin typeface="Century Gothic" panose="020B0502020202020204" pitchFamily="34" charset="0"/>
              </a:rPr>
              <a:t>You are taking the necessary steps to…</a:t>
            </a:r>
          </a:p>
          <a:p>
            <a:pPr marL="609600" indent="-609600">
              <a:lnSpc>
                <a:spcPct val="150000"/>
              </a:lnSpc>
              <a:spcBef>
                <a:spcPts val="0"/>
              </a:spcBef>
            </a:pPr>
            <a:r>
              <a:rPr lang="en-US" sz="2400" b="1" dirty="0">
                <a:latin typeface="Century Gothic" panose="020B0502020202020204" pitchFamily="34" charset="0"/>
              </a:rPr>
              <a:t>You must be a resourceful person to have…</a:t>
            </a:r>
          </a:p>
          <a:p>
            <a:pPr marL="609600" indent="-609600">
              <a:lnSpc>
                <a:spcPct val="150000"/>
              </a:lnSpc>
              <a:spcBef>
                <a:spcPts val="0"/>
              </a:spcBef>
            </a:pPr>
            <a:r>
              <a:rPr lang="en-US" sz="2400" b="1" dirty="0">
                <a:latin typeface="Century Gothic" panose="020B0502020202020204" pitchFamily="34" charset="0"/>
              </a:rPr>
              <a:t>You have the ability to…</a:t>
            </a:r>
          </a:p>
          <a:p>
            <a:pPr marL="609600" indent="-609600">
              <a:lnSpc>
                <a:spcPct val="150000"/>
              </a:lnSpc>
              <a:spcBef>
                <a:spcPts val="0"/>
              </a:spcBef>
            </a:pPr>
            <a:r>
              <a:rPr lang="en-US" sz="2400" b="1" dirty="0">
                <a:latin typeface="Century Gothic" panose="020B0502020202020204" pitchFamily="34" charset="0"/>
              </a:rPr>
              <a:t>You are trying hard to…</a:t>
            </a:r>
          </a:p>
          <a:p>
            <a:pPr marL="609600" indent="-609600">
              <a:lnSpc>
                <a:spcPct val="150000"/>
              </a:lnSpc>
              <a:spcBef>
                <a:spcPts val="0"/>
              </a:spcBef>
            </a:pPr>
            <a:r>
              <a:rPr lang="en-US" sz="2400" b="1" dirty="0">
                <a:latin typeface="Century Gothic" panose="020B0502020202020204" pitchFamily="34" charset="0"/>
              </a:rPr>
              <a:t>You have been successful at…</a:t>
            </a:r>
          </a:p>
          <a:p>
            <a:pPr marL="609600" indent="-609600">
              <a:lnSpc>
                <a:spcPct val="150000"/>
              </a:lnSpc>
              <a:spcBef>
                <a:spcPts val="0"/>
              </a:spcBef>
            </a:pPr>
            <a:r>
              <a:rPr lang="en-US" sz="2400" b="1" dirty="0">
                <a:latin typeface="Century Gothic" panose="020B0502020202020204" pitchFamily="34" charset="0"/>
              </a:rPr>
              <a:t>You will be successful at…</a:t>
            </a:r>
          </a:p>
          <a:p>
            <a:pPr marL="990600" lvl="1" indent="-533400" algn="ctr">
              <a:lnSpc>
                <a:spcPct val="150000"/>
              </a:lnSpc>
              <a:buNone/>
            </a:pPr>
            <a:r>
              <a:rPr lang="en-US" sz="3600" b="1" i="1" dirty="0">
                <a:solidFill>
                  <a:srgbClr val="700017"/>
                </a:solidFill>
                <a:latin typeface="Century Gothic" panose="020B0502020202020204" pitchFamily="34" charset="0"/>
              </a:rPr>
              <a:t>LISTENERS: Did you hear acceptance?</a:t>
            </a:r>
          </a:p>
        </p:txBody>
      </p:sp>
      <p:pic>
        <p:nvPicPr>
          <p:cNvPr id="3" name="Picture 2" descr="A picture containing diagram&#10;&#10;Description automatically generated">
            <a:extLst>
              <a:ext uri="{FF2B5EF4-FFF2-40B4-BE49-F238E27FC236}">
                <a16:creationId xmlns:a16="http://schemas.microsoft.com/office/drawing/2014/main" xmlns="" id="{93FCA71F-615B-454A-A991-D195BE63B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155" y="208550"/>
            <a:ext cx="1397144" cy="16916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Slide Number Placeholder 1">
            <a:extLst>
              <a:ext uri="{FF2B5EF4-FFF2-40B4-BE49-F238E27FC236}">
                <a16:creationId xmlns:a16="http://schemas.microsoft.com/office/drawing/2014/main" xmlns="" id="{DD047FAD-E658-2259-4D36-C961E0E5ADD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31</a:t>
            </a:fld>
            <a:endParaRPr lang="en-US"/>
          </a:p>
        </p:txBody>
      </p:sp>
    </p:spTree>
    <p:extLst>
      <p:ext uri="{BB962C8B-B14F-4D97-AF65-F5344CB8AC3E}">
        <p14:creationId xmlns:p14="http://schemas.microsoft.com/office/powerpoint/2010/main" val="25179590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557321" y="-49823"/>
            <a:ext cx="11157857" cy="838200"/>
          </a:xfrm>
          <a:prstGeom prst="rect">
            <a:avLst/>
          </a:prstGeom>
        </p:spPr>
        <p:txBody>
          <a:bodyPr anchor="ctr">
            <a:noAutofit/>
          </a:bodyPr>
          <a:lstStyle/>
          <a:p>
            <a:pPr algn="ctr">
              <a:defRPr/>
            </a:pPr>
            <a:r>
              <a:rPr lang="en-US" sz="4400" b="1">
                <a:solidFill>
                  <a:srgbClr val="700017"/>
                </a:solidFill>
                <a:latin typeface="Century Gothic" panose="020B0502020202020204" pitchFamily="34" charset="0"/>
              </a:rPr>
              <a:t>What is Compassion?</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Collaboration</a:t>
            </a:r>
          </a:p>
        </p:txBody>
      </p:sp>
      <p:sp>
        <p:nvSpPr>
          <p:cNvPr id="46086" name="TextBox 2"/>
          <p:cNvSpPr txBox="1">
            <a:spLocks noChangeArrowheads="1"/>
          </p:cNvSpPr>
          <p:nvPr/>
        </p:nvSpPr>
        <p:spPr bwMode="auto">
          <a:xfrm>
            <a:off x="6774612" y="2782667"/>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451764" y="2782668"/>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924675" y="4738846"/>
            <a:ext cx="2620963" cy="646331"/>
          </a:xfrm>
          <a:prstGeom prst="rect">
            <a:avLst/>
          </a:prstGeom>
          <a:noFill/>
          <a:ln w="9525">
            <a:noFill/>
            <a:miter lim="800000"/>
            <a:headEnd/>
            <a:tailEnd/>
          </a:ln>
        </p:spPr>
        <p:txBody>
          <a:bodyPr>
            <a:spAutoFit/>
          </a:bodyPr>
          <a:lstStyle/>
          <a:p>
            <a:pPr algn="ctr"/>
            <a:r>
              <a:rPr lang="en-US" sz="3600" b="1">
                <a:solidFill>
                  <a:prstClr val="black"/>
                </a:solidFill>
                <a:latin typeface="Century Gothic" panose="020B0502020202020204" pitchFamily="34" charset="0"/>
              </a:rPr>
              <a:t>Evocation</a:t>
            </a:r>
          </a:p>
        </p:txBody>
      </p:sp>
      <p:sp>
        <p:nvSpPr>
          <p:cNvPr id="10" name="Slide Number Placeholder 4">
            <a:extLst>
              <a:ext uri="{FF2B5EF4-FFF2-40B4-BE49-F238E27FC236}">
                <a16:creationId xmlns:a16="http://schemas.microsoft.com/office/drawing/2014/main" xmlns="" id="{D0ACCEEA-21C2-4933-AE98-4DFE009C3866}"/>
              </a:ext>
            </a:extLst>
          </p:cNvPr>
          <p:cNvSpPr txBox="1">
            <a:spLocks/>
          </p:cNvSpPr>
          <p:nvPr/>
        </p:nvSpPr>
        <p:spPr bwMode="auto">
          <a:xfrm>
            <a:off x="10210800" y="6305550"/>
            <a:ext cx="457200" cy="476250"/>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lstStyle>
            <a:defPPr>
              <a:defRPr lang="en-US"/>
            </a:defPPr>
            <a:lvl1pPr marL="0" algn="r" defTabSz="914400" rtl="0" eaLnBrk="1" latinLnBrk="0" hangingPunct="1">
              <a:spcBef>
                <a:spcPct val="20000"/>
              </a:spcBef>
              <a:buClr>
                <a:schemeClr val="accent1"/>
              </a:buClr>
              <a:buFont typeface="Arial" panose="020B0604020202020204" pitchFamily="34" charset="0"/>
              <a:buChar char="•"/>
              <a:defRPr sz="22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D2CB6C"/>
              </a:buClr>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95A39D"/>
              </a:buClr>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9pPr>
          </a:lstStyle>
          <a:p>
            <a:pPr>
              <a:buClr>
                <a:srgbClr val="3891A7"/>
              </a:buClr>
              <a:buFontTx/>
              <a:buChar char="•"/>
            </a:pPr>
            <a:endParaRPr kumimoji="1" lang="en-US" altLang="en-US" sz="1200">
              <a:solidFill>
                <a:srgbClr val="B5A788"/>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xmlns="" id="{52C7E5F5-D34F-D363-7B06-085FC1B91BC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32</a:t>
            </a:fld>
            <a:endParaRPr lang="en-US"/>
          </a:p>
        </p:txBody>
      </p:sp>
    </p:spTree>
    <p:extLst>
      <p:ext uri="{BB962C8B-B14F-4D97-AF65-F5344CB8AC3E}">
        <p14:creationId xmlns:p14="http://schemas.microsoft.com/office/powerpoint/2010/main" val="3081466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sport, day&#10;&#10;Description automatically generated">
            <a:extLst>
              <a:ext uri="{FF2B5EF4-FFF2-40B4-BE49-F238E27FC236}">
                <a16:creationId xmlns:a16="http://schemas.microsoft.com/office/drawing/2014/main" xmlns="" id="{FC34BEEF-FE6D-4708-BF8E-2A3BB948B45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5932615"/>
          </a:xfrm>
          <a:prstGeom prst="rect">
            <a:avLst/>
          </a:prstGeom>
        </p:spPr>
      </p:pic>
      <p:sp>
        <p:nvSpPr>
          <p:cNvPr id="5" name="Title 4"/>
          <p:cNvSpPr>
            <a:spLocks noGrp="1"/>
          </p:cNvSpPr>
          <p:nvPr>
            <p:ph type="title"/>
          </p:nvPr>
        </p:nvSpPr>
        <p:spPr>
          <a:xfrm>
            <a:off x="2971800" y="59921"/>
            <a:ext cx="6248400" cy="990600"/>
          </a:xfrm>
        </p:spPr>
        <p:txBody>
          <a:bodyPr>
            <a:normAutofit/>
          </a:bodyPr>
          <a:lstStyle/>
          <a:p>
            <a:pPr algn="ctr"/>
            <a:r>
              <a:rPr lang="en-US" b="1">
                <a:solidFill>
                  <a:srgbClr val="700017"/>
                </a:solidFill>
                <a:latin typeface="Century Gothic" panose="020B0502020202020204" pitchFamily="34" charset="0"/>
              </a:rPr>
              <a:t>Reflections</a:t>
            </a:r>
          </a:p>
        </p:txBody>
      </p:sp>
      <p:sp>
        <p:nvSpPr>
          <p:cNvPr id="6" name="Content Placeholder 5"/>
          <p:cNvSpPr>
            <a:spLocks noGrp="1"/>
          </p:cNvSpPr>
          <p:nvPr>
            <p:ph idx="1"/>
          </p:nvPr>
        </p:nvSpPr>
        <p:spPr>
          <a:xfrm>
            <a:off x="1406769" y="1050520"/>
            <a:ext cx="9583616" cy="4717233"/>
          </a:xfrm>
          <a:noFill/>
        </p:spPr>
        <p:txBody>
          <a:bodyPr>
            <a:noAutofit/>
          </a:bodyPr>
          <a:lstStyle/>
          <a:p>
            <a:pPr marL="982663" lvl="1" indent="-571500">
              <a:lnSpc>
                <a:spcPct val="150000"/>
              </a:lnSpc>
              <a:spcBef>
                <a:spcPts val="1200"/>
              </a:spcBef>
              <a:spcAft>
                <a:spcPts val="600"/>
              </a:spcAft>
            </a:pPr>
            <a:r>
              <a:rPr lang="en-US" sz="3600" b="1">
                <a:latin typeface="Century Gothic" panose="020B0502020202020204" pitchFamily="34" charset="0"/>
              </a:rPr>
              <a:t>Repeating their words</a:t>
            </a:r>
          </a:p>
          <a:p>
            <a:pPr marL="982663" lvl="1" indent="-571500">
              <a:lnSpc>
                <a:spcPct val="150000"/>
              </a:lnSpc>
              <a:spcBef>
                <a:spcPts val="1200"/>
              </a:spcBef>
              <a:spcAft>
                <a:spcPts val="600"/>
              </a:spcAft>
            </a:pPr>
            <a:r>
              <a:rPr lang="en-US" sz="3600" b="1">
                <a:latin typeface="Century Gothic" panose="020B0502020202020204" pitchFamily="34" charset="0"/>
              </a:rPr>
              <a:t>Restatement with different words</a:t>
            </a:r>
          </a:p>
          <a:p>
            <a:pPr marL="982663" lvl="1" indent="-571500">
              <a:lnSpc>
                <a:spcPct val="150000"/>
              </a:lnSpc>
              <a:spcBef>
                <a:spcPts val="1200"/>
              </a:spcBef>
              <a:spcAft>
                <a:spcPts val="600"/>
              </a:spcAft>
            </a:pPr>
            <a:r>
              <a:rPr lang="en-US" sz="3600" b="1">
                <a:latin typeface="Century Gothic" panose="020B0502020202020204" pitchFamily="34" charset="0"/>
              </a:rPr>
              <a:t>Making a guess at their meaning</a:t>
            </a:r>
          </a:p>
          <a:p>
            <a:pPr marL="982663" lvl="1" indent="-571500">
              <a:lnSpc>
                <a:spcPct val="150000"/>
              </a:lnSpc>
            </a:pPr>
            <a:endParaRPr lang="en-US" sz="3600"/>
          </a:p>
        </p:txBody>
      </p:sp>
      <p:sp>
        <p:nvSpPr>
          <p:cNvPr id="2" name="Slide Number Placeholder 1">
            <a:extLst>
              <a:ext uri="{FF2B5EF4-FFF2-40B4-BE49-F238E27FC236}">
                <a16:creationId xmlns:a16="http://schemas.microsoft.com/office/drawing/2014/main" xmlns="" id="{F3275345-B5D2-30C3-CF64-FD3A9BDEF54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33</a:t>
            </a:fld>
            <a:endParaRPr lang="en-US"/>
          </a:p>
        </p:txBody>
      </p:sp>
    </p:spTree>
    <p:extLst>
      <p:ext uri="{BB962C8B-B14F-4D97-AF65-F5344CB8AC3E}">
        <p14:creationId xmlns:p14="http://schemas.microsoft.com/office/powerpoint/2010/main" val="12200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ootball player running&#10;&#10;Description automatically generated with low confidence">
            <a:extLst>
              <a:ext uri="{FF2B5EF4-FFF2-40B4-BE49-F238E27FC236}">
                <a16:creationId xmlns:a16="http://schemas.microsoft.com/office/drawing/2014/main" xmlns="" id="{7CB26384-A31C-4145-B026-1EF0201585E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961185" y="1248505"/>
            <a:ext cx="6230815" cy="4677509"/>
          </a:xfrm>
          <a:prstGeom prst="rect">
            <a:avLst/>
          </a:prstGeom>
        </p:spPr>
      </p:pic>
      <p:pic>
        <p:nvPicPr>
          <p:cNvPr id="5" name="Picture 4" descr="A baseball player in a blue uniform&#10;&#10;Description automatically generated with low confidence">
            <a:extLst>
              <a:ext uri="{FF2B5EF4-FFF2-40B4-BE49-F238E27FC236}">
                <a16:creationId xmlns:a16="http://schemas.microsoft.com/office/drawing/2014/main" xmlns="" id="{DECB23CC-5B68-4D0D-AC38-CBD19B15D0D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1248506"/>
            <a:ext cx="5961185" cy="4677509"/>
          </a:xfrm>
          <a:prstGeom prst="rect">
            <a:avLst/>
          </a:prstGeom>
        </p:spPr>
      </p:pic>
      <p:sp>
        <p:nvSpPr>
          <p:cNvPr id="89092" name="Rectangle 2"/>
          <p:cNvSpPr>
            <a:spLocks noGrp="1" noChangeArrowheads="1"/>
          </p:cNvSpPr>
          <p:nvPr>
            <p:ph type="title"/>
          </p:nvPr>
        </p:nvSpPr>
        <p:spPr>
          <a:xfrm>
            <a:off x="3215054" y="0"/>
            <a:ext cx="5761892" cy="1093909"/>
          </a:xfrm>
        </p:spPr>
        <p:txBody>
          <a:bodyPr>
            <a:normAutofit fontScale="90000"/>
          </a:bodyPr>
          <a:lstStyle/>
          <a:p>
            <a:pPr algn="ctr"/>
            <a:r>
              <a:rPr lang="en-US" altLang="en-US" sz="4400" b="1">
                <a:solidFill>
                  <a:srgbClr val="700017"/>
                </a:solidFill>
                <a:latin typeface="Century Gothic" panose="020B0502020202020204" pitchFamily="34" charset="0"/>
              </a:rPr>
              <a:t>Strategic Responses</a:t>
            </a:r>
          </a:p>
        </p:txBody>
      </p:sp>
      <p:sp>
        <p:nvSpPr>
          <p:cNvPr id="51203" name="Rectangle 3"/>
          <p:cNvSpPr>
            <a:spLocks noGrp="1" noChangeArrowheads="1"/>
          </p:cNvSpPr>
          <p:nvPr>
            <p:ph idx="1"/>
          </p:nvPr>
        </p:nvSpPr>
        <p:spPr>
          <a:xfrm>
            <a:off x="3648389" y="2667854"/>
            <a:ext cx="5058508" cy="1379416"/>
          </a:xfrm>
        </p:spPr>
        <p:txBody>
          <a:bodyPr>
            <a:normAutofit/>
          </a:bodyPr>
          <a:lstStyle/>
          <a:p>
            <a:pPr algn="ctr">
              <a:spcBef>
                <a:spcPts val="1800"/>
              </a:spcBef>
              <a:buNone/>
              <a:defRPr/>
            </a:pPr>
            <a:r>
              <a:rPr lang="en-US" sz="3600" b="1">
                <a:latin typeface="Century Gothic" panose="020B0502020202020204" pitchFamily="34" charset="0"/>
              </a:rPr>
              <a:t>Use 2 to 3 Reflections</a:t>
            </a:r>
            <a:br>
              <a:rPr lang="en-US" sz="3600" b="1">
                <a:latin typeface="Century Gothic" panose="020B0502020202020204" pitchFamily="34" charset="0"/>
              </a:rPr>
            </a:br>
            <a:r>
              <a:rPr lang="en-US" sz="3600" b="1">
                <a:latin typeface="Century Gothic" panose="020B0502020202020204" pitchFamily="34" charset="0"/>
              </a:rPr>
              <a:t> for every question</a:t>
            </a:r>
            <a:endParaRPr lang="en-US" sz="3600" i="1">
              <a:latin typeface="Century Gothic" panose="020B0502020202020204" pitchFamily="34" charset="0"/>
            </a:endParaRPr>
          </a:p>
        </p:txBody>
      </p:sp>
      <p:sp>
        <p:nvSpPr>
          <p:cNvPr id="2" name="Slide Number Placeholder 1">
            <a:extLst>
              <a:ext uri="{FF2B5EF4-FFF2-40B4-BE49-F238E27FC236}">
                <a16:creationId xmlns:a16="http://schemas.microsoft.com/office/drawing/2014/main" xmlns="" id="{9E80E589-0264-A8DC-D973-07DF41BD25F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34</a:t>
            </a:fld>
            <a:endParaRPr lang="en-US"/>
          </a:p>
        </p:txBody>
      </p:sp>
    </p:spTree>
    <p:extLst>
      <p:ext uri="{BB962C8B-B14F-4D97-AF65-F5344CB8AC3E}">
        <p14:creationId xmlns:p14="http://schemas.microsoft.com/office/powerpoint/2010/main" val="7334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seball field with a stadium in the background&#10;&#10;Description automatically generated with medium confidence">
            <a:extLst>
              <a:ext uri="{FF2B5EF4-FFF2-40B4-BE49-F238E27FC236}">
                <a16:creationId xmlns:a16="http://schemas.microsoft.com/office/drawing/2014/main" xmlns="" id="{BC438A74-9436-4DFD-8718-052E5182F8C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2432" y="0"/>
            <a:ext cx="12214432" cy="5921219"/>
          </a:xfrm>
          <a:prstGeom prst="rect">
            <a:avLst/>
          </a:prstGeom>
        </p:spPr>
      </p:pic>
      <p:sp>
        <p:nvSpPr>
          <p:cNvPr id="79875" name="Rectangle 2"/>
          <p:cNvSpPr>
            <a:spLocks noGrp="1" noChangeArrowheads="1"/>
          </p:cNvSpPr>
          <p:nvPr>
            <p:ph type="title"/>
          </p:nvPr>
        </p:nvSpPr>
        <p:spPr>
          <a:xfrm>
            <a:off x="2286000" y="0"/>
            <a:ext cx="7620000" cy="1295400"/>
          </a:xfrm>
        </p:spPr>
        <p:txBody>
          <a:bodyPr/>
          <a:lstStyle/>
          <a:p>
            <a:pPr algn="ctr">
              <a:defRPr/>
            </a:pPr>
            <a:r>
              <a:rPr lang="en-US" b="1">
                <a:solidFill>
                  <a:srgbClr val="700017"/>
                </a:solidFill>
                <a:latin typeface="Century Gothic" panose="020B0502020202020204" pitchFamily="34" charset="0"/>
              </a:rPr>
              <a:t>Forming Reflections</a:t>
            </a:r>
          </a:p>
        </p:txBody>
      </p:sp>
      <p:sp>
        <p:nvSpPr>
          <p:cNvPr id="79876" name="Rectangle 3"/>
          <p:cNvSpPr>
            <a:spLocks noGrp="1" noChangeArrowheads="1"/>
          </p:cNvSpPr>
          <p:nvPr>
            <p:ph idx="1"/>
          </p:nvPr>
        </p:nvSpPr>
        <p:spPr>
          <a:xfrm>
            <a:off x="304800" y="1295400"/>
            <a:ext cx="11582400" cy="4402015"/>
          </a:xfrm>
        </p:spPr>
        <p:txBody>
          <a:bodyPr anchor="t">
            <a:noAutofit/>
          </a:bodyPr>
          <a:lstStyle/>
          <a:p>
            <a:pPr marL="653796" indent="-571500">
              <a:spcBef>
                <a:spcPts val="1800"/>
              </a:spcBef>
              <a:defRPr/>
            </a:pPr>
            <a:r>
              <a:rPr lang="en-US" sz="3600" b="1">
                <a:latin typeface="Century Gothic" panose="020B0502020202020204" pitchFamily="34" charset="0"/>
              </a:rPr>
              <a:t>Make a guess about what the person means.</a:t>
            </a:r>
          </a:p>
          <a:p>
            <a:pPr marL="653796" indent="-571500">
              <a:spcBef>
                <a:spcPts val="1800"/>
              </a:spcBef>
              <a:defRPr/>
            </a:pPr>
            <a:r>
              <a:rPr lang="en-US" sz="3600" b="1">
                <a:latin typeface="Century Gothic" panose="020B0502020202020204" pitchFamily="34" charset="0"/>
              </a:rPr>
              <a:t>It’s okay to guess wrong.</a:t>
            </a:r>
          </a:p>
          <a:p>
            <a:pPr marL="653796" indent="-571500">
              <a:spcBef>
                <a:spcPts val="1800"/>
              </a:spcBef>
              <a:defRPr/>
            </a:pPr>
            <a:r>
              <a:rPr lang="en-US" sz="3600" b="1">
                <a:latin typeface="Century Gothic" panose="020B0502020202020204" pitchFamily="34" charset="0"/>
              </a:rPr>
              <a:t>Form a statement, not a question.</a:t>
            </a:r>
          </a:p>
          <a:p>
            <a:pPr marL="653796" indent="-571500">
              <a:spcBef>
                <a:spcPts val="1800"/>
              </a:spcBef>
              <a:defRPr/>
            </a:pPr>
            <a:r>
              <a:rPr lang="en-US" sz="3600" b="1">
                <a:latin typeface="Century Gothic" panose="020B0502020202020204" pitchFamily="34" charset="0"/>
              </a:rPr>
              <a:t>Inflect your voice down at the end.</a:t>
            </a:r>
          </a:p>
          <a:p>
            <a:pPr marL="653796" indent="-571500">
              <a:spcBef>
                <a:spcPts val="1800"/>
              </a:spcBef>
              <a:defRPr/>
            </a:pPr>
            <a:r>
              <a:rPr lang="en-US" sz="3600" b="1">
                <a:latin typeface="Century Gothic" panose="020B0502020202020204" pitchFamily="34" charset="0"/>
              </a:rPr>
              <a:t>A reflection is typically not longer than the statement.</a:t>
            </a:r>
          </a:p>
        </p:txBody>
      </p:sp>
      <p:sp>
        <p:nvSpPr>
          <p:cNvPr id="83975" name="Rectangle 6"/>
          <p:cNvSpPr>
            <a:spLocks noChangeArrowheads="1"/>
          </p:cNvSpPr>
          <p:nvPr/>
        </p:nvSpPr>
        <p:spPr bwMode="auto">
          <a:xfrm>
            <a:off x="6981264" y="3451412"/>
            <a:ext cx="685801" cy="762000"/>
          </a:xfrm>
          <a:prstGeom prst="rect">
            <a:avLst/>
          </a:prstGeom>
          <a:noFill/>
          <a:ln w="12700" cap="sq">
            <a:noFill/>
            <a:miter lim="800000"/>
            <a:headEnd type="none" w="sm" len="sm"/>
            <a:tailEnd type="none" w="sm" len="sm"/>
          </a:ln>
        </p:spPr>
        <p:txBody>
          <a:bodyPr wrap="square">
            <a:spAutoFit/>
          </a:bodyPr>
          <a:lstStyle/>
          <a:p>
            <a:pPr>
              <a:spcBef>
                <a:spcPct val="20000"/>
              </a:spcBef>
              <a:buClr>
                <a:srgbClr val="4F81BD"/>
              </a:buClr>
            </a:pPr>
            <a:endParaRPr lang="en-US" sz="4400">
              <a:solidFill>
                <a:srgbClr val="FF3300"/>
              </a:solidFill>
              <a:latin typeface="Franklin Gothic Medium"/>
            </a:endParaRPr>
          </a:p>
        </p:txBody>
      </p:sp>
      <p:sp>
        <p:nvSpPr>
          <p:cNvPr id="2" name="Slide Number Placeholder 1">
            <a:extLst>
              <a:ext uri="{FF2B5EF4-FFF2-40B4-BE49-F238E27FC236}">
                <a16:creationId xmlns:a16="http://schemas.microsoft.com/office/drawing/2014/main" xmlns="" id="{B839B90B-7648-3BCE-BA17-1536A68DD9B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 calcmode="lin" valueType="num">
                                      <p:cBhvr>
                                        <p:cTn id="7" dur="500" fill="hold"/>
                                        <p:tgtEl>
                                          <p:spTgt spid="798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987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9876">
                                            <p:txEl>
                                              <p:pRg st="1" end="1"/>
                                            </p:txEl>
                                          </p:spTgt>
                                        </p:tgtEl>
                                        <p:attrNameLst>
                                          <p:attrName>style.visibility</p:attrName>
                                        </p:attrNameLst>
                                      </p:cBhvr>
                                      <p:to>
                                        <p:strVal val="visible"/>
                                      </p:to>
                                    </p:set>
                                    <p:anim calcmode="lin" valueType="num">
                                      <p:cBhvr>
                                        <p:cTn id="12" dur="500" fill="hold"/>
                                        <p:tgtEl>
                                          <p:spTgt spid="7987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987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987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9876">
                                            <p:txEl>
                                              <p:pRg st="2" end="2"/>
                                            </p:txEl>
                                          </p:spTgt>
                                        </p:tgtEl>
                                        <p:attrNameLst>
                                          <p:attrName>style.visibility</p:attrName>
                                        </p:attrNameLst>
                                      </p:cBhvr>
                                      <p:to>
                                        <p:strVal val="visible"/>
                                      </p:to>
                                    </p:set>
                                    <p:anim calcmode="lin" valueType="num">
                                      <p:cBhvr>
                                        <p:cTn id="17" dur="500" fill="hold"/>
                                        <p:tgtEl>
                                          <p:spTgt spid="7987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987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987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9876">
                                            <p:txEl>
                                              <p:pRg st="3" end="3"/>
                                            </p:txEl>
                                          </p:spTgt>
                                        </p:tgtEl>
                                        <p:attrNameLst>
                                          <p:attrName>style.visibility</p:attrName>
                                        </p:attrNameLst>
                                      </p:cBhvr>
                                      <p:to>
                                        <p:strVal val="visible"/>
                                      </p:to>
                                    </p:set>
                                    <p:anim calcmode="lin" valueType="num">
                                      <p:cBhvr>
                                        <p:cTn id="22" dur="500" fill="hold"/>
                                        <p:tgtEl>
                                          <p:spTgt spid="7987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987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987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9876">
                                            <p:txEl>
                                              <p:pRg st="4" end="4"/>
                                            </p:txEl>
                                          </p:spTgt>
                                        </p:tgtEl>
                                        <p:attrNameLst>
                                          <p:attrName>style.visibility</p:attrName>
                                        </p:attrNameLst>
                                      </p:cBhvr>
                                      <p:to>
                                        <p:strVal val="visible"/>
                                      </p:to>
                                    </p:set>
                                    <p:anim calcmode="lin" valueType="num">
                                      <p:cBhvr>
                                        <p:cTn id="27" dur="500" fill="hold"/>
                                        <p:tgtEl>
                                          <p:spTgt spid="7987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987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98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laying baseball&#10;&#10;Description automatically generated with medium confidence">
            <a:extLst>
              <a:ext uri="{FF2B5EF4-FFF2-40B4-BE49-F238E27FC236}">
                <a16:creationId xmlns:a16="http://schemas.microsoft.com/office/drawing/2014/main" xmlns="" id="{032DE4C5-4A2A-42CB-8F94-9430D069950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5441" y="1"/>
            <a:ext cx="12176559" cy="5964918"/>
          </a:xfrm>
          <a:prstGeom prst="rect">
            <a:avLst/>
          </a:prstGeom>
        </p:spPr>
      </p:pic>
      <p:sp>
        <p:nvSpPr>
          <p:cNvPr id="224258" name="Rectangle 2"/>
          <p:cNvSpPr>
            <a:spLocks noGrp="1" noChangeArrowheads="1"/>
          </p:cNvSpPr>
          <p:nvPr>
            <p:ph type="title"/>
          </p:nvPr>
        </p:nvSpPr>
        <p:spPr>
          <a:xfrm>
            <a:off x="2079625" y="65314"/>
            <a:ext cx="8032750" cy="849086"/>
          </a:xfrm>
        </p:spPr>
        <p:txBody>
          <a:bodyPr>
            <a:normAutofit/>
          </a:bodyPr>
          <a:lstStyle/>
          <a:p>
            <a:pPr algn="ctr">
              <a:defRPr/>
            </a:pPr>
            <a:r>
              <a:rPr lang="en-US" b="1">
                <a:solidFill>
                  <a:srgbClr val="700017"/>
                </a:solidFill>
                <a:latin typeface="Century Gothic" panose="020B0502020202020204" pitchFamily="34" charset="0"/>
              </a:rPr>
              <a:t>Reflection Examples</a:t>
            </a:r>
          </a:p>
        </p:txBody>
      </p:sp>
      <p:sp>
        <p:nvSpPr>
          <p:cNvPr id="27651" name="Rectangle 3"/>
          <p:cNvSpPr>
            <a:spLocks noGrp="1" noChangeArrowheads="1"/>
          </p:cNvSpPr>
          <p:nvPr>
            <p:ph idx="1"/>
          </p:nvPr>
        </p:nvSpPr>
        <p:spPr>
          <a:xfrm>
            <a:off x="-718456" y="1261838"/>
            <a:ext cx="12910456" cy="4833257"/>
          </a:xfrm>
        </p:spPr>
        <p:txBody>
          <a:bodyPr>
            <a:noAutofit/>
          </a:bodyPr>
          <a:lstStyle/>
          <a:p>
            <a:pPr marL="738187" lvl="4" indent="0" algn="ctr">
              <a:lnSpc>
                <a:spcPct val="100000"/>
              </a:lnSpc>
              <a:buClr>
                <a:srgbClr val="700017"/>
              </a:buClr>
              <a:buNone/>
            </a:pPr>
            <a:r>
              <a:rPr lang="en-US" altLang="en-US" sz="3600" b="1">
                <a:latin typeface="Century Gothic" panose="020B0502020202020204" pitchFamily="34" charset="0"/>
              </a:rPr>
              <a:t>“You see a connection between your drug use and the possibility of ending up back in prison.”  (CONTENT)</a:t>
            </a:r>
          </a:p>
          <a:p>
            <a:pPr marL="738187" lvl="4" indent="0" algn="ctr">
              <a:lnSpc>
                <a:spcPct val="100000"/>
              </a:lnSpc>
              <a:buClr>
                <a:srgbClr val="700017"/>
              </a:buClr>
              <a:buNone/>
            </a:pPr>
            <a:r>
              <a:rPr lang="en-US" altLang="en-US" sz="3600" b="1">
                <a:latin typeface="Century Gothic" panose="020B0502020202020204" pitchFamily="34" charset="0"/>
              </a:rPr>
              <a:t>“You are worried that if you continue using you might end up back in prison.” (FEELING)</a:t>
            </a:r>
          </a:p>
          <a:p>
            <a:pPr marL="738187" lvl="4" indent="0" algn="ctr">
              <a:lnSpc>
                <a:spcPct val="100000"/>
              </a:lnSpc>
              <a:buClr>
                <a:srgbClr val="700017"/>
              </a:buClr>
              <a:buNone/>
            </a:pPr>
            <a:r>
              <a:rPr lang="en-US" altLang="en-US" sz="3600" b="1">
                <a:latin typeface="Century Gothic" panose="020B0502020202020204" pitchFamily="34" charset="0"/>
              </a:rPr>
              <a:t>“Your children are important to you, and you want to be there for them.”  (MEANING)</a:t>
            </a:r>
          </a:p>
          <a:p>
            <a:pPr marL="0" indent="0" algn="ctr">
              <a:lnSpc>
                <a:spcPct val="100000"/>
              </a:lnSpc>
              <a:spcBef>
                <a:spcPts val="1800"/>
              </a:spcBef>
              <a:buNone/>
              <a:defRPr/>
            </a:pPr>
            <a:endParaRPr lang="en-US" sz="3600" b="1">
              <a:latin typeface="Century Gothic" panose="020B0502020202020204" pitchFamily="34" charset="0"/>
            </a:endParaRPr>
          </a:p>
        </p:txBody>
      </p:sp>
      <p:sp>
        <p:nvSpPr>
          <p:cNvPr id="82949" name="Text Box 4"/>
          <p:cNvSpPr txBox="1">
            <a:spLocks noChangeArrowheads="1"/>
          </p:cNvSpPr>
          <p:nvPr/>
        </p:nvSpPr>
        <p:spPr bwMode="auto">
          <a:xfrm rot="16160539" flipH="1">
            <a:off x="4284018" y="2348707"/>
            <a:ext cx="461665" cy="577850"/>
          </a:xfrm>
          <a:prstGeom prst="rect">
            <a:avLst/>
          </a:prstGeom>
          <a:noFill/>
          <a:ln w="9525">
            <a:noFill/>
            <a:miter lim="800000"/>
            <a:headEnd/>
            <a:tailEnd/>
          </a:ln>
        </p:spPr>
        <p:txBody>
          <a:bodyPr vert="eaVert">
            <a:spAutoFit/>
          </a:bodyPr>
          <a:lstStyle/>
          <a:p>
            <a:pPr marL="342900" marR="0" lvl="0" indent="-342900" algn="l" defTabSz="914400" rtl="0" eaLnBrk="1" fontAlgn="auto" latinLnBrk="0" hangingPunct="1">
              <a:lnSpc>
                <a:spcPct val="100000"/>
              </a:lnSpc>
              <a:spcBef>
                <a:spcPct val="50000"/>
              </a:spcBef>
              <a:spcAft>
                <a:spcPts val="0"/>
              </a:spcAft>
              <a:buClr>
                <a:srgbClr val="4F81BD"/>
              </a:buClr>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2" name="Slide Number Placeholder 1">
            <a:extLst>
              <a:ext uri="{FF2B5EF4-FFF2-40B4-BE49-F238E27FC236}">
                <a16:creationId xmlns:a16="http://schemas.microsoft.com/office/drawing/2014/main" xmlns="" id="{0AF96C34-8436-FD98-F757-A3AAAEB25A2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36</a:t>
            </a:fld>
            <a:endParaRPr lang="en-US"/>
          </a:p>
        </p:txBody>
      </p:sp>
    </p:spTree>
    <p:extLst>
      <p:ext uri="{BB962C8B-B14F-4D97-AF65-F5344CB8AC3E}">
        <p14:creationId xmlns:p14="http://schemas.microsoft.com/office/powerpoint/2010/main" val="34331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27651">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27651">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additive="base">
                                        <p:cTn id="2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25" presetID="2" presetClass="exit" presetSubtype="4" fill="hold" nodeType="withEffect">
                                  <p:stCondLst>
                                    <p:cond delay="0"/>
                                  </p:stCondLst>
                                  <p:childTnLst>
                                    <p:anim calcmode="lin" valueType="num">
                                      <p:cBhvr additive="base">
                                        <p:cTn id="26" dur="500"/>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7" dur="500"/>
                                        <p:tgtEl>
                                          <p:spTgt spid="27651">
                                            <p:txEl>
                                              <p:pRg st="1" end="1"/>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2765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922974F-6C66-42BC-B28C-94CE43DF656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745523" y="1394665"/>
            <a:ext cx="3880826" cy="3968232"/>
          </a:xfrm>
          <a:prstGeom prst="rect">
            <a:avLst/>
          </a:prstGeom>
        </p:spPr>
      </p:pic>
      <p:sp>
        <p:nvSpPr>
          <p:cNvPr id="72707" name="Rectangle 2"/>
          <p:cNvSpPr>
            <a:spLocks noGrp="1" noChangeArrowheads="1"/>
          </p:cNvSpPr>
          <p:nvPr>
            <p:ph type="title"/>
          </p:nvPr>
        </p:nvSpPr>
        <p:spPr>
          <a:xfrm>
            <a:off x="1001486" y="136525"/>
            <a:ext cx="10189028" cy="844182"/>
          </a:xfrm>
          <a:noFill/>
        </p:spPr>
        <p:txBody>
          <a:bodyPr>
            <a:normAutofit fontScale="90000"/>
          </a:bodyPr>
          <a:lstStyle/>
          <a:p>
            <a:pPr algn="ctr">
              <a:defRPr/>
            </a:pPr>
            <a:r>
              <a:rPr lang="en-US" sz="4900" b="1" dirty="0">
                <a:solidFill>
                  <a:srgbClr val="700017"/>
                </a:solidFill>
                <a:latin typeface="Century Gothic" panose="020B0502020202020204" pitchFamily="34" charset="0"/>
              </a:rPr>
              <a:t>Batting Practice: Reflections </a:t>
            </a:r>
            <a:r>
              <a:rPr lang="en-US" sz="3600" b="1" dirty="0">
                <a:solidFill>
                  <a:schemeClr val="accent2">
                    <a:lumMod val="50000"/>
                  </a:schemeClr>
                </a:solidFill>
              </a:rPr>
              <a:t/>
            </a:r>
            <a:br>
              <a:rPr lang="en-US" sz="3600" b="1" dirty="0">
                <a:solidFill>
                  <a:schemeClr val="accent2">
                    <a:lumMod val="50000"/>
                  </a:schemeClr>
                </a:solidFill>
              </a:rPr>
            </a:br>
            <a:r>
              <a:rPr lang="en-US" b="1" dirty="0">
                <a:solidFill>
                  <a:schemeClr val="tx2">
                    <a:lumMod val="50000"/>
                  </a:schemeClr>
                </a:solidFill>
              </a:rPr>
              <a:t/>
            </a:r>
            <a:br>
              <a:rPr lang="en-US" b="1" dirty="0">
                <a:solidFill>
                  <a:schemeClr val="tx2">
                    <a:lumMod val="50000"/>
                  </a:schemeClr>
                </a:solidFill>
              </a:rPr>
            </a:br>
            <a:endParaRPr lang="en-US" sz="3100" b="1" dirty="0">
              <a:solidFill>
                <a:schemeClr val="accent2">
                  <a:lumMod val="50000"/>
                </a:schemeClr>
              </a:solidFill>
            </a:endParaRPr>
          </a:p>
        </p:txBody>
      </p:sp>
      <p:sp>
        <p:nvSpPr>
          <p:cNvPr id="75779" name="Rectangle 3"/>
          <p:cNvSpPr>
            <a:spLocks noGrp="1" noChangeArrowheads="1"/>
          </p:cNvSpPr>
          <p:nvPr>
            <p:ph idx="1"/>
          </p:nvPr>
        </p:nvSpPr>
        <p:spPr>
          <a:xfrm>
            <a:off x="163286" y="1416002"/>
            <a:ext cx="12028714" cy="4175329"/>
          </a:xfrm>
        </p:spPr>
        <p:txBody>
          <a:bodyPr>
            <a:noAutofit/>
          </a:bodyPr>
          <a:lstStyle/>
          <a:p>
            <a:pPr marL="609600" indent="-609600" algn="ctr">
              <a:buNone/>
            </a:pPr>
            <a:r>
              <a:rPr lang="en-US" sz="3600" b="1" dirty="0">
                <a:latin typeface="Century Gothic" panose="020B0502020202020204" pitchFamily="34" charset="0"/>
              </a:rPr>
              <a:t>Restate using different words</a:t>
            </a:r>
          </a:p>
          <a:p>
            <a:pPr marL="609600" indent="-609600" algn="ctr">
              <a:buNone/>
            </a:pPr>
            <a:r>
              <a:rPr lang="en-US" sz="3600" b="1" dirty="0">
                <a:latin typeface="Century Gothic" panose="020B0502020202020204" pitchFamily="34" charset="0"/>
              </a:rPr>
              <a:t>Restate feelings</a:t>
            </a:r>
          </a:p>
          <a:p>
            <a:pPr marL="609600" indent="-609600" algn="ctr">
              <a:buNone/>
            </a:pPr>
            <a:r>
              <a:rPr lang="en-US" sz="3600" b="1" dirty="0">
                <a:latin typeface="Century Gothic" panose="020B0502020202020204" pitchFamily="34" charset="0"/>
              </a:rPr>
              <a:t>Restate beliefs</a:t>
            </a:r>
          </a:p>
          <a:p>
            <a:pPr marL="609600" indent="-609600" algn="ctr">
              <a:buNone/>
            </a:pPr>
            <a:r>
              <a:rPr lang="en-US" sz="3600" b="1" dirty="0">
                <a:latin typeface="Century Gothic" panose="020B0502020202020204" pitchFamily="34" charset="0"/>
              </a:rPr>
              <a:t>Restate attitudes</a:t>
            </a:r>
          </a:p>
          <a:p>
            <a:pPr marL="609600" indent="-609600" algn="ctr">
              <a:buNone/>
            </a:pPr>
            <a:r>
              <a:rPr lang="en-US" sz="3600" b="1" dirty="0">
                <a:latin typeface="Century Gothic" panose="020B0502020202020204" pitchFamily="34" charset="0"/>
              </a:rPr>
              <a:t>Take a guess at what the person means</a:t>
            </a:r>
          </a:p>
          <a:p>
            <a:pPr marL="609600" indent="-609600" algn="ctr">
              <a:buNone/>
            </a:pPr>
            <a:r>
              <a:rPr lang="en-US" sz="3600" b="1" dirty="0">
                <a:latin typeface="Century Gothic" panose="020B0502020202020204" pitchFamily="34" charset="0"/>
              </a:rPr>
              <a:t>Take a guess at what the person feels</a:t>
            </a:r>
          </a:p>
          <a:p>
            <a:pPr marL="609600" indent="-609600" algn="ctr">
              <a:buNone/>
            </a:pPr>
            <a:endParaRPr lang="en-US" sz="3600" b="1" dirty="0">
              <a:latin typeface="Century Gothic" panose="020B0502020202020204" pitchFamily="34" charset="0"/>
            </a:endParaRPr>
          </a:p>
          <a:p>
            <a:pPr marL="609600" indent="-609600" algn="ctr">
              <a:buNone/>
            </a:pPr>
            <a:endParaRPr lang="en-US" sz="3600" b="1" dirty="0">
              <a:latin typeface="Century Gothic" panose="020B0502020202020204" pitchFamily="34" charset="0"/>
            </a:endParaRPr>
          </a:p>
          <a:p>
            <a:pPr marL="990600" lvl="1" indent="-533400" algn="ctr">
              <a:buNone/>
            </a:pPr>
            <a:endParaRPr lang="en-US" sz="3600" b="1"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xmlns="" id="{D9EBEDAF-A5E3-94DB-93F8-841CBDF6C80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37</a:t>
            </a:fld>
            <a:endParaRPr lang="en-US"/>
          </a:p>
        </p:txBody>
      </p:sp>
    </p:spTree>
    <p:extLst>
      <p:ext uri="{BB962C8B-B14F-4D97-AF65-F5344CB8AC3E}">
        <p14:creationId xmlns:p14="http://schemas.microsoft.com/office/powerpoint/2010/main" val="36770487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557321" y="-49823"/>
            <a:ext cx="11157857" cy="838200"/>
          </a:xfrm>
          <a:prstGeom prst="rect">
            <a:avLst/>
          </a:prstGeom>
        </p:spPr>
        <p:txBody>
          <a:bodyPr anchor="ctr">
            <a:noAutofit/>
          </a:bodyPr>
          <a:lstStyle/>
          <a:p>
            <a:pPr algn="ctr">
              <a:defRPr/>
            </a:pPr>
            <a:r>
              <a:rPr lang="en-US" sz="4400" b="1">
                <a:solidFill>
                  <a:srgbClr val="700017"/>
                </a:solidFill>
                <a:latin typeface="Century Gothic" panose="020B0502020202020204" pitchFamily="34" charset="0"/>
              </a:rPr>
              <a:t>What is Evocation?</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Collaboration</a:t>
            </a:r>
          </a:p>
        </p:txBody>
      </p:sp>
      <p:sp>
        <p:nvSpPr>
          <p:cNvPr id="46086" name="TextBox 2"/>
          <p:cNvSpPr txBox="1">
            <a:spLocks noChangeArrowheads="1"/>
          </p:cNvSpPr>
          <p:nvPr/>
        </p:nvSpPr>
        <p:spPr bwMode="auto">
          <a:xfrm>
            <a:off x="6869253" y="2659240"/>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478730" y="2659240"/>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924675" y="4738846"/>
            <a:ext cx="2620963" cy="646331"/>
          </a:xfrm>
          <a:prstGeom prst="rect">
            <a:avLst/>
          </a:prstGeom>
          <a:noFill/>
          <a:ln w="9525">
            <a:noFill/>
            <a:miter lim="800000"/>
            <a:headEnd/>
            <a:tailEnd/>
          </a:ln>
        </p:spPr>
        <p:txBody>
          <a:bodyPr>
            <a:spAutoFit/>
          </a:bodyPr>
          <a:lstStyle/>
          <a:p>
            <a:pPr algn="ctr"/>
            <a:r>
              <a:rPr lang="en-US" sz="3600" b="1">
                <a:solidFill>
                  <a:prstClr val="black"/>
                </a:solidFill>
                <a:latin typeface="Century Gothic" panose="020B0502020202020204" pitchFamily="34" charset="0"/>
              </a:rPr>
              <a:t>Evocation</a:t>
            </a:r>
          </a:p>
        </p:txBody>
      </p:sp>
      <p:sp>
        <p:nvSpPr>
          <p:cNvPr id="10" name="Slide Number Placeholder 4">
            <a:extLst>
              <a:ext uri="{FF2B5EF4-FFF2-40B4-BE49-F238E27FC236}">
                <a16:creationId xmlns:a16="http://schemas.microsoft.com/office/drawing/2014/main" xmlns="" id="{D0ACCEEA-21C2-4933-AE98-4DFE009C3866}"/>
              </a:ext>
            </a:extLst>
          </p:cNvPr>
          <p:cNvSpPr txBox="1">
            <a:spLocks/>
          </p:cNvSpPr>
          <p:nvPr/>
        </p:nvSpPr>
        <p:spPr bwMode="auto">
          <a:xfrm>
            <a:off x="10210800" y="6305550"/>
            <a:ext cx="457200" cy="476250"/>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lstStyle>
            <a:defPPr>
              <a:defRPr lang="en-US"/>
            </a:defPPr>
            <a:lvl1pPr marL="0" algn="r" defTabSz="914400" rtl="0" eaLnBrk="1" latinLnBrk="0" hangingPunct="1">
              <a:spcBef>
                <a:spcPct val="20000"/>
              </a:spcBef>
              <a:buClr>
                <a:schemeClr val="accent1"/>
              </a:buClr>
              <a:buFont typeface="Arial" panose="020B0604020202020204" pitchFamily="34" charset="0"/>
              <a:buChar char="•"/>
              <a:defRPr sz="22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D2CB6C"/>
              </a:buClr>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95A39D"/>
              </a:buClr>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9pPr>
          </a:lstStyle>
          <a:p>
            <a:pPr>
              <a:buClr>
                <a:srgbClr val="3891A7"/>
              </a:buClr>
              <a:buFontTx/>
              <a:buChar char="•"/>
            </a:pPr>
            <a:endParaRPr kumimoji="1" lang="en-US" altLang="en-US" sz="1200">
              <a:solidFill>
                <a:srgbClr val="B5A788"/>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xmlns="" id="{DBFD223F-4E7E-47FF-D1B5-8CAF2B561D0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38</a:t>
            </a:fld>
            <a:endParaRPr lang="en-US"/>
          </a:p>
        </p:txBody>
      </p:sp>
    </p:spTree>
    <p:extLst>
      <p:ext uri="{BB962C8B-B14F-4D97-AF65-F5344CB8AC3E}">
        <p14:creationId xmlns:p14="http://schemas.microsoft.com/office/powerpoint/2010/main" val="2440612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9EFE435-F60A-4931-B5B1-108FAC5CA188}"/>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23216" y="0"/>
            <a:ext cx="12215215" cy="5926049"/>
          </a:xfrm>
          <a:prstGeom prst="rect">
            <a:avLst/>
          </a:prstGeom>
        </p:spPr>
      </p:pic>
      <p:sp>
        <p:nvSpPr>
          <p:cNvPr id="87042" name="Title 1"/>
          <p:cNvSpPr>
            <a:spLocks noGrp="1"/>
          </p:cNvSpPr>
          <p:nvPr>
            <p:ph type="title"/>
          </p:nvPr>
        </p:nvSpPr>
        <p:spPr>
          <a:xfrm>
            <a:off x="838200" y="131106"/>
            <a:ext cx="10515600" cy="779852"/>
          </a:xfrm>
        </p:spPr>
        <p:txBody>
          <a:bodyPr>
            <a:normAutofit/>
          </a:bodyPr>
          <a:lstStyle/>
          <a:p>
            <a:pPr algn="ctr">
              <a:defRPr/>
            </a:pPr>
            <a:r>
              <a:rPr lang="en-US" b="1">
                <a:solidFill>
                  <a:srgbClr val="760000"/>
                </a:solidFill>
                <a:latin typeface="Century Gothic" panose="020B0502020202020204" pitchFamily="34" charset="0"/>
              </a:rPr>
              <a:t>Summaries</a:t>
            </a:r>
            <a:r>
              <a:rPr lang="en-US" sz="4900" b="1" u="sng">
                <a:latin typeface="Franklin Gothic Medium" panose="020B0603020102020204" pitchFamily="34" charset="0"/>
              </a:rPr>
              <a:t> </a:t>
            </a:r>
            <a:endParaRPr lang="en-US" b="1" u="sng">
              <a:solidFill>
                <a:schemeClr val="tx2">
                  <a:lumMod val="50000"/>
                </a:schemeClr>
              </a:solidFill>
            </a:endParaRPr>
          </a:p>
        </p:txBody>
      </p:sp>
      <p:sp>
        <p:nvSpPr>
          <p:cNvPr id="5" name="Content Placeholder 4">
            <a:extLst>
              <a:ext uri="{FF2B5EF4-FFF2-40B4-BE49-F238E27FC236}">
                <a16:creationId xmlns:a16="http://schemas.microsoft.com/office/drawing/2014/main" xmlns="" id="{91949FAF-1546-424D-B592-77A88F5CB640}"/>
              </a:ext>
            </a:extLst>
          </p:cNvPr>
          <p:cNvSpPr>
            <a:spLocks noGrp="1"/>
          </p:cNvSpPr>
          <p:nvPr>
            <p:ph sz="half" idx="2"/>
          </p:nvPr>
        </p:nvSpPr>
        <p:spPr>
          <a:xfrm>
            <a:off x="214845" y="1320267"/>
            <a:ext cx="11409307" cy="4516862"/>
          </a:xfrm>
        </p:spPr>
        <p:txBody>
          <a:bodyPr>
            <a:normAutofit lnSpcReduction="10000"/>
          </a:bodyPr>
          <a:lstStyle/>
          <a:p>
            <a:pPr marL="0" indent="0" algn="ctr">
              <a:buNone/>
            </a:pPr>
            <a:r>
              <a:rPr lang="en-US" sz="3900" b="1">
                <a:latin typeface="Century Gothic" panose="020B0502020202020204" pitchFamily="34" charset="0"/>
              </a:rPr>
              <a:t>Let the Individual  know that you are going to summarize</a:t>
            </a:r>
          </a:p>
          <a:p>
            <a:pPr marL="0" indent="0" algn="ctr">
              <a:buNone/>
            </a:pPr>
            <a:endParaRPr lang="en-US" sz="3900" b="1">
              <a:latin typeface="Century Gothic" panose="020B0502020202020204" pitchFamily="34" charset="0"/>
            </a:endParaRPr>
          </a:p>
          <a:p>
            <a:pPr marL="0" indent="0" algn="ctr">
              <a:buNone/>
            </a:pPr>
            <a:r>
              <a:rPr lang="en-US" sz="3900" b="1">
                <a:latin typeface="Century Gothic" panose="020B0502020202020204" pitchFamily="34" charset="0"/>
              </a:rPr>
              <a:t>Pull out 3 points about what the Individual  said</a:t>
            </a:r>
          </a:p>
          <a:p>
            <a:pPr marL="0" indent="0" algn="ctr">
              <a:buNone/>
            </a:pPr>
            <a:endParaRPr lang="en-US" sz="3900" b="1">
              <a:latin typeface="Century Gothic" panose="020B0502020202020204" pitchFamily="34" charset="0"/>
            </a:endParaRPr>
          </a:p>
          <a:p>
            <a:pPr marL="0" indent="0" algn="ctr">
              <a:buNone/>
            </a:pPr>
            <a:r>
              <a:rPr lang="en-US" sz="3900" b="1">
                <a:latin typeface="Century Gothic" panose="020B0502020202020204" pitchFamily="34" charset="0"/>
              </a:rPr>
              <a:t>Let me see if I have this right</a:t>
            </a:r>
          </a:p>
          <a:p>
            <a:pPr marL="0" indent="0" algn="ctr">
              <a:buNone/>
            </a:pPr>
            <a:endParaRPr lang="en-US" sz="3900" b="1">
              <a:latin typeface="Century Gothic" panose="020B0502020202020204" pitchFamily="34" charset="0"/>
            </a:endParaRPr>
          </a:p>
          <a:p>
            <a:endParaRPr lang="en-US"/>
          </a:p>
        </p:txBody>
      </p:sp>
      <p:sp>
        <p:nvSpPr>
          <p:cNvPr id="6" name="Content Placeholder 5"/>
          <p:cNvSpPr>
            <a:spLocks noGrp="1"/>
          </p:cNvSpPr>
          <p:nvPr>
            <p:ph sz="quarter" idx="4"/>
          </p:nvPr>
        </p:nvSpPr>
        <p:spPr>
          <a:xfrm>
            <a:off x="6691256" y="1231347"/>
            <a:ext cx="5285899" cy="3684588"/>
          </a:xfrm>
        </p:spPr>
        <p:txBody>
          <a:bodyPr>
            <a:normAutofit lnSpcReduction="10000"/>
          </a:bodyPr>
          <a:lstStyle/>
          <a:p>
            <a:pPr marL="745236" lvl="1" indent="-342900">
              <a:defRPr/>
            </a:pPr>
            <a:endParaRPr lang="en-US"/>
          </a:p>
          <a:p>
            <a:pPr marL="365760" indent="-283464">
              <a:buNone/>
              <a:defRPr/>
            </a:pPr>
            <a:endParaRPr lang="en-US"/>
          </a:p>
        </p:txBody>
      </p:sp>
      <p:sp>
        <p:nvSpPr>
          <p:cNvPr id="2" name="Slide Number Placeholder 1">
            <a:extLst>
              <a:ext uri="{FF2B5EF4-FFF2-40B4-BE49-F238E27FC236}">
                <a16:creationId xmlns:a16="http://schemas.microsoft.com/office/drawing/2014/main" xmlns="" id="{C0048D70-CA25-0C1C-4570-6C9DD43371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39</a:t>
            </a:fld>
            <a:endParaRPr lang="en-US"/>
          </a:p>
        </p:txBody>
      </p:sp>
    </p:spTree>
    <p:extLst>
      <p:ext uri="{BB962C8B-B14F-4D97-AF65-F5344CB8AC3E}">
        <p14:creationId xmlns:p14="http://schemas.microsoft.com/office/powerpoint/2010/main" val="28994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9" presetClass="emph" presetSubtype="0" nodeType="afterEffect">
                                  <p:stCondLst>
                                    <p:cond delay="0"/>
                                  </p:stCondLst>
                                  <p:childTnLst>
                                    <p:set>
                                      <p:cBhvr>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7C99FB1-0A3F-FF1F-3562-09A2E1B538B9}"/>
              </a:ext>
            </a:extLst>
          </p:cNvPr>
          <p:cNvSpPr>
            <a:spLocks noGrp="1"/>
          </p:cNvSpPr>
          <p:nvPr>
            <p:ph type="body" sz="quarter" idx="10"/>
          </p:nvPr>
        </p:nvSpPr>
        <p:spPr>
          <a:xfrm>
            <a:off x="1300715" y="2008528"/>
            <a:ext cx="9590567" cy="3350282"/>
          </a:xfrm>
        </p:spPr>
        <p:txBody>
          <a:bodyPr>
            <a:normAutofit/>
          </a:bodyPr>
          <a:lstStyle/>
          <a:p>
            <a:pPr marL="0" marR="0" lvl="0" indent="0" algn="ctr">
              <a:lnSpc>
                <a:spcPct val="150000"/>
              </a:lnSpc>
              <a:spcBef>
                <a:spcPts val="0"/>
              </a:spcBef>
              <a:spcAft>
                <a:spcPts val="0"/>
              </a:spcAft>
              <a:buFont typeface="+mj-lt"/>
              <a:buNone/>
            </a:pPr>
            <a:r>
              <a:rPr lang="en-US" sz="2800" b="1" dirty="0">
                <a:latin typeface="+mn-lt"/>
                <a:ea typeface="Calibri" panose="020F0502020204030204" pitchFamily="34" charset="0"/>
                <a:cs typeface="Times New Roman" panose="02020603050405020304" pitchFamily="18" charset="0"/>
              </a:rPr>
              <a:t>Lead: </a:t>
            </a:r>
            <a:r>
              <a:rPr lang="en-US" sz="2800" b="1" dirty="0">
                <a:effectLst/>
                <a:latin typeface="+mn-lt"/>
                <a:ea typeface="Calibri" panose="020F0502020204030204" pitchFamily="34" charset="0"/>
                <a:cs typeface="Times New Roman" panose="02020603050405020304" pitchFamily="18" charset="0"/>
              </a:rPr>
              <a:t>Troy Miglets, Parole Officer Assessor</a:t>
            </a:r>
          </a:p>
          <a:p>
            <a:pPr marL="0" marR="0" lvl="0" indent="0" algn="ctr">
              <a:lnSpc>
                <a:spcPct val="150000"/>
              </a:lnSpc>
              <a:spcBef>
                <a:spcPts val="0"/>
              </a:spcBef>
              <a:spcAft>
                <a:spcPts val="0"/>
              </a:spcAft>
              <a:buFont typeface="+mj-lt"/>
              <a:buNone/>
            </a:pPr>
            <a:r>
              <a:rPr lang="en-US" sz="2800" b="1" dirty="0">
                <a:effectLst/>
                <a:latin typeface="+mn-lt"/>
                <a:ea typeface="Calibri" panose="020F0502020204030204" pitchFamily="34" charset="0"/>
                <a:cs typeface="Times New Roman" panose="02020603050405020304" pitchFamily="18" charset="0"/>
              </a:rPr>
              <a:t>Coach: Jacob Popp, Parole Officer Dayton</a:t>
            </a:r>
          </a:p>
          <a:p>
            <a:pPr marL="0" marR="0" lvl="0" indent="0" algn="ctr">
              <a:lnSpc>
                <a:spcPct val="150000"/>
              </a:lnSpc>
              <a:spcBef>
                <a:spcPts val="0"/>
              </a:spcBef>
              <a:spcAft>
                <a:spcPts val="0"/>
              </a:spcAft>
              <a:buFont typeface="+mj-lt"/>
              <a:buNone/>
            </a:pPr>
            <a:r>
              <a:rPr lang="en-US" sz="2800" b="1" dirty="0">
                <a:effectLst/>
                <a:latin typeface="+mn-lt"/>
                <a:ea typeface="Calibri" panose="020F0502020204030204" pitchFamily="34" charset="0"/>
                <a:cs typeface="Times New Roman" panose="02020603050405020304" pitchFamily="18" charset="0"/>
              </a:rPr>
              <a:t>JII: Ashley Autry, Parole Officer Cincinnati</a:t>
            </a:r>
          </a:p>
        </p:txBody>
      </p:sp>
      <p:sp>
        <p:nvSpPr>
          <p:cNvPr id="3" name="Title 2">
            <a:extLst>
              <a:ext uri="{FF2B5EF4-FFF2-40B4-BE49-F238E27FC236}">
                <a16:creationId xmlns:a16="http://schemas.microsoft.com/office/drawing/2014/main" xmlns="" id="{21E805EE-FD7B-5058-77A0-49066C9E8168}"/>
              </a:ext>
            </a:extLst>
          </p:cNvPr>
          <p:cNvSpPr>
            <a:spLocks noGrp="1"/>
          </p:cNvSpPr>
          <p:nvPr>
            <p:ph type="title"/>
          </p:nvPr>
        </p:nvSpPr>
        <p:spPr>
          <a:xfrm>
            <a:off x="380999" y="742740"/>
            <a:ext cx="11430000" cy="982861"/>
          </a:xfrm>
        </p:spPr>
        <p:txBody>
          <a:bodyPr>
            <a:normAutofit/>
          </a:bodyPr>
          <a:lstStyle/>
          <a:p>
            <a:r>
              <a:rPr lang="en-US" sz="4400" b="1">
                <a:latin typeface="+mj-lt"/>
              </a:rPr>
              <a:t>Introductions</a:t>
            </a:r>
            <a:endParaRPr lang="en-US" sz="4400"/>
          </a:p>
        </p:txBody>
      </p:sp>
    </p:spTree>
    <p:extLst>
      <p:ext uri="{BB962C8B-B14F-4D97-AF65-F5344CB8AC3E}">
        <p14:creationId xmlns:p14="http://schemas.microsoft.com/office/powerpoint/2010/main" val="1140221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9EFE435-F60A-4931-B5B1-108FAC5CA188}"/>
              </a:ext>
            </a:extLst>
          </p:cNvPr>
          <p:cNvPicPr>
            <a:picLocks noChangeAspect="1"/>
          </p:cNvPicPr>
          <p:nvPr/>
        </p:nvPicPr>
        <p:blipFill>
          <a:blip r:embed="rId3" cstate="print">
            <a:alphaModFix amt="13000"/>
            <a:extLst>
              <a:ext uri="{28A0092B-C50C-407E-A947-70E740481C1C}">
                <a14:useLocalDpi xmlns:a14="http://schemas.microsoft.com/office/drawing/2010/main" val="0"/>
              </a:ext>
            </a:extLst>
          </a:blip>
          <a:stretch>
            <a:fillRect/>
          </a:stretch>
        </p:blipFill>
        <p:spPr>
          <a:xfrm>
            <a:off x="0" y="16341"/>
            <a:ext cx="12192000" cy="5930701"/>
          </a:xfrm>
          <a:prstGeom prst="rect">
            <a:avLst/>
          </a:prstGeom>
        </p:spPr>
      </p:pic>
      <p:sp>
        <p:nvSpPr>
          <p:cNvPr id="87042" name="Title 1"/>
          <p:cNvSpPr>
            <a:spLocks noGrp="1"/>
          </p:cNvSpPr>
          <p:nvPr>
            <p:ph type="title"/>
          </p:nvPr>
        </p:nvSpPr>
        <p:spPr>
          <a:xfrm>
            <a:off x="838200" y="346379"/>
            <a:ext cx="10515600" cy="779852"/>
          </a:xfrm>
        </p:spPr>
        <p:txBody>
          <a:bodyPr>
            <a:normAutofit/>
          </a:bodyPr>
          <a:lstStyle/>
          <a:p>
            <a:pPr algn="ctr">
              <a:defRPr/>
            </a:pPr>
            <a:r>
              <a:rPr lang="en-US" b="1">
                <a:solidFill>
                  <a:srgbClr val="760000"/>
                </a:solidFill>
                <a:latin typeface="Century Gothic" panose="020B0502020202020204" pitchFamily="34" charset="0"/>
              </a:rPr>
              <a:t>Summary Example</a:t>
            </a:r>
            <a:r>
              <a:rPr lang="en-US" sz="4900" b="1" u="sng">
                <a:latin typeface="Franklin Gothic Medium" panose="020B0603020102020204" pitchFamily="34" charset="0"/>
              </a:rPr>
              <a:t> </a:t>
            </a:r>
            <a:endParaRPr lang="en-US" b="1" u="sng">
              <a:solidFill>
                <a:schemeClr val="tx2">
                  <a:lumMod val="50000"/>
                </a:schemeClr>
              </a:solidFill>
            </a:endParaRPr>
          </a:p>
        </p:txBody>
      </p:sp>
      <p:sp>
        <p:nvSpPr>
          <p:cNvPr id="5" name="Content Placeholder 4">
            <a:extLst>
              <a:ext uri="{FF2B5EF4-FFF2-40B4-BE49-F238E27FC236}">
                <a16:creationId xmlns:a16="http://schemas.microsoft.com/office/drawing/2014/main" xmlns="" id="{91949FAF-1546-424D-B592-77A88F5CB640}"/>
              </a:ext>
            </a:extLst>
          </p:cNvPr>
          <p:cNvSpPr>
            <a:spLocks noGrp="1"/>
          </p:cNvSpPr>
          <p:nvPr>
            <p:ph sz="half" idx="2"/>
          </p:nvPr>
        </p:nvSpPr>
        <p:spPr>
          <a:xfrm>
            <a:off x="214843" y="1456268"/>
            <a:ext cx="11409309" cy="4018702"/>
          </a:xfrm>
        </p:spPr>
        <p:txBody>
          <a:bodyPr>
            <a:normAutofit/>
          </a:bodyPr>
          <a:lstStyle/>
          <a:p>
            <a:pPr marL="0" indent="0" algn="ctr">
              <a:lnSpc>
                <a:spcPct val="150000"/>
              </a:lnSpc>
              <a:spcAft>
                <a:spcPts val="3600"/>
              </a:spcAft>
              <a:buNone/>
            </a:pPr>
            <a:r>
              <a:rPr lang="en-US" sz="3600" b="1">
                <a:latin typeface="Century Gothic" panose="020B0502020202020204" pitchFamily="34" charset="0"/>
              </a:rPr>
              <a:t>Okay Let me see if I have this right, You started shoplifting for extra money, shoplifting has cost you more than it was worth, and made less than your current job. </a:t>
            </a:r>
          </a:p>
        </p:txBody>
      </p:sp>
      <p:sp>
        <p:nvSpPr>
          <p:cNvPr id="2" name="Slide Number Placeholder 1">
            <a:extLst>
              <a:ext uri="{FF2B5EF4-FFF2-40B4-BE49-F238E27FC236}">
                <a16:creationId xmlns:a16="http://schemas.microsoft.com/office/drawing/2014/main" xmlns="" id="{2002D08D-4FDD-391F-2D60-7C93EA30BA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40</a:t>
            </a:fld>
            <a:endParaRPr lang="en-US"/>
          </a:p>
        </p:txBody>
      </p:sp>
    </p:spTree>
    <p:extLst>
      <p:ext uri="{BB962C8B-B14F-4D97-AF65-F5344CB8AC3E}">
        <p14:creationId xmlns:p14="http://schemas.microsoft.com/office/powerpoint/2010/main" val="3458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1816769" y="27572"/>
            <a:ext cx="9537031" cy="1304071"/>
          </a:xfrm>
          <a:noFill/>
        </p:spPr>
        <p:txBody>
          <a:bodyPr>
            <a:normAutofit fontScale="90000"/>
          </a:bodyPr>
          <a:lstStyle/>
          <a:p>
            <a:pPr algn="ctr">
              <a:defRPr/>
            </a:pPr>
            <a:r>
              <a:rPr lang="en-US" sz="4900" b="1">
                <a:solidFill>
                  <a:srgbClr val="700017"/>
                </a:solidFill>
                <a:latin typeface="Century Gothic" panose="020B0502020202020204" pitchFamily="34" charset="0"/>
              </a:rPr>
              <a:t/>
            </a:r>
            <a:br>
              <a:rPr lang="en-US" sz="4900" b="1">
                <a:solidFill>
                  <a:srgbClr val="700017"/>
                </a:solidFill>
                <a:latin typeface="Century Gothic" panose="020B0502020202020204" pitchFamily="34" charset="0"/>
              </a:rPr>
            </a:br>
            <a:r>
              <a:rPr lang="en-US" sz="4900" b="1">
                <a:solidFill>
                  <a:srgbClr val="700017"/>
                </a:solidFill>
                <a:latin typeface="Century Gothic" panose="020B0502020202020204" pitchFamily="34" charset="0"/>
              </a:rPr>
              <a:t>Batting Practice: Evocation Using Summaries</a:t>
            </a:r>
            <a:r>
              <a:rPr lang="en-US" b="1">
                <a:solidFill>
                  <a:schemeClr val="tx2">
                    <a:lumMod val="50000"/>
                  </a:schemeClr>
                </a:solidFill>
              </a:rPr>
              <a:t/>
            </a:r>
            <a:br>
              <a:rPr lang="en-US" b="1">
                <a:solidFill>
                  <a:schemeClr val="tx2">
                    <a:lumMod val="50000"/>
                  </a:schemeClr>
                </a:solidFill>
              </a:rPr>
            </a:br>
            <a:endParaRPr lang="en-US" sz="3100" b="1">
              <a:solidFill>
                <a:schemeClr val="accent2">
                  <a:lumMod val="50000"/>
                </a:schemeClr>
              </a:solidFill>
            </a:endParaRPr>
          </a:p>
        </p:txBody>
      </p:sp>
      <p:sp>
        <p:nvSpPr>
          <p:cNvPr id="75779" name="Rectangle 3"/>
          <p:cNvSpPr>
            <a:spLocks noGrp="1" noChangeArrowheads="1"/>
          </p:cNvSpPr>
          <p:nvPr>
            <p:ph idx="1"/>
          </p:nvPr>
        </p:nvSpPr>
        <p:spPr>
          <a:xfrm>
            <a:off x="1223010" y="1502042"/>
            <a:ext cx="9197941" cy="4061893"/>
          </a:xfrm>
        </p:spPr>
        <p:txBody>
          <a:bodyPr>
            <a:normAutofit fontScale="92500" lnSpcReduction="10000"/>
          </a:bodyPr>
          <a:lstStyle/>
          <a:p>
            <a:pPr marL="609600" indent="-609600">
              <a:buNone/>
            </a:pPr>
            <a:endParaRPr lang="en-US" sz="3600"/>
          </a:p>
          <a:p>
            <a:pPr marL="609600" indent="-609600">
              <a:buNone/>
            </a:pPr>
            <a:r>
              <a:rPr lang="en-US" sz="3600" b="1">
                <a:latin typeface="Century Gothic" panose="020B0502020202020204" pitchFamily="34" charset="0"/>
              </a:rPr>
              <a:t>Let me see if I have this right</a:t>
            </a:r>
          </a:p>
          <a:p>
            <a:pPr marL="609600" indent="-609600">
              <a:buNone/>
            </a:pPr>
            <a:r>
              <a:rPr lang="en-US" sz="3600" b="1">
                <a:latin typeface="Century Gothic" panose="020B0502020202020204" pitchFamily="34" charset="0"/>
              </a:rPr>
              <a:t>	Collect 3 things about what was said</a:t>
            </a:r>
          </a:p>
          <a:p>
            <a:pPr marL="609600" indent="-609600">
              <a:buNone/>
            </a:pPr>
            <a:endParaRPr lang="en-US" sz="3600" i="1">
              <a:solidFill>
                <a:schemeClr val="tx1"/>
              </a:solidFill>
            </a:endParaRPr>
          </a:p>
          <a:p>
            <a:pPr marL="609600" indent="-609600">
              <a:buNone/>
            </a:pPr>
            <a:r>
              <a:rPr lang="en-US" sz="3600" b="1">
                <a:solidFill>
                  <a:srgbClr val="700017"/>
                </a:solidFill>
                <a:latin typeface="Century Gothic" panose="020B0502020202020204" pitchFamily="34" charset="0"/>
              </a:rPr>
              <a:t>Listener: Do you think this would lead an Individual  to talk about change?  </a:t>
            </a:r>
          </a:p>
          <a:p>
            <a:pPr marL="609600" indent="-609600">
              <a:buNone/>
            </a:pPr>
            <a:endParaRPr lang="en-US" sz="3600">
              <a:solidFill>
                <a:schemeClr val="accent6">
                  <a:lumMod val="75000"/>
                </a:schemeClr>
              </a:solidFill>
            </a:endParaRPr>
          </a:p>
          <a:p>
            <a:pPr marL="990600" lvl="1" indent="-533400">
              <a:buNone/>
            </a:pPr>
            <a:endParaRPr lang="en-US" sz="3600"/>
          </a:p>
        </p:txBody>
      </p:sp>
      <p:pic>
        <p:nvPicPr>
          <p:cNvPr id="3" name="Picture 2" descr="A picture containing clipart&#10;&#10;Description automatically generated">
            <a:extLst>
              <a:ext uri="{FF2B5EF4-FFF2-40B4-BE49-F238E27FC236}">
                <a16:creationId xmlns:a16="http://schemas.microsoft.com/office/drawing/2014/main" xmlns="" id="{2E9CCACD-CB7E-4BAE-91AD-3E7A53063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082" y="4103370"/>
            <a:ext cx="1646730" cy="16838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A close - up of a cake&#10;&#10;Description automatically generated with medium confidence">
            <a:extLst>
              <a:ext uri="{FF2B5EF4-FFF2-40B4-BE49-F238E27FC236}">
                <a16:creationId xmlns:a16="http://schemas.microsoft.com/office/drawing/2014/main" xmlns="" id="{63767DEB-49D1-48A6-AAF8-9E885A97A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66" y="27572"/>
            <a:ext cx="1005157" cy="1069708"/>
          </a:xfrm>
          <a:prstGeom prst="ellipse">
            <a:avLst/>
          </a:prstGeom>
          <a:ln>
            <a:noFill/>
          </a:ln>
          <a:effectLst>
            <a:softEdge rad="112500"/>
          </a:effectLst>
        </p:spPr>
      </p:pic>
      <p:sp>
        <p:nvSpPr>
          <p:cNvPr id="2" name="Slide Number Placeholder 1">
            <a:extLst>
              <a:ext uri="{FF2B5EF4-FFF2-40B4-BE49-F238E27FC236}">
                <a16:creationId xmlns:a16="http://schemas.microsoft.com/office/drawing/2014/main" xmlns="" id="{4B7EA858-1DB4-E1E4-95C8-BAC8021A34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41</a:t>
            </a:fld>
            <a:endParaRPr lang="en-US"/>
          </a:p>
        </p:txBody>
      </p:sp>
    </p:spTree>
    <p:extLst>
      <p:ext uri="{BB962C8B-B14F-4D97-AF65-F5344CB8AC3E}">
        <p14:creationId xmlns:p14="http://schemas.microsoft.com/office/powerpoint/2010/main" val="353577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barn(inVertical)">
                                      <p:cBhvr>
                                        <p:cTn id="7" dur="500"/>
                                        <p:tgtEl>
                                          <p:spTgt spid="75779">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animEffect transition="in" filter="barn(inVertical)">
                                      <p:cBhvr>
                                        <p:cTn id="11" dur="500"/>
                                        <p:tgtEl>
                                          <p:spTgt spid="75779">
                                            <p:txEl>
                                              <p:pRg st="2" end="2"/>
                                            </p:txEl>
                                          </p:spTgt>
                                        </p:tgtEl>
                                      </p:cBhvr>
                                    </p:animEffect>
                                  </p:childTnLst>
                                </p:cTn>
                              </p:par>
                            </p:childTnLst>
                          </p:cTn>
                        </p:par>
                        <p:par>
                          <p:cTn id="12" fill="hold">
                            <p:stCondLst>
                              <p:cond delay="1000"/>
                            </p:stCondLst>
                            <p:childTnLst>
                              <p:par>
                                <p:cTn id="13" presetID="6" presetClass="emph" presetSubtype="0" fill="hold" nodeType="afterEffect">
                                  <p:stCondLst>
                                    <p:cond delay="0"/>
                                  </p:stCondLst>
                                  <p:childTnLst>
                                    <p:animScale>
                                      <p:cBhvr>
                                        <p:cTn id="14" dur="2000" fill="hold"/>
                                        <p:tgtEl>
                                          <p:spTgt spid="3"/>
                                        </p:tgtEl>
                                      </p:cBhvr>
                                      <p:by x="150000" y="150000"/>
                                    </p:animScale>
                                  </p:childTnLst>
                                </p:cTn>
                              </p:par>
                            </p:childTnLst>
                          </p:cTn>
                        </p:par>
                        <p:par>
                          <p:cTn id="15" fill="hold">
                            <p:stCondLst>
                              <p:cond delay="3000"/>
                            </p:stCondLst>
                            <p:childTnLst>
                              <p:par>
                                <p:cTn id="16" presetID="8" presetClass="emph" presetSubtype="0" fill="hold" nodeType="afterEffect">
                                  <p:stCondLst>
                                    <p:cond delay="0"/>
                                  </p:stCondLst>
                                  <p:childTnLst>
                                    <p:animRot by="21600000">
                                      <p:cBhvr>
                                        <p:cTn id="17" dur="2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557321" y="-49823"/>
            <a:ext cx="11157857" cy="838200"/>
          </a:xfrm>
          <a:prstGeom prst="rect">
            <a:avLst/>
          </a:prstGeom>
        </p:spPr>
        <p:txBody>
          <a:bodyPr anchor="ctr">
            <a:noAutofit/>
          </a:bodyPr>
          <a:lstStyle/>
          <a:p>
            <a:pPr algn="ctr">
              <a:defRPr/>
            </a:pPr>
            <a:r>
              <a:rPr lang="en-US" sz="4400" b="1">
                <a:solidFill>
                  <a:srgbClr val="700017"/>
                </a:solidFill>
                <a:latin typeface="Century Gothic" panose="020B0502020202020204" pitchFamily="34" charset="0"/>
              </a:rPr>
              <a:t>Motivational Interviewing Spirit</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Collaboration</a:t>
            </a:r>
          </a:p>
        </p:txBody>
      </p:sp>
      <p:sp>
        <p:nvSpPr>
          <p:cNvPr id="46086" name="TextBox 2"/>
          <p:cNvSpPr txBox="1">
            <a:spLocks noChangeArrowheads="1"/>
          </p:cNvSpPr>
          <p:nvPr/>
        </p:nvSpPr>
        <p:spPr bwMode="auto">
          <a:xfrm>
            <a:off x="6761549" y="2708568"/>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464827" y="2708569"/>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924675" y="4738846"/>
            <a:ext cx="2620963" cy="646331"/>
          </a:xfrm>
          <a:prstGeom prst="rect">
            <a:avLst/>
          </a:prstGeom>
          <a:noFill/>
          <a:ln w="9525">
            <a:noFill/>
            <a:miter lim="800000"/>
            <a:headEnd/>
            <a:tailEnd/>
          </a:ln>
        </p:spPr>
        <p:txBody>
          <a:bodyPr>
            <a:spAutoFit/>
          </a:bodyPr>
          <a:lstStyle/>
          <a:p>
            <a:pPr algn="ctr"/>
            <a:r>
              <a:rPr lang="en-US" sz="3600" b="1">
                <a:solidFill>
                  <a:prstClr val="black"/>
                </a:solidFill>
                <a:latin typeface="Century Gothic" panose="020B0502020202020204" pitchFamily="34" charset="0"/>
              </a:rPr>
              <a:t>Evocation</a:t>
            </a:r>
          </a:p>
        </p:txBody>
      </p:sp>
      <p:sp>
        <p:nvSpPr>
          <p:cNvPr id="10" name="Slide Number Placeholder 4">
            <a:extLst>
              <a:ext uri="{FF2B5EF4-FFF2-40B4-BE49-F238E27FC236}">
                <a16:creationId xmlns:a16="http://schemas.microsoft.com/office/drawing/2014/main" xmlns="" id="{D0ACCEEA-21C2-4933-AE98-4DFE009C3866}"/>
              </a:ext>
            </a:extLst>
          </p:cNvPr>
          <p:cNvSpPr txBox="1">
            <a:spLocks/>
          </p:cNvSpPr>
          <p:nvPr/>
        </p:nvSpPr>
        <p:spPr bwMode="auto">
          <a:xfrm>
            <a:off x="10210800" y="6305550"/>
            <a:ext cx="457200" cy="476250"/>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lstStyle>
            <a:defPPr>
              <a:defRPr lang="en-US"/>
            </a:defPPr>
            <a:lvl1pPr marL="0" algn="r" defTabSz="914400" rtl="0" eaLnBrk="1" latinLnBrk="0" hangingPunct="1">
              <a:spcBef>
                <a:spcPct val="20000"/>
              </a:spcBef>
              <a:buClr>
                <a:schemeClr val="accent1"/>
              </a:buClr>
              <a:buFont typeface="Arial" panose="020B0604020202020204" pitchFamily="34" charset="0"/>
              <a:buChar char="•"/>
              <a:defRPr sz="22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D2CB6C"/>
              </a:buClr>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95A39D"/>
              </a:buClr>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9pPr>
          </a:lstStyle>
          <a:p>
            <a:pPr>
              <a:buClr>
                <a:srgbClr val="3891A7"/>
              </a:buClr>
              <a:buFontTx/>
              <a:buChar char="•"/>
            </a:pPr>
            <a:endParaRPr kumimoji="1" lang="en-US" altLang="en-US" sz="1200">
              <a:solidFill>
                <a:srgbClr val="B5A788"/>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xmlns="" id="{27B56665-A9DB-0127-5616-0E7ABEDDB4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42</a:t>
            </a:fld>
            <a:endParaRPr lang="en-US"/>
          </a:p>
        </p:txBody>
      </p:sp>
    </p:spTree>
    <p:extLst>
      <p:ext uri="{BB962C8B-B14F-4D97-AF65-F5344CB8AC3E}">
        <p14:creationId xmlns:p14="http://schemas.microsoft.com/office/powerpoint/2010/main" val="278769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a:solidFill>
                  <a:srgbClr val="700017"/>
                </a:solidFill>
                <a:latin typeface="Century Gothic" panose="020B0502020202020204" pitchFamily="34" charset="0"/>
              </a:rPr>
              <a:t>Questions?</a:t>
            </a:r>
          </a:p>
        </p:txBody>
      </p:sp>
      <p:pic>
        <p:nvPicPr>
          <p:cNvPr id="5" name="Content Placeholder 4" descr="A picture containing baseball, athletic game, sport&#10;&#10;Description automatically generated">
            <a:extLst>
              <a:ext uri="{FF2B5EF4-FFF2-40B4-BE49-F238E27FC236}">
                <a16:creationId xmlns:a16="http://schemas.microsoft.com/office/drawing/2014/main" xmlns="" id="{83C3598E-6BBD-4074-BAF9-4428F52C0B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1372" y="1951789"/>
            <a:ext cx="3047999" cy="2954421"/>
          </a:xfrm>
        </p:spPr>
      </p:pic>
      <p:sp>
        <p:nvSpPr>
          <p:cNvPr id="2" name="Slide Number Placeholder 1">
            <a:extLst>
              <a:ext uri="{FF2B5EF4-FFF2-40B4-BE49-F238E27FC236}">
                <a16:creationId xmlns:a16="http://schemas.microsoft.com/office/drawing/2014/main" xmlns="" id="{5BDE5354-87B3-374A-2B0D-F22E7361DD4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43</a:t>
            </a:fld>
            <a:endParaRPr lang="en-US"/>
          </a:p>
        </p:txBody>
      </p:sp>
    </p:spTree>
    <p:extLst>
      <p:ext uri="{BB962C8B-B14F-4D97-AF65-F5344CB8AC3E}">
        <p14:creationId xmlns:p14="http://schemas.microsoft.com/office/powerpoint/2010/main" val="198365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1" y="348773"/>
            <a:ext cx="10515600" cy="971233"/>
          </a:xfrm>
        </p:spPr>
        <p:txBody>
          <a:bodyPr anchor="ctr">
            <a:normAutofit/>
          </a:bodyPr>
          <a:lstStyle/>
          <a:p>
            <a:pPr algn="ctr"/>
            <a:r>
              <a:rPr lang="en-US" sz="4400" b="1" dirty="0">
                <a:latin typeface="+mj-lt"/>
              </a:rPr>
              <a:t>Conclusion</a:t>
            </a:r>
            <a:endParaRPr lang="en-US" sz="4400" b="1" dirty="0">
              <a:highlight>
                <a:srgbClr val="FFFF00"/>
              </a:highlight>
              <a:latin typeface="+mj-lt"/>
            </a:endParaRPr>
          </a:p>
        </p:txBody>
      </p:sp>
      <p:sp>
        <p:nvSpPr>
          <p:cNvPr id="3" name="Content Placeholder 2"/>
          <p:cNvSpPr>
            <a:spLocks noGrp="1"/>
          </p:cNvSpPr>
          <p:nvPr>
            <p:ph idx="1"/>
          </p:nvPr>
        </p:nvSpPr>
        <p:spPr>
          <a:xfrm>
            <a:off x="114301" y="834390"/>
            <a:ext cx="12077700" cy="4949190"/>
          </a:xfrm>
        </p:spPr>
        <p:txBody>
          <a:bodyPr>
            <a:noAutofit/>
          </a:bodyPr>
          <a:lstStyle/>
          <a:p>
            <a:pPr marL="342900" lvl="0" indent="-342900" algn="ctr">
              <a:lnSpc>
                <a:spcPct val="107000"/>
              </a:lnSpc>
              <a:spcBef>
                <a:spcPts val="0"/>
              </a:spcBef>
              <a:buFont typeface="+mj-lt"/>
              <a:buAutoNum type="arabicPeriod"/>
            </a:pPr>
            <a:endParaRPr lang="en-US" sz="3600" b="1">
              <a:latin typeface="Century Gothic" panose="020B0502020202020204" pitchFamily="34" charset="0"/>
              <a:ea typeface="Calibri" panose="020F0502020204030204" pitchFamily="34" charset="0"/>
              <a:cs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514350" indent="-5143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51F3C69B-CFAA-4C16-BD53-034A6A5A0056}"/>
              </a:ext>
            </a:extLst>
          </p:cNvPr>
          <p:cNvGraphicFramePr>
            <a:graphicFrameLocks noGrp="1"/>
          </p:cNvGraphicFramePr>
          <p:nvPr/>
        </p:nvGraphicFramePr>
        <p:xfrm>
          <a:off x="114301" y="1320006"/>
          <a:ext cx="12982574" cy="4596922"/>
        </p:xfrm>
        <a:graphic>
          <a:graphicData uri="http://schemas.openxmlformats.org/drawingml/2006/table">
            <a:tbl>
              <a:tblPr>
                <a:tableStyleId>{5C22544A-7EE6-4342-B048-85BDC9FD1C3A}</a:tableStyleId>
              </a:tblPr>
              <a:tblGrid>
                <a:gridCol w="12982574">
                  <a:extLst>
                    <a:ext uri="{9D8B030D-6E8A-4147-A177-3AD203B41FA5}">
                      <a16:colId xmlns:a16="http://schemas.microsoft.com/office/drawing/2014/main" xmlns="" val="2898793812"/>
                    </a:ext>
                  </a:extLst>
                </a:gridCol>
              </a:tblGrid>
              <a:tr h="4596922">
                <a:tc>
                  <a:txBody>
                    <a:bodyPr/>
                    <a:lstStyle/>
                    <a:p>
                      <a:pPr marL="342900" marR="0" lvl="0" indent="-342900" algn="l">
                        <a:lnSpc>
                          <a:spcPct val="200000"/>
                        </a:lnSpc>
                        <a:spcBef>
                          <a:spcPts val="0"/>
                        </a:spcBef>
                        <a:spcAft>
                          <a:spcPts val="0"/>
                        </a:spcAft>
                        <a:buClr>
                          <a:srgbClr val="002060"/>
                        </a:buClr>
                        <a:buFont typeface="+mj-lt"/>
                        <a:buAutoNum type="arabicPeriod"/>
                      </a:pPr>
                      <a:r>
                        <a:rPr lang="en-US" sz="3400" b="1">
                          <a:effectLst/>
                          <a:latin typeface="+mn-lt"/>
                        </a:rPr>
                        <a:t> Motivational Interviewing Concepts. </a:t>
                      </a:r>
                    </a:p>
                    <a:p>
                      <a:pPr marL="342900" marR="0" lvl="0" indent="-342900" algn="l">
                        <a:lnSpc>
                          <a:spcPct val="200000"/>
                        </a:lnSpc>
                        <a:spcBef>
                          <a:spcPts val="0"/>
                        </a:spcBef>
                        <a:spcAft>
                          <a:spcPts val="0"/>
                        </a:spcAft>
                        <a:buClr>
                          <a:srgbClr val="002060"/>
                        </a:buClr>
                        <a:buFont typeface="+mj-lt"/>
                        <a:buAutoNum type="arabicPeriod"/>
                      </a:pPr>
                      <a:r>
                        <a:rPr lang="en-US" sz="3400" b="1">
                          <a:effectLst/>
                          <a:latin typeface="+mn-lt"/>
                        </a:rPr>
                        <a:t> Ability to Recognize and Strengthen Change Talk.</a:t>
                      </a:r>
                    </a:p>
                    <a:p>
                      <a:pPr marL="342900" marR="0" lvl="0" indent="-342900" algn="l">
                        <a:lnSpc>
                          <a:spcPct val="200000"/>
                        </a:lnSpc>
                        <a:spcBef>
                          <a:spcPts val="0"/>
                        </a:spcBef>
                        <a:spcAft>
                          <a:spcPts val="0"/>
                        </a:spcAft>
                        <a:buClr>
                          <a:srgbClr val="002060"/>
                        </a:buClr>
                        <a:buFont typeface="+mj-lt"/>
                        <a:buAutoNum type="arabicPeriod"/>
                      </a:pPr>
                      <a:r>
                        <a:rPr lang="en-US" sz="3400" b="1">
                          <a:effectLst/>
                          <a:latin typeface="+mn-lt"/>
                        </a:rPr>
                        <a:t> MI Spirit: Empathy, Evocation, Acceptance and Compassion.</a:t>
                      </a:r>
                    </a:p>
                    <a:p>
                      <a:pPr marL="342900" marR="0" lvl="0" indent="-342900" algn="l">
                        <a:lnSpc>
                          <a:spcPct val="200000"/>
                        </a:lnSpc>
                        <a:spcBef>
                          <a:spcPts val="0"/>
                        </a:spcBef>
                        <a:spcAft>
                          <a:spcPts val="0"/>
                        </a:spcAft>
                        <a:buClr>
                          <a:srgbClr val="002060"/>
                        </a:buClr>
                        <a:buFont typeface="+mj-lt"/>
                        <a:buAutoNum type="arabicPeriod"/>
                      </a:pPr>
                      <a:r>
                        <a:rPr lang="en-US" sz="3400" b="1">
                          <a:effectLst/>
                          <a:latin typeface="+mn-lt"/>
                        </a:rPr>
                        <a:t> Practiced OARS with a Coach. </a:t>
                      </a:r>
                      <a:endParaRPr lang="en-US" sz="3400" b="1" dirty="0">
                        <a:effectLst/>
                        <a:latin typeface="+mn-lt"/>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2084507075"/>
                  </a:ext>
                </a:extLst>
              </a:tr>
            </a:tbl>
          </a:graphicData>
        </a:graphic>
      </p:graphicFrame>
      <p:sp>
        <p:nvSpPr>
          <p:cNvPr id="5" name="Slide Number Placeholder 4">
            <a:extLst>
              <a:ext uri="{FF2B5EF4-FFF2-40B4-BE49-F238E27FC236}">
                <a16:creationId xmlns:a16="http://schemas.microsoft.com/office/drawing/2014/main" xmlns="" id="{5D0C3A8D-460B-9A8A-E840-110BD165EF1F}"/>
              </a:ext>
            </a:extLst>
          </p:cNvPr>
          <p:cNvSpPr>
            <a:spLocks noGrp="1"/>
          </p:cNvSpPr>
          <p:nvPr>
            <p:ph type="sldNum" sz="quarter" idx="11"/>
          </p:nvPr>
        </p:nvSpPr>
        <p:spPr/>
        <p:txBody>
          <a:bodyPr/>
          <a:lstStyle/>
          <a:p>
            <a:fld id="{383B7B7A-CDDA-7C44-B1B0-1F1E45567B3B}" type="slidenum">
              <a:rPr lang="en-US" smtClean="0"/>
              <a:pPr/>
              <a:t>44</a:t>
            </a:fld>
            <a:endParaRPr lang="en-US"/>
          </a:p>
        </p:txBody>
      </p:sp>
    </p:spTree>
    <p:extLst>
      <p:ext uri="{BB962C8B-B14F-4D97-AF65-F5344CB8AC3E}">
        <p14:creationId xmlns:p14="http://schemas.microsoft.com/office/powerpoint/2010/main" val="1274272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187"/>
            <a:ext cx="10515600" cy="971233"/>
          </a:xfrm>
        </p:spPr>
        <p:txBody>
          <a:bodyPr anchor="ctr"/>
          <a:lstStyle/>
          <a:p>
            <a:pPr algn="ctr"/>
            <a:r>
              <a:rPr lang="en-US" b="1" dirty="0">
                <a:latin typeface="+mj-lt"/>
              </a:rPr>
              <a:t>Feedback </a:t>
            </a:r>
            <a:endParaRPr lang="en-US" b="1" dirty="0">
              <a:highlight>
                <a:srgbClr val="FFFF00"/>
              </a:highlight>
              <a:latin typeface="+mj-lt"/>
            </a:endParaRPr>
          </a:p>
        </p:txBody>
      </p:sp>
      <p:sp>
        <p:nvSpPr>
          <p:cNvPr id="3" name="Content Placeholder 2"/>
          <p:cNvSpPr>
            <a:spLocks noGrp="1"/>
          </p:cNvSpPr>
          <p:nvPr>
            <p:ph idx="1"/>
          </p:nvPr>
        </p:nvSpPr>
        <p:spPr>
          <a:xfrm>
            <a:off x="114301" y="834390"/>
            <a:ext cx="12077700" cy="4949190"/>
          </a:xfrm>
        </p:spPr>
        <p:txBody>
          <a:bodyPr>
            <a:noAutofit/>
          </a:bodyPr>
          <a:lstStyle/>
          <a:p>
            <a:pPr marL="342900" lvl="0" indent="-342900" algn="ctr">
              <a:lnSpc>
                <a:spcPct val="107000"/>
              </a:lnSpc>
              <a:spcBef>
                <a:spcPts val="0"/>
              </a:spcBef>
              <a:buFont typeface="+mj-lt"/>
              <a:buAutoNum type="arabicPeriod"/>
            </a:pPr>
            <a:endParaRPr lang="en-US" sz="3600" b="1">
              <a:latin typeface="Century Gothic" panose="020B0502020202020204" pitchFamily="34" charset="0"/>
              <a:ea typeface="Calibri" panose="020F0502020204030204" pitchFamily="34" charset="0"/>
              <a:cs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742950" indent="-7429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a:p>
            <a:pPr marL="514350" indent="-514350" algn="ctr">
              <a:lnSpc>
                <a:spcPct val="100000"/>
              </a:lnSpc>
              <a:spcBef>
                <a:spcPts val="0"/>
              </a:spcBef>
              <a:buFont typeface="+mj-lt"/>
              <a:buAutoNum type="arabicPeriod"/>
              <a:tabLst>
                <a:tab pos="457200" algn="l"/>
                <a:tab pos="914400" algn="l"/>
                <a:tab pos="1371600" algn="l"/>
                <a:tab pos="1828800" algn="l"/>
                <a:tab pos="2286000" algn="l"/>
                <a:tab pos="4686300" algn="l"/>
              </a:tabLst>
            </a:pPr>
            <a:endParaRPr lang="en-US" sz="3600" b="1">
              <a:latin typeface="Century Gothic" panose="020B0502020202020204" pitchFamily="34"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51F3C69B-CFAA-4C16-BD53-034A6A5A0056}"/>
              </a:ext>
            </a:extLst>
          </p:cNvPr>
          <p:cNvGraphicFramePr>
            <a:graphicFrameLocks noGrp="1"/>
          </p:cNvGraphicFramePr>
          <p:nvPr/>
        </p:nvGraphicFramePr>
        <p:xfrm>
          <a:off x="698868" y="1382749"/>
          <a:ext cx="10794263" cy="3852472"/>
        </p:xfrm>
        <a:graphic>
          <a:graphicData uri="http://schemas.openxmlformats.org/drawingml/2006/table">
            <a:tbl>
              <a:tblPr>
                <a:tableStyleId>{5C22544A-7EE6-4342-B048-85BDC9FD1C3A}</a:tableStyleId>
              </a:tblPr>
              <a:tblGrid>
                <a:gridCol w="10794263">
                  <a:extLst>
                    <a:ext uri="{9D8B030D-6E8A-4147-A177-3AD203B41FA5}">
                      <a16:colId xmlns:a16="http://schemas.microsoft.com/office/drawing/2014/main" xmlns="" val="2898793812"/>
                    </a:ext>
                  </a:extLst>
                </a:gridCol>
              </a:tblGrid>
              <a:tr h="3852472">
                <a:tc>
                  <a:txBody>
                    <a:bodyPr/>
                    <a:lstStyle/>
                    <a:p>
                      <a:pPr marL="342900" marR="0" lvl="0" indent="-342900" algn="ctr">
                        <a:lnSpc>
                          <a:spcPct val="107000"/>
                        </a:lnSpc>
                        <a:spcBef>
                          <a:spcPts val="0"/>
                        </a:spcBef>
                        <a:spcAft>
                          <a:spcPts val="0"/>
                        </a:spcAft>
                        <a:buFont typeface="+mj-lt"/>
                        <a:buAutoNum type="arabicPeriod"/>
                      </a:pPr>
                      <a:endParaRPr lang="en-US" sz="3600" b="1">
                        <a:effectLst/>
                        <a:latin typeface="Century Gothic" panose="020B0502020202020204" pitchFamily="34" charset="0"/>
                      </a:endParaRPr>
                    </a:p>
                  </a:txBody>
                  <a:tcPr marL="114300" marR="114300" marT="0" marB="0">
                    <a:solidFill>
                      <a:schemeClr val="bg1"/>
                    </a:solidFill>
                  </a:tcPr>
                </a:tc>
                <a:extLst>
                  <a:ext uri="{0D108BD9-81ED-4DB2-BD59-A6C34878D82A}">
                    <a16:rowId xmlns:a16="http://schemas.microsoft.com/office/drawing/2014/main" xmlns="" val="2084507075"/>
                  </a:ext>
                </a:extLst>
              </a:tr>
            </a:tbl>
          </a:graphicData>
        </a:graphic>
      </p:graphicFrame>
      <p:pic>
        <p:nvPicPr>
          <p:cNvPr id="6" name="Picture 5" descr="A picture containing text&#10;&#10;Description automatically generated">
            <a:extLst>
              <a:ext uri="{FF2B5EF4-FFF2-40B4-BE49-F238E27FC236}">
                <a16:creationId xmlns:a16="http://schemas.microsoft.com/office/drawing/2014/main" xmlns="" id="{44D73F06-C0F7-4960-AA2E-86B6A9B94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56" y="2021169"/>
            <a:ext cx="11272603" cy="2815662"/>
          </a:xfrm>
          <a:prstGeom prst="rect">
            <a:avLst/>
          </a:prstGeom>
        </p:spPr>
      </p:pic>
      <p:pic>
        <p:nvPicPr>
          <p:cNvPr id="8" name="Picture 7" descr="Background pattern&#10;&#10;Description automatically generated">
            <a:extLst>
              <a:ext uri="{FF2B5EF4-FFF2-40B4-BE49-F238E27FC236}">
                <a16:creationId xmlns:a16="http://schemas.microsoft.com/office/drawing/2014/main" xmlns="" id="{ADA9301E-3489-4CF3-B0D7-9037B8745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341" y="1074420"/>
            <a:ext cx="10349459" cy="4563482"/>
          </a:xfrm>
          <a:prstGeom prst="rect">
            <a:avLst/>
          </a:prstGeom>
        </p:spPr>
      </p:pic>
      <p:pic>
        <p:nvPicPr>
          <p:cNvPr id="10" name="Picture 9" descr="Timeline&#10;&#10;Description automatically generated">
            <a:extLst>
              <a:ext uri="{FF2B5EF4-FFF2-40B4-BE49-F238E27FC236}">
                <a16:creationId xmlns:a16="http://schemas.microsoft.com/office/drawing/2014/main" xmlns="" id="{87B5284B-4BA9-44EE-8BFC-DAF22D508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40" y="1074419"/>
            <a:ext cx="11402519" cy="4803513"/>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xmlns="" id="{4D9783D0-4E21-4077-9F24-7DDFC5ED3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740" y="1263264"/>
            <a:ext cx="11402519" cy="4331471"/>
          </a:xfrm>
          <a:prstGeom prst="rect">
            <a:avLst/>
          </a:prstGeom>
        </p:spPr>
      </p:pic>
      <p:sp>
        <p:nvSpPr>
          <p:cNvPr id="5" name="Slide Number Placeholder 4">
            <a:extLst>
              <a:ext uri="{FF2B5EF4-FFF2-40B4-BE49-F238E27FC236}">
                <a16:creationId xmlns:a16="http://schemas.microsoft.com/office/drawing/2014/main" xmlns="" id="{7A8B66D3-9F87-B6D9-C8C6-64899CF642D6}"/>
              </a:ext>
            </a:extLst>
          </p:cNvPr>
          <p:cNvSpPr>
            <a:spLocks noGrp="1"/>
          </p:cNvSpPr>
          <p:nvPr>
            <p:ph type="sldNum" sz="quarter" idx="11"/>
          </p:nvPr>
        </p:nvSpPr>
        <p:spPr/>
        <p:txBody>
          <a:bodyPr/>
          <a:lstStyle/>
          <a:p>
            <a:fld id="{383B7B7A-CDDA-7C44-B1B0-1F1E45567B3B}" type="slidenum">
              <a:rPr lang="en-US" smtClean="0"/>
              <a:pPr/>
              <a:t>45</a:t>
            </a:fld>
            <a:endParaRPr lang="en-US"/>
          </a:p>
        </p:txBody>
      </p:sp>
    </p:spTree>
    <p:extLst>
      <p:ext uri="{BB962C8B-B14F-4D97-AF65-F5344CB8AC3E}">
        <p14:creationId xmlns:p14="http://schemas.microsoft.com/office/powerpoint/2010/main" val="254878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22" presetClass="exit" presetSubtype="4" fill="hold" nodeType="withEffect">
                                  <p:stCondLst>
                                    <p:cond delay="0"/>
                                  </p:stCondLst>
                                  <p:childTnLst>
                                    <p:animEffect transition="out" filter="wipe(dow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par>
                                <p:cTn id="16" presetID="16" presetClass="exit" presetSubtype="21" fill="hold" nodeType="with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par>
                                <p:cTn id="24" presetID="16" presetClass="exit" presetSubtype="21" fill="hold" nodeType="withEffect">
                                  <p:stCondLst>
                                    <p:cond delay="0"/>
                                  </p:stCondLst>
                                  <p:childTnLst>
                                    <p:animEffect transition="out" filter="barn(inVertical)">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a:solidFill>
                  <a:srgbClr val="700017"/>
                </a:solidFill>
                <a:latin typeface="Century Gothic" panose="020B0502020202020204" pitchFamily="34" charset="0"/>
              </a:rPr>
              <a:t>Contact Information</a:t>
            </a:r>
          </a:p>
        </p:txBody>
      </p:sp>
      <p:sp>
        <p:nvSpPr>
          <p:cNvPr id="5" name="Content Placeholder 4"/>
          <p:cNvSpPr>
            <a:spLocks noGrp="1"/>
          </p:cNvSpPr>
          <p:nvPr>
            <p:ph sz="half" idx="2"/>
          </p:nvPr>
        </p:nvSpPr>
        <p:spPr>
          <a:xfrm>
            <a:off x="379412" y="1416676"/>
            <a:ext cx="5157787" cy="4185634"/>
          </a:xfrm>
        </p:spPr>
        <p:txBody>
          <a:bodyPr>
            <a:normAutofit fontScale="92500"/>
          </a:bodyPr>
          <a:lstStyle/>
          <a:p>
            <a:pPr marL="0" marR="0" indent="0">
              <a:lnSpc>
                <a:spcPct val="107000"/>
              </a:lnSpc>
              <a:spcBef>
                <a:spcPts val="0"/>
              </a:spcBef>
              <a:spcAft>
                <a:spcPts val="800"/>
              </a:spcAft>
              <a:buNone/>
            </a:pPr>
            <a:r>
              <a:rPr lang="en-US" sz="5700" b="1" dirty="0" err="1">
                <a:latin typeface="Century Gothic" panose="020B0502020202020204" pitchFamily="34" charset="0"/>
                <a:ea typeface="Calibri" panose="020F0502020204030204" pitchFamily="34" charset="0"/>
                <a:cs typeface="Times New Roman" panose="02020603050405020304" pitchFamily="18" charset="0"/>
              </a:rPr>
              <a:t>Jessica.Dennis</a:t>
            </a:r>
            <a:endParaRPr lang="en-US" sz="5700" b="1"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700" b="1" dirty="0" err="1">
                <a:latin typeface="Century Gothic" panose="020B0502020202020204" pitchFamily="34" charset="0"/>
                <a:ea typeface="Calibri" panose="020F0502020204030204" pitchFamily="34" charset="0"/>
                <a:cs typeface="Times New Roman" panose="02020603050405020304" pitchFamily="18" charset="0"/>
              </a:rPr>
              <a:t>Ashley.Autry</a:t>
            </a:r>
            <a:endParaRPr lang="en-US" sz="5700" b="1"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700" b="1" dirty="0" err="1">
                <a:latin typeface="Century Gothic" panose="020B0502020202020204" pitchFamily="34" charset="0"/>
                <a:ea typeface="Calibri" panose="020F0502020204030204" pitchFamily="34" charset="0"/>
                <a:cs typeface="Times New Roman" panose="02020603050405020304" pitchFamily="18" charset="0"/>
              </a:rPr>
              <a:t>Jacob.Popp</a:t>
            </a:r>
            <a:endParaRPr lang="en-US" sz="5700" b="1"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700" b="1" dirty="0" err="1">
                <a:latin typeface="Century Gothic" panose="020B0502020202020204" pitchFamily="34" charset="0"/>
                <a:ea typeface="Calibri" panose="020F0502020204030204" pitchFamily="34" charset="0"/>
                <a:cs typeface="Times New Roman" panose="02020603050405020304" pitchFamily="18" charset="0"/>
              </a:rPr>
              <a:t>Troy.Miglets</a:t>
            </a:r>
            <a:endParaRPr lang="en-US" sz="5700" b="1"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57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b="1" dirty="0">
              <a:latin typeface="Century Gothic" panose="020B0502020202020204" pitchFamily="34" charset="0"/>
            </a:endParaRPr>
          </a:p>
        </p:txBody>
      </p:sp>
      <p:sp>
        <p:nvSpPr>
          <p:cNvPr id="6" name="Content Placeholder 5">
            <a:extLst>
              <a:ext uri="{FF2B5EF4-FFF2-40B4-BE49-F238E27FC236}">
                <a16:creationId xmlns:a16="http://schemas.microsoft.com/office/drawing/2014/main" xmlns="" id="{0E65FED6-B5CB-442D-AC6B-911AD45C9AE0}"/>
              </a:ext>
            </a:extLst>
          </p:cNvPr>
          <p:cNvSpPr>
            <a:spLocks noGrp="1"/>
          </p:cNvSpPr>
          <p:nvPr>
            <p:ph sz="quarter" idx="4"/>
          </p:nvPr>
        </p:nvSpPr>
        <p:spPr>
          <a:xfrm>
            <a:off x="5363737" y="1690688"/>
            <a:ext cx="6360177" cy="3425598"/>
          </a:xfrm>
        </p:spPr>
        <p:txBody>
          <a:bodyPr>
            <a:normAutofit fontScale="92500"/>
          </a:bodyPr>
          <a:lstStyle/>
          <a:p>
            <a:pPr marL="0" indent="0">
              <a:lnSpc>
                <a:spcPct val="100000"/>
              </a:lnSpc>
              <a:buNone/>
            </a:pPr>
            <a:endParaRPr lang="en-US" sz="36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36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0000"/>
              </a:lnSpc>
              <a:buNone/>
            </a:pPr>
            <a:r>
              <a:rPr lang="en-US" sz="5700" b="1" dirty="0">
                <a:effectLst/>
                <a:latin typeface="Century Gothic" panose="020B0502020202020204" pitchFamily="34" charset="0"/>
                <a:ea typeface="Calibri" panose="020F0502020204030204" pitchFamily="34" charset="0"/>
                <a:cs typeface="Times New Roman" panose="02020603050405020304" pitchFamily="18" charset="0"/>
              </a:rPr>
              <a:t>@odrc.state.oh.us</a:t>
            </a:r>
          </a:p>
          <a:p>
            <a:pPr marL="0" indent="0">
              <a:buNone/>
            </a:pPr>
            <a:endParaRPr lang="en-US" dirty="0"/>
          </a:p>
        </p:txBody>
      </p:sp>
      <p:sp>
        <p:nvSpPr>
          <p:cNvPr id="2" name="Slide Number Placeholder 1">
            <a:extLst>
              <a:ext uri="{FF2B5EF4-FFF2-40B4-BE49-F238E27FC236}">
                <a16:creationId xmlns:a16="http://schemas.microsoft.com/office/drawing/2014/main" xmlns="" id="{0516367F-5649-2F85-1CCD-B25852E96D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46</a:t>
            </a:fld>
            <a:endParaRPr lang="en-US"/>
          </a:p>
        </p:txBody>
      </p:sp>
    </p:spTree>
    <p:extLst>
      <p:ext uri="{BB962C8B-B14F-4D97-AF65-F5344CB8AC3E}">
        <p14:creationId xmlns:p14="http://schemas.microsoft.com/office/powerpoint/2010/main" val="299982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basket of food">
            <a:extLst>
              <a:ext uri="{FF2B5EF4-FFF2-40B4-BE49-F238E27FC236}">
                <a16:creationId xmlns:a16="http://schemas.microsoft.com/office/drawing/2014/main" xmlns="" id="{8A09F550-67D6-199D-52BC-1A054C57E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119" y="733430"/>
            <a:ext cx="5861303" cy="6391187"/>
          </a:xfrm>
          <a:prstGeom prst="rect">
            <a:avLst/>
          </a:prstGeom>
          <a:effectLst>
            <a:softEdge rad="1270000"/>
          </a:effectLst>
        </p:spPr>
      </p:pic>
      <p:sp>
        <p:nvSpPr>
          <p:cNvPr id="10242" name="Title 1"/>
          <p:cNvSpPr>
            <a:spLocks noGrp="1"/>
          </p:cNvSpPr>
          <p:nvPr>
            <p:ph type="title"/>
          </p:nvPr>
        </p:nvSpPr>
        <p:spPr>
          <a:xfrm>
            <a:off x="76199" y="186397"/>
            <a:ext cx="11662145" cy="1069380"/>
          </a:xfrm>
          <a:noFill/>
        </p:spPr>
        <p:txBody>
          <a:bodyPr anchor="ctr">
            <a:noAutofit/>
          </a:bodyPr>
          <a:lstStyle/>
          <a:p>
            <a:pPr algn="ctr">
              <a:defRPr/>
            </a:pPr>
            <a:r>
              <a:rPr lang="en-US" altLang="en-US" b="1" dirty="0">
                <a:latin typeface="+mj-lt"/>
              </a:rPr>
              <a:t/>
            </a:r>
            <a:br>
              <a:rPr lang="en-US" altLang="en-US" b="1" dirty="0">
                <a:latin typeface="+mj-lt"/>
              </a:rPr>
            </a:br>
            <a:r>
              <a:rPr lang="en-US" altLang="en-US" dirty="0">
                <a:latin typeface="+mj-lt"/>
                <a:cs typeface="Times New Roman" panose="02020603050405020304" pitchFamily="18" charset="0"/>
              </a:rPr>
              <a:t>Motivational interviewing is not the main course</a:t>
            </a:r>
            <a:endParaRPr lang="en-US" altLang="en-US" b="1" dirty="0">
              <a:latin typeface="+mj-lt"/>
            </a:endParaRPr>
          </a:p>
        </p:txBody>
      </p:sp>
      <p:sp>
        <p:nvSpPr>
          <p:cNvPr id="4" name="Content Placeholder 3">
            <a:extLst>
              <a:ext uri="{FF2B5EF4-FFF2-40B4-BE49-F238E27FC236}">
                <a16:creationId xmlns:a16="http://schemas.microsoft.com/office/drawing/2014/main" xmlns="" id="{64ADA637-BB91-4E88-9518-E917686931E7}"/>
              </a:ext>
            </a:extLst>
          </p:cNvPr>
          <p:cNvSpPr>
            <a:spLocks noGrp="1"/>
          </p:cNvSpPr>
          <p:nvPr>
            <p:ph idx="1"/>
          </p:nvPr>
        </p:nvSpPr>
        <p:spPr>
          <a:xfrm>
            <a:off x="167143" y="1511959"/>
            <a:ext cx="7986257" cy="5269841"/>
          </a:xfrm>
        </p:spPr>
        <p:txBody>
          <a:bodyPr>
            <a:noAutofit/>
          </a:bodyPr>
          <a:lstStyle/>
          <a:p>
            <a:pPr>
              <a:lnSpc>
                <a:spcPct val="150000"/>
              </a:lnSpc>
              <a:spcBef>
                <a:spcPts val="0"/>
              </a:spcBef>
              <a:spcAft>
                <a:spcPts val="800"/>
              </a:spcAft>
              <a:buClr>
                <a:srgbClr val="002060"/>
              </a:buClr>
            </a:pPr>
            <a:r>
              <a:rPr lang="en-US" sz="3200" b="1" dirty="0">
                <a:effectLst/>
                <a:latin typeface="+mn-lt"/>
                <a:ea typeface="Calibri" panose="020F0502020204030204" pitchFamily="34" charset="0"/>
                <a:cs typeface="Times New Roman" panose="02020603050405020304" pitchFamily="18" charset="0"/>
              </a:rPr>
              <a:t>Bookish</a:t>
            </a:r>
            <a:endParaRPr lang="en-US" sz="3200" dirty="0">
              <a:effectLst/>
              <a:latin typeface="+mn-lt"/>
              <a:ea typeface="Calibri" panose="020F0502020204030204" pitchFamily="34" charset="0"/>
              <a:cs typeface="Times New Roman" panose="02020603050405020304" pitchFamily="18" charset="0"/>
            </a:endParaRPr>
          </a:p>
          <a:p>
            <a:pPr>
              <a:lnSpc>
                <a:spcPct val="150000"/>
              </a:lnSpc>
              <a:spcBef>
                <a:spcPts val="0"/>
              </a:spcBef>
              <a:spcAft>
                <a:spcPts val="800"/>
              </a:spcAft>
              <a:buClr>
                <a:srgbClr val="002060"/>
              </a:buClr>
            </a:pPr>
            <a:r>
              <a:rPr lang="en-US" sz="3200" b="1" dirty="0">
                <a:effectLst/>
                <a:latin typeface="+mn-lt"/>
                <a:ea typeface="Calibri" panose="020F0502020204030204" pitchFamily="34" charset="0"/>
                <a:cs typeface="Times New Roman" panose="02020603050405020304" pitchFamily="18" charset="0"/>
              </a:rPr>
              <a:t>Unstructured Practice </a:t>
            </a:r>
            <a:endParaRPr lang="en-US" sz="3200" dirty="0">
              <a:effectLst/>
              <a:latin typeface="+mn-lt"/>
              <a:ea typeface="Calibri" panose="020F0502020204030204" pitchFamily="34" charset="0"/>
              <a:cs typeface="Times New Roman" panose="02020603050405020304" pitchFamily="18" charset="0"/>
            </a:endParaRPr>
          </a:p>
          <a:p>
            <a:pPr>
              <a:lnSpc>
                <a:spcPct val="150000"/>
              </a:lnSpc>
              <a:spcBef>
                <a:spcPts val="0"/>
              </a:spcBef>
              <a:spcAft>
                <a:spcPts val="800"/>
              </a:spcAft>
              <a:buClr>
                <a:srgbClr val="002060"/>
              </a:buClr>
            </a:pPr>
            <a:r>
              <a:rPr lang="en-US" sz="3200" b="1" dirty="0">
                <a:effectLst/>
                <a:latin typeface="+mn-lt"/>
                <a:ea typeface="Calibri" panose="020F0502020204030204" pitchFamily="34" charset="0"/>
                <a:cs typeface="Times New Roman" panose="02020603050405020304" pitchFamily="18" charset="0"/>
              </a:rPr>
              <a:t>One and Done</a:t>
            </a:r>
          </a:p>
          <a:p>
            <a:pPr>
              <a:lnSpc>
                <a:spcPct val="150000"/>
              </a:lnSpc>
              <a:spcBef>
                <a:spcPts val="0"/>
              </a:spcBef>
              <a:spcAft>
                <a:spcPts val="800"/>
              </a:spcAft>
              <a:buClr>
                <a:srgbClr val="002060"/>
              </a:buClr>
            </a:pPr>
            <a:r>
              <a:rPr lang="en-US" sz="3200" b="1" dirty="0">
                <a:effectLst/>
                <a:latin typeface="+mn-lt"/>
                <a:ea typeface="Calibri" panose="020F0502020204030204" pitchFamily="34" charset="0"/>
                <a:cs typeface="Times New Roman" panose="02020603050405020304" pitchFamily="18" charset="0"/>
              </a:rPr>
              <a:t>Technicalities </a:t>
            </a:r>
            <a:endParaRPr lang="en-US" sz="3200" dirty="0">
              <a:effectLst/>
              <a:latin typeface="+mn-lt"/>
              <a:ea typeface="Calibri" panose="020F0502020204030204" pitchFamily="34" charset="0"/>
              <a:cs typeface="Times New Roman" panose="02020603050405020304" pitchFamily="18" charset="0"/>
            </a:endParaRPr>
          </a:p>
          <a:p>
            <a:pPr>
              <a:lnSpc>
                <a:spcPct val="150000"/>
              </a:lnSpc>
              <a:spcBef>
                <a:spcPts val="0"/>
              </a:spcBef>
              <a:spcAft>
                <a:spcPts val="800"/>
              </a:spcAft>
              <a:buClr>
                <a:srgbClr val="002060"/>
              </a:buClr>
            </a:pPr>
            <a:r>
              <a:rPr lang="en-US" sz="3200" b="1" dirty="0">
                <a:effectLst/>
                <a:latin typeface="+mn-lt"/>
                <a:ea typeface="Calibri" panose="020F0502020204030204" pitchFamily="34" charset="0"/>
                <a:cs typeface="Times New Roman" panose="02020603050405020304" pitchFamily="18" charset="0"/>
              </a:rPr>
              <a:t>Too removed from Community Correction</a:t>
            </a:r>
            <a:endParaRPr lang="en-US" sz="3200" dirty="0">
              <a:effectLst/>
              <a:latin typeface="+mn-lt"/>
              <a:ea typeface="Calibri" panose="020F0502020204030204" pitchFamily="34" charset="0"/>
              <a:cs typeface="Times New Roman" panose="02020603050405020304" pitchFamily="18" charset="0"/>
            </a:endParaRPr>
          </a:p>
          <a:p>
            <a:pPr marL="0" indent="0">
              <a:lnSpc>
                <a:spcPct val="150000"/>
              </a:lnSpc>
              <a:buClr>
                <a:srgbClr val="002060"/>
              </a:buClr>
              <a:buNone/>
            </a:pPr>
            <a:endParaRPr lang="en-US" sz="3200" b="1" dirty="0">
              <a:latin typeface="+mn-lt"/>
            </a:endParaRPr>
          </a:p>
        </p:txBody>
      </p:sp>
      <p:sp>
        <p:nvSpPr>
          <p:cNvPr id="5" name="Slide Number Placeholder 4">
            <a:extLst>
              <a:ext uri="{FF2B5EF4-FFF2-40B4-BE49-F238E27FC236}">
                <a16:creationId xmlns:a16="http://schemas.microsoft.com/office/drawing/2014/main" xmlns="" id="{5BA04F62-F871-47AE-8BD9-04388E630CAC}"/>
              </a:ext>
            </a:extLst>
          </p:cNvPr>
          <p:cNvSpPr txBox="1">
            <a:spLocks/>
          </p:cNvSpPr>
          <p:nvPr/>
        </p:nvSpPr>
        <p:spPr bwMode="auto">
          <a:xfrm>
            <a:off x="10210800" y="6305550"/>
            <a:ext cx="457200" cy="476250"/>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lstStyle>
            <a:defPPr>
              <a:defRPr lang="en-US"/>
            </a:defPPr>
            <a:lvl1pPr marL="0" algn="r" defTabSz="914400" rtl="0" eaLnBrk="1" latinLnBrk="0" hangingPunct="1">
              <a:spcBef>
                <a:spcPct val="20000"/>
              </a:spcBef>
              <a:buClr>
                <a:schemeClr val="accent1"/>
              </a:buClr>
              <a:buFont typeface="Arial" panose="020B0604020202020204" pitchFamily="34" charset="0"/>
              <a:buChar char="•"/>
              <a:defRPr sz="22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D2CB6C"/>
              </a:buClr>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95A39D"/>
              </a:buClr>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3891A7"/>
              </a:buClr>
              <a:buSzTx/>
              <a:buFontTx/>
              <a:buChar char="•"/>
              <a:tabLst/>
              <a:defRPr/>
            </a:pPr>
            <a:endParaRPr kumimoji="1" lang="en-US" altLang="en-US" sz="1200" b="1" i="0" u="none" strike="noStrike" kern="1200" cap="none" spc="0" normalizeH="0" baseline="0" noProof="0">
              <a:ln>
                <a:noFill/>
              </a:ln>
              <a:solidFill>
                <a:srgbClr val="B5A788"/>
              </a:solidFill>
              <a:effectLst/>
              <a:uLnTx/>
              <a:uFillTx/>
              <a:latin typeface="Georgia" panose="02040502050405020303" pitchFamily="18" charset="0"/>
              <a:ea typeface="+mn-ea"/>
              <a:cs typeface="+mn-cs"/>
            </a:endParaRPr>
          </a:p>
        </p:txBody>
      </p:sp>
      <p:sp>
        <p:nvSpPr>
          <p:cNvPr id="3" name="Slide Number Placeholder 2">
            <a:extLst>
              <a:ext uri="{FF2B5EF4-FFF2-40B4-BE49-F238E27FC236}">
                <a16:creationId xmlns:a16="http://schemas.microsoft.com/office/drawing/2014/main" xmlns="" id="{D9EE4FF0-745A-1580-A0D4-9607EF5AEACD}"/>
              </a:ext>
            </a:extLst>
          </p:cNvPr>
          <p:cNvSpPr>
            <a:spLocks noGrp="1"/>
          </p:cNvSpPr>
          <p:nvPr>
            <p:ph type="sldNum" sz="quarter" idx="11"/>
          </p:nvPr>
        </p:nvSpPr>
        <p:spPr/>
        <p:txBody>
          <a:bodyPr/>
          <a:lstStyle/>
          <a:p>
            <a:fld id="{383B7B7A-CDDA-7C44-B1B0-1F1E45567B3B}" type="slidenum">
              <a:rPr lang="en-US" smtClean="0"/>
              <a:pPr/>
              <a:t>5</a:t>
            </a:fld>
            <a:endParaRPr lang="en-US"/>
          </a:p>
        </p:txBody>
      </p:sp>
    </p:spTree>
    <p:extLst>
      <p:ext uri="{BB962C8B-B14F-4D97-AF65-F5344CB8AC3E}">
        <p14:creationId xmlns:p14="http://schemas.microsoft.com/office/powerpoint/2010/main" val="29442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ware&#10;&#10;Description automatically generated">
            <a:extLst>
              <a:ext uri="{FF2B5EF4-FFF2-40B4-BE49-F238E27FC236}">
                <a16:creationId xmlns:a16="http://schemas.microsoft.com/office/drawing/2014/main" xmlns="" id="{1D76BA9F-07C0-EAE5-760D-38AD5DF64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160" y="1315498"/>
            <a:ext cx="5730240" cy="4634484"/>
          </a:xfrm>
          <a:prstGeom prst="rect">
            <a:avLst/>
          </a:prstGeom>
          <a:effectLst>
            <a:softEdge rad="1041400"/>
          </a:effectLst>
        </p:spPr>
      </p:pic>
      <p:sp>
        <p:nvSpPr>
          <p:cNvPr id="10242" name="Title 1"/>
          <p:cNvSpPr>
            <a:spLocks noGrp="1"/>
          </p:cNvSpPr>
          <p:nvPr>
            <p:ph type="title"/>
          </p:nvPr>
        </p:nvSpPr>
        <p:spPr>
          <a:noFill/>
        </p:spPr>
        <p:txBody>
          <a:bodyPr anchor="ctr">
            <a:normAutofit/>
          </a:bodyPr>
          <a:lstStyle/>
          <a:p>
            <a:pPr algn="ctr">
              <a:defRPr/>
            </a:pPr>
            <a:r>
              <a:rPr lang="en-US" altLang="en-US" sz="4400" b="1" dirty="0">
                <a:latin typeface="+mj-lt"/>
              </a:rPr>
              <a:t>Motivational Interviewing is the gravy</a:t>
            </a:r>
          </a:p>
        </p:txBody>
      </p:sp>
      <p:sp>
        <p:nvSpPr>
          <p:cNvPr id="4" name="Content Placeholder 3">
            <a:extLst>
              <a:ext uri="{FF2B5EF4-FFF2-40B4-BE49-F238E27FC236}">
                <a16:creationId xmlns:a16="http://schemas.microsoft.com/office/drawing/2014/main" xmlns="" id="{64ADA637-BB91-4E88-9518-E917686931E7}"/>
              </a:ext>
            </a:extLst>
          </p:cNvPr>
          <p:cNvSpPr>
            <a:spLocks noGrp="1"/>
          </p:cNvSpPr>
          <p:nvPr>
            <p:ph sz="half" idx="1"/>
          </p:nvPr>
        </p:nvSpPr>
        <p:spPr>
          <a:xfrm>
            <a:off x="381000" y="1315498"/>
            <a:ext cx="11811000" cy="4634484"/>
          </a:xfrm>
        </p:spPr>
        <p:txBody>
          <a:bodyPr>
            <a:noAutofit/>
          </a:bodyPr>
          <a:lstStyle/>
          <a:p>
            <a:pPr>
              <a:lnSpc>
                <a:spcPct val="150000"/>
              </a:lnSpc>
              <a:buClr>
                <a:srgbClr val="002060"/>
              </a:buClr>
            </a:pPr>
            <a:r>
              <a:rPr lang="en-US" sz="3200" b="1" dirty="0"/>
              <a:t>Menu of trainings </a:t>
            </a:r>
            <a:endParaRPr lang="en-US" sz="3200" b="1" dirty="0">
              <a:latin typeface="+mn-lt"/>
            </a:endParaRPr>
          </a:p>
          <a:p>
            <a:pPr>
              <a:lnSpc>
                <a:spcPct val="150000"/>
              </a:lnSpc>
              <a:buClr>
                <a:srgbClr val="002060"/>
              </a:buClr>
            </a:pPr>
            <a:r>
              <a:rPr lang="en-US" sz="3200" b="1" dirty="0">
                <a:latin typeface="+mn-lt"/>
              </a:rPr>
              <a:t>Opportunities to practice</a:t>
            </a:r>
          </a:p>
          <a:p>
            <a:pPr>
              <a:lnSpc>
                <a:spcPct val="150000"/>
              </a:lnSpc>
              <a:buClr>
                <a:srgbClr val="002060"/>
              </a:buClr>
            </a:pPr>
            <a:r>
              <a:rPr lang="en-US" sz="3200" b="1" dirty="0"/>
              <a:t>Coaching</a:t>
            </a:r>
          </a:p>
          <a:p>
            <a:pPr>
              <a:lnSpc>
                <a:spcPct val="150000"/>
              </a:lnSpc>
              <a:buClr>
                <a:srgbClr val="002060"/>
              </a:buClr>
            </a:pPr>
            <a:r>
              <a:rPr lang="en-US" sz="3200" b="1" dirty="0">
                <a:latin typeface="+mn-lt"/>
              </a:rPr>
              <a:t>Microbursts of MI instruction</a:t>
            </a:r>
          </a:p>
          <a:p>
            <a:pPr>
              <a:lnSpc>
                <a:spcPct val="150000"/>
              </a:lnSpc>
              <a:buClr>
                <a:srgbClr val="002060"/>
              </a:buClr>
            </a:pPr>
            <a:r>
              <a:rPr lang="en-US" sz="3200" b="1" dirty="0">
                <a:latin typeface="+mn-lt"/>
              </a:rPr>
              <a:t>Staff value opportunities to use MI to enhance ability to supervise individuals.</a:t>
            </a:r>
          </a:p>
          <a:p>
            <a:pPr>
              <a:lnSpc>
                <a:spcPct val="150000"/>
              </a:lnSpc>
              <a:buClr>
                <a:srgbClr val="002060"/>
              </a:buClr>
            </a:pPr>
            <a:endParaRPr lang="en-US" sz="3200" b="1" dirty="0">
              <a:latin typeface="+mn-lt"/>
            </a:endParaRPr>
          </a:p>
        </p:txBody>
      </p:sp>
      <p:sp>
        <p:nvSpPr>
          <p:cNvPr id="5" name="Slide Number Placeholder 4">
            <a:extLst>
              <a:ext uri="{FF2B5EF4-FFF2-40B4-BE49-F238E27FC236}">
                <a16:creationId xmlns:a16="http://schemas.microsoft.com/office/drawing/2014/main" xmlns="" id="{5BA04F62-F871-47AE-8BD9-04388E630CAC}"/>
              </a:ext>
            </a:extLst>
          </p:cNvPr>
          <p:cNvSpPr txBox="1">
            <a:spLocks/>
          </p:cNvSpPr>
          <p:nvPr/>
        </p:nvSpPr>
        <p:spPr bwMode="auto">
          <a:xfrm>
            <a:off x="10210800" y="6305550"/>
            <a:ext cx="457200" cy="476250"/>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lstStyle>
            <a:defPPr>
              <a:defRPr lang="en-US"/>
            </a:defPPr>
            <a:lvl1pPr marL="0" algn="r" defTabSz="914400" rtl="0" eaLnBrk="1" latinLnBrk="0" hangingPunct="1">
              <a:spcBef>
                <a:spcPct val="20000"/>
              </a:spcBef>
              <a:buClr>
                <a:schemeClr val="accent1"/>
              </a:buClr>
              <a:buFont typeface="Arial" panose="020B0604020202020204" pitchFamily="34" charset="0"/>
              <a:buChar char="•"/>
              <a:defRPr sz="22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D2CB6C"/>
              </a:buClr>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95A39D"/>
              </a:buClr>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lr>
                <a:srgbClr val="C89F5D"/>
              </a:buClr>
              <a:buFont typeface="Arial" panose="020B0604020202020204" pitchFamily="34" charset="0"/>
              <a:buChar char="•"/>
              <a:defRPr sz="14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3891A7"/>
              </a:buClr>
              <a:buSzTx/>
              <a:buFontTx/>
              <a:buChar char="•"/>
              <a:tabLst/>
              <a:defRPr/>
            </a:pPr>
            <a:endParaRPr kumimoji="1" lang="en-US" altLang="en-US" sz="1200" b="1" i="0" u="none" strike="noStrike" kern="1200" cap="none" spc="0" normalizeH="0" baseline="0" noProof="0">
              <a:ln>
                <a:noFill/>
              </a:ln>
              <a:solidFill>
                <a:srgbClr val="B5A788"/>
              </a:solidFill>
              <a:effectLst/>
              <a:uLnTx/>
              <a:uFillTx/>
              <a:latin typeface="Georgia" panose="02040502050405020303" pitchFamily="18" charset="0"/>
              <a:ea typeface="+mn-ea"/>
              <a:cs typeface="+mn-cs"/>
            </a:endParaRPr>
          </a:p>
        </p:txBody>
      </p:sp>
      <p:sp>
        <p:nvSpPr>
          <p:cNvPr id="2" name="Slide Number Placeholder 1">
            <a:extLst>
              <a:ext uri="{FF2B5EF4-FFF2-40B4-BE49-F238E27FC236}">
                <a16:creationId xmlns:a16="http://schemas.microsoft.com/office/drawing/2014/main" xmlns="" id="{8102A8A0-F762-38A1-2531-F2DB4B397F65}"/>
              </a:ext>
            </a:extLst>
          </p:cNvPr>
          <p:cNvSpPr>
            <a:spLocks noGrp="1"/>
          </p:cNvSpPr>
          <p:nvPr>
            <p:ph type="sldNum" sz="quarter" idx="11"/>
          </p:nvPr>
        </p:nvSpPr>
        <p:spPr/>
        <p:txBody>
          <a:bodyPr/>
          <a:lstStyle/>
          <a:p>
            <a:fld id="{383B7B7A-CDDA-7C44-B1B0-1F1E45567B3B}" type="slidenum">
              <a:rPr lang="en-US" smtClean="0"/>
              <a:pPr/>
              <a:t>6</a:t>
            </a:fld>
            <a:endParaRPr lang="en-US"/>
          </a:p>
        </p:txBody>
      </p:sp>
    </p:spTree>
    <p:extLst>
      <p:ext uri="{BB962C8B-B14F-4D97-AF65-F5344CB8AC3E}">
        <p14:creationId xmlns:p14="http://schemas.microsoft.com/office/powerpoint/2010/main" val="29274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75049-A3A6-3490-2DDF-27EDF164B244}"/>
              </a:ext>
            </a:extLst>
          </p:cNvPr>
          <p:cNvSpPr>
            <a:spLocks noGrp="1"/>
          </p:cNvSpPr>
          <p:nvPr>
            <p:ph type="title"/>
          </p:nvPr>
        </p:nvSpPr>
        <p:spPr/>
        <p:txBody>
          <a:bodyPr/>
          <a:lstStyle/>
          <a:p>
            <a:pPr algn="ctr"/>
            <a:r>
              <a:rPr kumimoji="0" lang="en-US" sz="4400" b="1" i="0" u="none" strike="noStrike" kern="1200" cap="none" spc="0" normalizeH="0" baseline="0" noProof="0">
                <a:ln>
                  <a:noFill/>
                </a:ln>
                <a:effectLst/>
                <a:uLnTx/>
                <a:uFillTx/>
                <a:latin typeface="+mj-lt"/>
                <a:ea typeface="+mj-ea"/>
                <a:cs typeface="+mj-cs"/>
              </a:rPr>
              <a:t>ODRC MOTIVATIONAL INTERVIEWING</a:t>
            </a:r>
            <a:br>
              <a:rPr kumimoji="0" lang="en-US" sz="4400" b="1" i="0" u="none" strike="noStrike" kern="1200" cap="none" spc="0" normalizeH="0" baseline="0" noProof="0">
                <a:ln>
                  <a:noFill/>
                </a:ln>
                <a:effectLst/>
                <a:uLnTx/>
                <a:uFillTx/>
                <a:latin typeface="+mj-lt"/>
                <a:ea typeface="+mj-ea"/>
                <a:cs typeface="+mj-cs"/>
              </a:rPr>
            </a:br>
            <a:r>
              <a:rPr kumimoji="0" lang="en-US" sz="4400" b="1" i="0" u="none" strike="noStrike" kern="1200" cap="none" spc="0" normalizeH="0" baseline="0" noProof="0">
                <a:ln>
                  <a:noFill/>
                </a:ln>
                <a:effectLst/>
                <a:uLnTx/>
                <a:uFillTx/>
                <a:latin typeface="+mj-lt"/>
                <a:ea typeface="+mj-ea"/>
                <a:cs typeface="+mj-cs"/>
              </a:rPr>
              <a:t>TRAINING TRACK</a:t>
            </a:r>
            <a:endParaRPr lang="en-US">
              <a:latin typeface="+mj-lt"/>
            </a:endParaRPr>
          </a:p>
        </p:txBody>
      </p:sp>
      <p:sp>
        <p:nvSpPr>
          <p:cNvPr id="3" name="Content Placeholder 2">
            <a:extLst>
              <a:ext uri="{FF2B5EF4-FFF2-40B4-BE49-F238E27FC236}">
                <a16:creationId xmlns:a16="http://schemas.microsoft.com/office/drawing/2014/main" xmlns="" id="{FDC9E614-9000-EDFF-D2F9-7D6A95652A8B}"/>
              </a:ext>
            </a:extLst>
          </p:cNvPr>
          <p:cNvSpPr>
            <a:spLocks noGrp="1"/>
          </p:cNvSpPr>
          <p:nvPr>
            <p:ph idx="1"/>
          </p:nvPr>
        </p:nvSpPr>
        <p:spPr/>
        <p:txBody>
          <a:bodyPr>
            <a:normAutofit/>
          </a:bodyPr>
          <a:lstStyle/>
          <a:p>
            <a:pPr>
              <a:lnSpc>
                <a:spcPct val="150000"/>
              </a:lnSpc>
              <a:buClr>
                <a:srgbClr val="002060"/>
              </a:buClr>
            </a:pPr>
            <a:r>
              <a:rPr lang="en-US" sz="3200" b="1" dirty="0"/>
              <a:t>Prerequisite Training: Online Recording</a:t>
            </a:r>
          </a:p>
          <a:p>
            <a:pPr>
              <a:lnSpc>
                <a:spcPct val="150000"/>
              </a:lnSpc>
              <a:buClr>
                <a:srgbClr val="002060"/>
              </a:buClr>
            </a:pPr>
            <a:r>
              <a:rPr lang="en-US" sz="3200" b="1" dirty="0"/>
              <a:t>The Spirit of MI</a:t>
            </a:r>
          </a:p>
          <a:p>
            <a:pPr>
              <a:lnSpc>
                <a:spcPct val="150000"/>
              </a:lnSpc>
              <a:buClr>
                <a:srgbClr val="002060"/>
              </a:buClr>
            </a:pPr>
            <a:r>
              <a:rPr lang="en-US" sz="3200" b="1" dirty="0"/>
              <a:t>The Four Processes of MI</a:t>
            </a:r>
          </a:p>
          <a:p>
            <a:pPr>
              <a:lnSpc>
                <a:spcPct val="150000"/>
              </a:lnSpc>
              <a:buClr>
                <a:srgbClr val="002060"/>
              </a:buClr>
            </a:pPr>
            <a:r>
              <a:rPr lang="en-US" sz="3200" b="1" dirty="0"/>
              <a:t>Reflective Listening</a:t>
            </a:r>
          </a:p>
        </p:txBody>
      </p:sp>
      <p:sp>
        <p:nvSpPr>
          <p:cNvPr id="4" name="Slide Number Placeholder 3">
            <a:extLst>
              <a:ext uri="{FF2B5EF4-FFF2-40B4-BE49-F238E27FC236}">
                <a16:creationId xmlns:a16="http://schemas.microsoft.com/office/drawing/2014/main" xmlns="" id="{B28103F4-605E-529A-F9B0-12BC8973972C}"/>
              </a:ext>
            </a:extLst>
          </p:cNvPr>
          <p:cNvSpPr>
            <a:spLocks noGrp="1"/>
          </p:cNvSpPr>
          <p:nvPr>
            <p:ph type="sldNum" sz="quarter" idx="11"/>
          </p:nvPr>
        </p:nvSpPr>
        <p:spPr/>
        <p:txBody>
          <a:bodyPr/>
          <a:lstStyle/>
          <a:p>
            <a:fld id="{383B7B7A-CDDA-7C44-B1B0-1F1E45567B3B}" type="slidenum">
              <a:rPr lang="en-US" smtClean="0"/>
              <a:pPr/>
              <a:t>7</a:t>
            </a:fld>
            <a:endParaRPr lang="en-US"/>
          </a:p>
        </p:txBody>
      </p:sp>
    </p:spTree>
    <p:extLst>
      <p:ext uri="{BB962C8B-B14F-4D97-AF65-F5344CB8AC3E}">
        <p14:creationId xmlns:p14="http://schemas.microsoft.com/office/powerpoint/2010/main" val="345391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540328" y="136525"/>
            <a:ext cx="11076708" cy="1754605"/>
          </a:xfrm>
        </p:spPr>
        <p:txBody>
          <a:bodyPr>
            <a:noAutofit/>
          </a:bodyPr>
          <a:lstStyle/>
          <a:p>
            <a:pPr algn="ctr" eaLnBrk="1" hangingPunct="1"/>
            <a:r>
              <a:rPr lang="en-US" altLang="en-US" b="1">
                <a:solidFill>
                  <a:srgbClr val="760000"/>
                </a:solidFill>
                <a:latin typeface="Century Gothic" panose="020B0502020202020204" pitchFamily="34" charset="0"/>
              </a:rPr>
              <a:t>Sustain Talk: One Side of Ambivalence</a:t>
            </a:r>
          </a:p>
        </p:txBody>
      </p:sp>
      <p:sp>
        <p:nvSpPr>
          <p:cNvPr id="345092" name="Slide Number Placeholder 17"/>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None/>
              <a:defRPr/>
            </a:pPr>
            <a:fld id="{0157D9DC-2277-49BB-A03C-FA15E808A7FD}" type="slidenum">
              <a:rPr lang="en-US" smtClean="0"/>
              <a:pPr fontAlgn="base">
                <a:spcBef>
                  <a:spcPct val="0"/>
                </a:spcBef>
                <a:spcAft>
                  <a:spcPct val="0"/>
                </a:spcAft>
                <a:buNone/>
                <a:defRPr/>
              </a:pPr>
              <a:t>8</a:t>
            </a:fld>
            <a:endParaRPr kumimoji="1" lang="en-US" altLang="en-US" sz="1200">
              <a:solidFill>
                <a:srgbClr val="B5A788"/>
              </a:solidFill>
              <a:latin typeface="Georgia" panose="02040502050405020303" pitchFamily="18" charset="0"/>
            </a:endParaRPr>
          </a:p>
        </p:txBody>
      </p:sp>
      <p:sp>
        <p:nvSpPr>
          <p:cNvPr id="8" name="Rectangle 3">
            <a:extLst>
              <a:ext uri="{FF2B5EF4-FFF2-40B4-BE49-F238E27FC236}">
                <a16:creationId xmlns:a16="http://schemas.microsoft.com/office/drawing/2014/main" xmlns="" id="{2CAF4B40-2C7C-4CF8-8ABE-E50E65C1E153}"/>
              </a:ext>
            </a:extLst>
          </p:cNvPr>
          <p:cNvSpPr>
            <a:spLocks noGrp="1" noChangeArrowheads="1"/>
          </p:cNvSpPr>
          <p:nvPr>
            <p:ph idx="1"/>
          </p:nvPr>
        </p:nvSpPr>
        <p:spPr>
          <a:xfrm>
            <a:off x="1170432" y="1512636"/>
            <a:ext cx="9851136" cy="4075364"/>
          </a:xfrm>
        </p:spPr>
        <p:txBody>
          <a:bodyPr>
            <a:noAutofit/>
          </a:bodyPr>
          <a:lstStyle/>
          <a:p>
            <a:pPr>
              <a:lnSpc>
                <a:spcPct val="150000"/>
              </a:lnSpc>
              <a:spcAft>
                <a:spcPts val="1200"/>
              </a:spcAft>
            </a:pPr>
            <a:r>
              <a:rPr lang="en-US" altLang="en-US" sz="3600" b="1">
                <a:latin typeface="Century Gothic" panose="020B0502020202020204" pitchFamily="34" charset="0"/>
              </a:rPr>
              <a:t>Language in favor of staying the same</a:t>
            </a:r>
          </a:p>
          <a:p>
            <a:pPr>
              <a:lnSpc>
                <a:spcPct val="150000"/>
              </a:lnSpc>
              <a:spcAft>
                <a:spcPts val="1200"/>
              </a:spcAft>
            </a:pPr>
            <a:r>
              <a:rPr lang="en-US" altLang="en-US" sz="3600" b="1">
                <a:latin typeface="Century Gothic" panose="020B0502020202020204" pitchFamily="34" charset="0"/>
              </a:rPr>
              <a:t>Predictive of non-change</a:t>
            </a:r>
          </a:p>
          <a:p>
            <a:pPr>
              <a:lnSpc>
                <a:spcPct val="150000"/>
              </a:lnSpc>
              <a:spcAft>
                <a:spcPts val="1200"/>
              </a:spcAft>
            </a:pPr>
            <a:r>
              <a:rPr lang="en-US" altLang="en-US" sz="3600" b="1">
                <a:latin typeface="Century Gothic" panose="020B0502020202020204" pitchFamily="34" charset="0"/>
              </a:rPr>
              <a:t>Normal</a:t>
            </a:r>
          </a:p>
          <a:p>
            <a:pPr>
              <a:lnSpc>
                <a:spcPct val="150000"/>
              </a:lnSpc>
              <a:spcAft>
                <a:spcPts val="1200"/>
              </a:spcAft>
            </a:pPr>
            <a:r>
              <a:rPr lang="en-US" altLang="en-US" sz="3600" b="1">
                <a:latin typeface="Century Gothic" panose="020B0502020202020204" pitchFamily="34" charset="0"/>
              </a:rPr>
              <a:t>Not resistance</a:t>
            </a:r>
          </a:p>
          <a:p>
            <a:pPr>
              <a:lnSpc>
                <a:spcPct val="100000"/>
              </a:lnSpc>
              <a:spcAft>
                <a:spcPts val="1200"/>
              </a:spcAft>
            </a:pPr>
            <a:endParaRPr lang="en-US" altLang="en-US"/>
          </a:p>
        </p:txBody>
      </p:sp>
    </p:spTree>
    <p:extLst>
      <p:ext uri="{BB962C8B-B14F-4D97-AF65-F5344CB8AC3E}">
        <p14:creationId xmlns:p14="http://schemas.microsoft.com/office/powerpoint/2010/main" val="36373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1325563"/>
          </a:xfrm>
        </p:spPr>
        <p:txBody>
          <a:bodyPr/>
          <a:lstStyle/>
          <a:p>
            <a:pPr algn="ctr"/>
            <a:r>
              <a:rPr lang="en-US" b="1">
                <a:solidFill>
                  <a:srgbClr val="700017"/>
                </a:solidFill>
                <a:latin typeface="Century Gothic" panose="020B0502020202020204" pitchFamily="34" charset="0"/>
              </a:rPr>
              <a:t>“I Do Not Want to Change”</a:t>
            </a:r>
          </a:p>
        </p:txBody>
      </p:sp>
      <p:sp>
        <p:nvSpPr>
          <p:cNvPr id="4" name="Speech Bubble: Oval 3">
            <a:extLst>
              <a:ext uri="{FF2B5EF4-FFF2-40B4-BE49-F238E27FC236}">
                <a16:creationId xmlns:a16="http://schemas.microsoft.com/office/drawing/2014/main" xmlns="" id="{3CA091B3-54A0-48BC-A03A-3F02F872275E}"/>
              </a:ext>
            </a:extLst>
          </p:cNvPr>
          <p:cNvSpPr/>
          <p:nvPr/>
        </p:nvSpPr>
        <p:spPr>
          <a:xfrm>
            <a:off x="5751804" y="1544384"/>
            <a:ext cx="5013403" cy="2152327"/>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200"/>
              </a:spcBef>
              <a:spcAft>
                <a:spcPts val="0"/>
              </a:spcAft>
              <a:buClrTx/>
              <a:buSzTx/>
              <a:tabLst/>
              <a:defRPr/>
            </a:pPr>
            <a:r>
              <a:rPr kumimoji="0" lang="en-US" altLang="en-US" sz="3200" b="1" i="0" u="none" strike="noStrike" kern="1200" cap="none" spc="0" normalizeH="0" baseline="0" noProof="0">
                <a:ln>
                  <a:noFill/>
                </a:ln>
                <a:solidFill>
                  <a:schemeClr val="tx1"/>
                </a:solidFill>
                <a:effectLst/>
                <a:uLnTx/>
                <a:uFillTx/>
                <a:latin typeface="Century Gothic" panose="020B0502020202020204" pitchFamily="34" charset="0"/>
              </a:rPr>
              <a:t>“I need to smoke to be creative.” </a:t>
            </a:r>
          </a:p>
        </p:txBody>
      </p:sp>
      <p:sp>
        <p:nvSpPr>
          <p:cNvPr id="5" name="Speech Bubble: Oval 4">
            <a:extLst>
              <a:ext uri="{FF2B5EF4-FFF2-40B4-BE49-F238E27FC236}">
                <a16:creationId xmlns:a16="http://schemas.microsoft.com/office/drawing/2014/main" xmlns="" id="{C7B17D3A-86DB-4F45-A168-F363F439C37D}"/>
              </a:ext>
            </a:extLst>
          </p:cNvPr>
          <p:cNvSpPr/>
          <p:nvPr/>
        </p:nvSpPr>
        <p:spPr>
          <a:xfrm>
            <a:off x="222782" y="1446692"/>
            <a:ext cx="3710714" cy="1845232"/>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en-US" sz="3200" b="1">
                <a:solidFill>
                  <a:schemeClr val="tx1"/>
                </a:solidFill>
                <a:latin typeface="Century Gothic" panose="020B0502020202020204" pitchFamily="34" charset="0"/>
              </a:rPr>
              <a:t>“I really like marijuana.”</a:t>
            </a:r>
          </a:p>
        </p:txBody>
      </p:sp>
      <p:sp>
        <p:nvSpPr>
          <p:cNvPr id="6" name="Speech Bubble: Oval 5">
            <a:extLst>
              <a:ext uri="{FF2B5EF4-FFF2-40B4-BE49-F238E27FC236}">
                <a16:creationId xmlns:a16="http://schemas.microsoft.com/office/drawing/2014/main" xmlns="" id="{9EBD01A1-4890-40A1-9376-4BC2DC20935E}"/>
              </a:ext>
            </a:extLst>
          </p:cNvPr>
          <p:cNvSpPr/>
          <p:nvPr/>
        </p:nvSpPr>
        <p:spPr>
          <a:xfrm>
            <a:off x="1730739" y="3429000"/>
            <a:ext cx="4984811" cy="2133598"/>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kumimoji="0" lang="en-US" altLang="en-US" sz="3200" b="1" i="0" u="none" strike="noStrike" kern="1200" cap="none" spc="0" normalizeH="0" baseline="0" noProof="0">
                <a:ln>
                  <a:noFill/>
                </a:ln>
                <a:solidFill>
                  <a:schemeClr val="tx1"/>
                </a:solidFill>
                <a:effectLst/>
                <a:uLnTx/>
                <a:uFillTx/>
                <a:latin typeface="Century Gothic" panose="020B0502020202020204" pitchFamily="34" charset="0"/>
              </a:rPr>
              <a:t>“I don’t see how I could give up pot.”</a:t>
            </a:r>
            <a:endParaRPr lang="en-US" altLang="en-US" sz="3200" b="1">
              <a:solidFill>
                <a:schemeClr val="tx1"/>
              </a:solidFill>
              <a:latin typeface="Century Gothic" panose="020B0502020202020204" pitchFamily="34" charset="0"/>
            </a:endParaRPr>
          </a:p>
        </p:txBody>
      </p:sp>
      <p:sp>
        <p:nvSpPr>
          <p:cNvPr id="7" name="Speech Bubble: Oval 6">
            <a:extLst>
              <a:ext uri="{FF2B5EF4-FFF2-40B4-BE49-F238E27FC236}">
                <a16:creationId xmlns:a16="http://schemas.microsoft.com/office/drawing/2014/main" xmlns="" id="{E7D772FB-C8A7-4504-8D43-6A59D00F3C22}"/>
              </a:ext>
            </a:extLst>
          </p:cNvPr>
          <p:cNvSpPr/>
          <p:nvPr/>
        </p:nvSpPr>
        <p:spPr>
          <a:xfrm>
            <a:off x="8258505" y="3696711"/>
            <a:ext cx="3899539" cy="1960843"/>
          </a:xfrm>
          <a:prstGeom prst="wedgeEllipseCallou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200"/>
              </a:spcBef>
              <a:spcAft>
                <a:spcPts val="0"/>
              </a:spcAft>
              <a:buClrTx/>
              <a:buSzTx/>
              <a:tabLst/>
              <a:defRPr/>
            </a:pPr>
            <a:r>
              <a:rPr kumimoji="0" lang="en-US" altLang="en-US" sz="3200" b="1" i="0" u="none" strike="noStrike" kern="1200" cap="none" spc="0" normalizeH="0" baseline="0" noProof="0">
                <a:ln>
                  <a:noFill/>
                </a:ln>
                <a:solidFill>
                  <a:schemeClr val="tx1"/>
                </a:solidFill>
                <a:effectLst/>
                <a:uLnTx/>
                <a:uFillTx/>
                <a:latin typeface="Century Gothic" panose="020B0502020202020204" pitchFamily="34" charset="0"/>
              </a:rPr>
              <a:t>“I shouldn't</a:t>
            </a:r>
            <a:r>
              <a:rPr kumimoji="0" lang="en-US" altLang="en-US" sz="3200" b="1" i="0" u="none" strike="noStrike" kern="1200" cap="none" spc="0" normalizeH="0" noProof="0">
                <a:ln>
                  <a:noFill/>
                </a:ln>
                <a:solidFill>
                  <a:schemeClr val="tx1"/>
                </a:solidFill>
                <a:effectLst/>
                <a:uLnTx/>
                <a:uFillTx/>
                <a:latin typeface="Century Gothic" panose="020B0502020202020204" pitchFamily="34" charset="0"/>
              </a:rPr>
              <a:t> </a:t>
            </a:r>
            <a:r>
              <a:rPr kumimoji="0" lang="en-US" altLang="en-US" sz="3200" b="1" i="0" u="none" strike="noStrike" kern="1200" cap="none" spc="0" normalizeH="0" baseline="0" noProof="0">
                <a:ln>
                  <a:noFill/>
                </a:ln>
                <a:solidFill>
                  <a:schemeClr val="tx1"/>
                </a:solidFill>
                <a:effectLst/>
                <a:uLnTx/>
                <a:uFillTx/>
                <a:latin typeface="Century Gothic" panose="020B0502020202020204" pitchFamily="34" charset="0"/>
              </a:rPr>
              <a:t>have to quit.”</a:t>
            </a:r>
          </a:p>
        </p:txBody>
      </p:sp>
      <p:sp>
        <p:nvSpPr>
          <p:cNvPr id="3" name="Slide Number Placeholder 2">
            <a:extLst>
              <a:ext uri="{FF2B5EF4-FFF2-40B4-BE49-F238E27FC236}">
                <a16:creationId xmlns:a16="http://schemas.microsoft.com/office/drawing/2014/main" xmlns="" id="{BF6C58E6-7C00-4E1C-BA26-F546A553A48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9</a:t>
            </a:fld>
            <a:endParaRPr lang="en-US"/>
          </a:p>
        </p:txBody>
      </p:sp>
    </p:spTree>
    <p:extLst>
      <p:ext uri="{BB962C8B-B14F-4D97-AF65-F5344CB8AC3E}">
        <p14:creationId xmlns:p14="http://schemas.microsoft.com/office/powerpoint/2010/main" val="19418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2046</TotalTime>
  <Words>9615</Words>
  <Application>Microsoft Office PowerPoint</Application>
  <PresentationFormat>Widescreen</PresentationFormat>
  <Paragraphs>920</Paragraphs>
  <Slides>46</Slides>
  <Notes>46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46</vt:i4>
      </vt:variant>
    </vt:vector>
  </HeadingPairs>
  <TitlesOfParts>
    <vt:vector size="64" baseType="lpstr">
      <vt:lpstr>TitilliumMaps26L 500 wt</vt:lpstr>
      <vt:lpstr>Franklin Gothic Book</vt:lpstr>
      <vt:lpstr>TitilliumMaps26L 999 wt</vt:lpstr>
      <vt:lpstr>Open Sans</vt:lpstr>
      <vt:lpstr>Source Sans Pro SemiBold</vt:lpstr>
      <vt:lpstr>Symbol</vt:lpstr>
      <vt:lpstr>Wingdings 2</vt:lpstr>
      <vt:lpstr>Source Sans Pro</vt:lpstr>
      <vt:lpstr>Franklin Gothic Medium</vt:lpstr>
      <vt:lpstr>Source Serif Pro</vt:lpstr>
      <vt:lpstr>Georgia</vt:lpstr>
      <vt:lpstr>Calibri</vt:lpstr>
      <vt:lpstr>Century Gothic</vt:lpstr>
      <vt:lpstr>Geneva</vt:lpstr>
      <vt:lpstr>Times New Roman</vt:lpstr>
      <vt:lpstr>Arial</vt:lpstr>
      <vt:lpstr>Heart of it All Deck</vt:lpstr>
      <vt:lpstr>Opening and Closing Slides</vt:lpstr>
      <vt:lpstr>PowerPoint Presentation</vt:lpstr>
      <vt:lpstr>It’s a Whole new ball game: motivational interviewing for justice involved individuals</vt:lpstr>
      <vt:lpstr>Training Objectives</vt:lpstr>
      <vt:lpstr>Introductions</vt:lpstr>
      <vt:lpstr> Motivational interviewing is not the main course</vt:lpstr>
      <vt:lpstr>Motivational Interviewing is the gravy</vt:lpstr>
      <vt:lpstr>ODRC MOTIVATIONAL INTERVIEWING TRAINING TRACK</vt:lpstr>
      <vt:lpstr>Sustain Talk: One Side of Ambivalence</vt:lpstr>
      <vt:lpstr>“I Do Not Want to Change”</vt:lpstr>
      <vt:lpstr>Change Talk</vt:lpstr>
      <vt:lpstr>PowerPoint Presentation</vt:lpstr>
      <vt:lpstr>Change Talk</vt:lpstr>
      <vt:lpstr>Change Talk</vt:lpstr>
      <vt:lpstr>Batting Practice: Listen for Desire, Ability, Reason, Need   </vt:lpstr>
      <vt:lpstr>Batting Practice: Listen for Desire, Ability, Reason, Need  </vt:lpstr>
      <vt:lpstr>PowerPoint Presentation</vt:lpstr>
      <vt:lpstr>Motivational Interviewing Core Skills</vt:lpstr>
      <vt:lpstr>Batting Practice: Open Ended Questions?</vt:lpstr>
      <vt:lpstr>Batting Practice: Open Ended Questions?</vt:lpstr>
      <vt:lpstr>PowerPoint Presentation</vt:lpstr>
      <vt:lpstr> Collaboration Using Open-ended Questions To Evoke Change Talk </vt:lpstr>
      <vt:lpstr>Batting Practice: Collaboration Using Open-ended Questions </vt:lpstr>
      <vt:lpstr>Batting Practice </vt:lpstr>
      <vt:lpstr>Collaboration and Open-ended Questions</vt:lpstr>
      <vt:lpstr>Acknowledging Choice </vt:lpstr>
      <vt:lpstr>Acknowledging Choice</vt:lpstr>
      <vt:lpstr>Acknowledging Choice</vt:lpstr>
      <vt:lpstr>PowerPoint Presentation</vt:lpstr>
      <vt:lpstr>Affirmations</vt:lpstr>
      <vt:lpstr>Affirmations</vt:lpstr>
      <vt:lpstr> Batting Practice: Affirmations to show Acceptance  </vt:lpstr>
      <vt:lpstr>PowerPoint Presentation</vt:lpstr>
      <vt:lpstr>Reflections</vt:lpstr>
      <vt:lpstr>Strategic Responses</vt:lpstr>
      <vt:lpstr>Forming Reflections</vt:lpstr>
      <vt:lpstr>Reflection Examples</vt:lpstr>
      <vt:lpstr>Batting Practice: Reflections   </vt:lpstr>
      <vt:lpstr>PowerPoint Presentation</vt:lpstr>
      <vt:lpstr>Summaries </vt:lpstr>
      <vt:lpstr>Summary Example </vt:lpstr>
      <vt:lpstr> Batting Practice: Evocation Using Summaries </vt:lpstr>
      <vt:lpstr>PowerPoint Presentation</vt:lpstr>
      <vt:lpstr>Questions?</vt:lpstr>
      <vt:lpstr>Conclusion</vt:lpstr>
      <vt:lpstr>Feedback </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gayle</cp:lastModifiedBy>
  <cp:revision>11</cp:revision>
  <cp:lastPrinted>2023-06-01T12:39:21Z</cp:lastPrinted>
  <dcterms:created xsi:type="dcterms:W3CDTF">2019-10-25T18:01:05Z</dcterms:created>
  <dcterms:modified xsi:type="dcterms:W3CDTF">2023-09-15T18:23:29Z</dcterms:modified>
</cp:coreProperties>
</file>