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306" r:id="rId3"/>
    <p:sldId id="290" r:id="rId4"/>
    <p:sldId id="260" r:id="rId5"/>
    <p:sldId id="261" r:id="rId6"/>
    <p:sldId id="348" r:id="rId7"/>
    <p:sldId id="349" r:id="rId8"/>
    <p:sldId id="341" r:id="rId9"/>
    <p:sldId id="344" r:id="rId10"/>
    <p:sldId id="345" r:id="rId11"/>
    <p:sldId id="291" r:id="rId12"/>
    <p:sldId id="257" r:id="rId13"/>
    <p:sldId id="258" r:id="rId14"/>
    <p:sldId id="315" r:id="rId15"/>
    <p:sldId id="343" r:id="rId16"/>
    <p:sldId id="292" r:id="rId17"/>
    <p:sldId id="295" r:id="rId18"/>
    <p:sldId id="299" r:id="rId19"/>
    <p:sldId id="300" r:id="rId20"/>
    <p:sldId id="301" r:id="rId21"/>
    <p:sldId id="303" r:id="rId22"/>
    <p:sldId id="262" r:id="rId23"/>
    <p:sldId id="263" r:id="rId24"/>
    <p:sldId id="264" r:id="rId25"/>
    <p:sldId id="265" r:id="rId26"/>
    <p:sldId id="266" r:id="rId27"/>
    <p:sldId id="302" r:id="rId28"/>
    <p:sldId id="277" r:id="rId29"/>
    <p:sldId id="278" r:id="rId30"/>
    <p:sldId id="279" r:id="rId31"/>
    <p:sldId id="293" r:id="rId32"/>
    <p:sldId id="304" r:id="rId33"/>
    <p:sldId id="305" r:id="rId34"/>
    <p:sldId id="346" r:id="rId35"/>
    <p:sldId id="313" r:id="rId36"/>
    <p:sldId id="314" r:id="rId37"/>
    <p:sldId id="347" r:id="rId38"/>
  </p:sldIdLst>
  <p:sldSz cx="12192000" cy="6858000"/>
  <p:notesSz cx="68580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632" autoAdjust="0"/>
    <p:restoredTop sz="94660"/>
  </p:normalViewPr>
  <p:slideViewPr>
    <p:cSldViewPr snapToGrid="0">
      <p:cViewPr varScale="1">
        <p:scale>
          <a:sx n="65" d="100"/>
          <a:sy n="65" d="100"/>
        </p:scale>
        <p:origin x="66" y="2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8BD7B5B-4746-4FB8-95D2-C20705D6D9A9}" type="datetimeFigureOut">
              <a:rPr lang="en-US" smtClean="0"/>
              <a:t>9/28/2023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24E642-AA6F-4626-B0FD-C576C3A44B26}" type="slidenum">
              <a:rPr lang="en-US" smtClean="0"/>
              <a:t>‹#›</a:t>
            </a:fld>
            <a:endParaRPr lang="en-US"/>
          </a:p>
        </p:txBody>
      </p:sp>
    </p:spTree>
    <p:extLst>
      <p:ext uri="{BB962C8B-B14F-4D97-AF65-F5344CB8AC3E}">
        <p14:creationId xmlns:p14="http://schemas.microsoft.com/office/powerpoint/2010/main" val="16639710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8BD7B5B-4746-4FB8-95D2-C20705D6D9A9}" type="datetimeFigureOut">
              <a:rPr lang="en-US" smtClean="0"/>
              <a:t>9/28/2023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24E642-AA6F-4626-B0FD-C576C3A44B26}" type="slidenum">
              <a:rPr lang="en-US" smtClean="0"/>
              <a:t>‹#›</a:t>
            </a:fld>
            <a:endParaRPr lang="en-US"/>
          </a:p>
        </p:txBody>
      </p:sp>
    </p:spTree>
    <p:extLst>
      <p:ext uri="{BB962C8B-B14F-4D97-AF65-F5344CB8AC3E}">
        <p14:creationId xmlns:p14="http://schemas.microsoft.com/office/powerpoint/2010/main" val="5104158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8BD7B5B-4746-4FB8-95D2-C20705D6D9A9}" type="datetimeFigureOut">
              <a:rPr lang="en-US" smtClean="0"/>
              <a:t>9/28/2023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24E642-AA6F-4626-B0FD-C576C3A44B26}"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3622794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8BD7B5B-4746-4FB8-95D2-C20705D6D9A9}" type="datetimeFigureOut">
              <a:rPr lang="en-US" smtClean="0"/>
              <a:t>9/28/2023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24E642-AA6F-4626-B0FD-C576C3A44B26}" type="slidenum">
              <a:rPr lang="en-US" smtClean="0"/>
              <a:t>‹#›</a:t>
            </a:fld>
            <a:endParaRPr lang="en-US"/>
          </a:p>
        </p:txBody>
      </p:sp>
    </p:spTree>
    <p:extLst>
      <p:ext uri="{BB962C8B-B14F-4D97-AF65-F5344CB8AC3E}">
        <p14:creationId xmlns:p14="http://schemas.microsoft.com/office/powerpoint/2010/main" val="23286279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8BD7B5B-4746-4FB8-95D2-C20705D6D9A9}" type="datetimeFigureOut">
              <a:rPr lang="en-US" smtClean="0"/>
              <a:t>9/28/2023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24E642-AA6F-4626-B0FD-C576C3A44B26}"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028738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8BD7B5B-4746-4FB8-95D2-C20705D6D9A9}" type="datetimeFigureOut">
              <a:rPr lang="en-US" smtClean="0"/>
              <a:t>9/28/2023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24E642-AA6F-4626-B0FD-C576C3A44B26}" type="slidenum">
              <a:rPr lang="en-US" smtClean="0"/>
              <a:t>‹#›</a:t>
            </a:fld>
            <a:endParaRPr lang="en-US"/>
          </a:p>
        </p:txBody>
      </p:sp>
    </p:spTree>
    <p:extLst>
      <p:ext uri="{BB962C8B-B14F-4D97-AF65-F5344CB8AC3E}">
        <p14:creationId xmlns:p14="http://schemas.microsoft.com/office/powerpoint/2010/main" val="30373972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8BD7B5B-4746-4FB8-95D2-C20705D6D9A9}" type="datetimeFigureOut">
              <a:rPr lang="en-US" smtClean="0"/>
              <a:t>9/28/2023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24E642-AA6F-4626-B0FD-C576C3A44B26}" type="slidenum">
              <a:rPr lang="en-US" smtClean="0"/>
              <a:t>‹#›</a:t>
            </a:fld>
            <a:endParaRPr lang="en-US"/>
          </a:p>
        </p:txBody>
      </p:sp>
    </p:spTree>
    <p:extLst>
      <p:ext uri="{BB962C8B-B14F-4D97-AF65-F5344CB8AC3E}">
        <p14:creationId xmlns:p14="http://schemas.microsoft.com/office/powerpoint/2010/main" val="2940974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8BD7B5B-4746-4FB8-95D2-C20705D6D9A9}" type="datetimeFigureOut">
              <a:rPr lang="en-US" smtClean="0"/>
              <a:t>9/28/2023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24E642-AA6F-4626-B0FD-C576C3A44B26}" type="slidenum">
              <a:rPr lang="en-US" smtClean="0"/>
              <a:t>‹#›</a:t>
            </a:fld>
            <a:endParaRPr lang="en-US"/>
          </a:p>
        </p:txBody>
      </p:sp>
    </p:spTree>
    <p:extLst>
      <p:ext uri="{BB962C8B-B14F-4D97-AF65-F5344CB8AC3E}">
        <p14:creationId xmlns:p14="http://schemas.microsoft.com/office/powerpoint/2010/main" val="14961221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8BD7B5B-4746-4FB8-95D2-C20705D6D9A9}" type="datetimeFigureOut">
              <a:rPr lang="en-US" smtClean="0"/>
              <a:t>9/28/2023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24E642-AA6F-4626-B0FD-C576C3A44B26}" type="slidenum">
              <a:rPr lang="en-US" smtClean="0"/>
              <a:t>‹#›</a:t>
            </a:fld>
            <a:endParaRPr lang="en-US"/>
          </a:p>
        </p:txBody>
      </p:sp>
    </p:spTree>
    <p:extLst>
      <p:ext uri="{BB962C8B-B14F-4D97-AF65-F5344CB8AC3E}">
        <p14:creationId xmlns:p14="http://schemas.microsoft.com/office/powerpoint/2010/main" val="5744651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8BD7B5B-4746-4FB8-95D2-C20705D6D9A9}" type="datetimeFigureOut">
              <a:rPr lang="en-US" smtClean="0"/>
              <a:t>9/28/2023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24E642-AA6F-4626-B0FD-C576C3A44B26}" type="slidenum">
              <a:rPr lang="en-US" smtClean="0"/>
              <a:t>‹#›</a:t>
            </a:fld>
            <a:endParaRPr lang="en-US"/>
          </a:p>
        </p:txBody>
      </p:sp>
    </p:spTree>
    <p:extLst>
      <p:ext uri="{BB962C8B-B14F-4D97-AF65-F5344CB8AC3E}">
        <p14:creationId xmlns:p14="http://schemas.microsoft.com/office/powerpoint/2010/main" val="11965492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8BD7B5B-4746-4FB8-95D2-C20705D6D9A9}" type="datetimeFigureOut">
              <a:rPr lang="en-US" smtClean="0"/>
              <a:t>9/28/2023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24E642-AA6F-4626-B0FD-C576C3A44B26}" type="slidenum">
              <a:rPr lang="en-US" smtClean="0"/>
              <a:t>‹#›</a:t>
            </a:fld>
            <a:endParaRPr lang="en-US"/>
          </a:p>
        </p:txBody>
      </p:sp>
    </p:spTree>
    <p:extLst>
      <p:ext uri="{BB962C8B-B14F-4D97-AF65-F5344CB8AC3E}">
        <p14:creationId xmlns:p14="http://schemas.microsoft.com/office/powerpoint/2010/main" val="34442396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8BD7B5B-4746-4FB8-95D2-C20705D6D9A9}" type="datetimeFigureOut">
              <a:rPr lang="en-US" smtClean="0"/>
              <a:t>9/28/2023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C24E642-AA6F-4626-B0FD-C576C3A44B26}" type="slidenum">
              <a:rPr lang="en-US" smtClean="0"/>
              <a:t>‹#›</a:t>
            </a:fld>
            <a:endParaRPr lang="en-US"/>
          </a:p>
        </p:txBody>
      </p:sp>
    </p:spTree>
    <p:extLst>
      <p:ext uri="{BB962C8B-B14F-4D97-AF65-F5344CB8AC3E}">
        <p14:creationId xmlns:p14="http://schemas.microsoft.com/office/powerpoint/2010/main" val="28081895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8BD7B5B-4746-4FB8-95D2-C20705D6D9A9}" type="datetimeFigureOut">
              <a:rPr lang="en-US" smtClean="0"/>
              <a:t>9/28/2023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C24E642-AA6F-4626-B0FD-C576C3A44B26}" type="slidenum">
              <a:rPr lang="en-US" smtClean="0"/>
              <a:t>‹#›</a:t>
            </a:fld>
            <a:endParaRPr lang="en-US"/>
          </a:p>
        </p:txBody>
      </p:sp>
    </p:spTree>
    <p:extLst>
      <p:ext uri="{BB962C8B-B14F-4D97-AF65-F5344CB8AC3E}">
        <p14:creationId xmlns:p14="http://schemas.microsoft.com/office/powerpoint/2010/main" val="977617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BD7B5B-4746-4FB8-95D2-C20705D6D9A9}" type="datetimeFigureOut">
              <a:rPr lang="en-US" smtClean="0"/>
              <a:t>9/28/2023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C24E642-AA6F-4626-B0FD-C576C3A44B26}" type="slidenum">
              <a:rPr lang="en-US" smtClean="0"/>
              <a:t>‹#›</a:t>
            </a:fld>
            <a:endParaRPr lang="en-US"/>
          </a:p>
        </p:txBody>
      </p:sp>
    </p:spTree>
    <p:extLst>
      <p:ext uri="{BB962C8B-B14F-4D97-AF65-F5344CB8AC3E}">
        <p14:creationId xmlns:p14="http://schemas.microsoft.com/office/powerpoint/2010/main" val="6494880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8BD7B5B-4746-4FB8-95D2-C20705D6D9A9}" type="datetimeFigureOut">
              <a:rPr lang="en-US" smtClean="0"/>
              <a:t>9/28/2023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24E642-AA6F-4626-B0FD-C576C3A44B26}" type="slidenum">
              <a:rPr lang="en-US" smtClean="0"/>
              <a:t>‹#›</a:t>
            </a:fld>
            <a:endParaRPr lang="en-US"/>
          </a:p>
        </p:txBody>
      </p:sp>
    </p:spTree>
    <p:extLst>
      <p:ext uri="{BB962C8B-B14F-4D97-AF65-F5344CB8AC3E}">
        <p14:creationId xmlns:p14="http://schemas.microsoft.com/office/powerpoint/2010/main" val="34064943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8BD7B5B-4746-4FB8-95D2-C20705D6D9A9}" type="datetimeFigureOut">
              <a:rPr lang="en-US" smtClean="0"/>
              <a:t>9/28/2023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24E642-AA6F-4626-B0FD-C576C3A44B26}" type="slidenum">
              <a:rPr lang="en-US" smtClean="0"/>
              <a:t>‹#›</a:t>
            </a:fld>
            <a:endParaRPr lang="en-US"/>
          </a:p>
        </p:txBody>
      </p:sp>
    </p:spTree>
    <p:extLst>
      <p:ext uri="{BB962C8B-B14F-4D97-AF65-F5344CB8AC3E}">
        <p14:creationId xmlns:p14="http://schemas.microsoft.com/office/powerpoint/2010/main" val="31560976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8BD7B5B-4746-4FB8-95D2-C20705D6D9A9}" type="datetimeFigureOut">
              <a:rPr lang="en-US" smtClean="0"/>
              <a:t>9/28/2023</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9C24E642-AA6F-4626-B0FD-C576C3A44B26}" type="slidenum">
              <a:rPr lang="en-US" smtClean="0"/>
              <a:t>‹#›</a:t>
            </a:fld>
            <a:endParaRPr lang="en-US"/>
          </a:p>
        </p:txBody>
      </p:sp>
    </p:spTree>
    <p:extLst>
      <p:ext uri="{BB962C8B-B14F-4D97-AF65-F5344CB8AC3E}">
        <p14:creationId xmlns:p14="http://schemas.microsoft.com/office/powerpoint/2010/main" val="18792961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98A7141-CBCA-49A6-88EA-83CC4B0217AD}"/>
              </a:ext>
            </a:extLst>
          </p:cNvPr>
          <p:cNvSpPr>
            <a:spLocks noGrp="1"/>
          </p:cNvSpPr>
          <p:nvPr>
            <p:ph type="ctrTitle"/>
          </p:nvPr>
        </p:nvSpPr>
        <p:spPr>
          <a:xfrm>
            <a:off x="0" y="380241"/>
            <a:ext cx="9144000" cy="2387600"/>
          </a:xfrm>
        </p:spPr>
        <p:txBody>
          <a:bodyPr>
            <a:normAutofit fontScale="90000"/>
          </a:bodyPr>
          <a:lstStyle/>
          <a:p>
            <a:r>
              <a:rPr lang="en-US" dirty="0"/>
              <a:t>Power Struggles and Anger: Models and Techniques for Preventing Escalation</a:t>
            </a:r>
          </a:p>
        </p:txBody>
      </p:sp>
      <p:sp>
        <p:nvSpPr>
          <p:cNvPr id="3" name="Subtitle 2">
            <a:extLst>
              <a:ext uri="{FF2B5EF4-FFF2-40B4-BE49-F238E27FC236}">
                <a16:creationId xmlns:a16="http://schemas.microsoft.com/office/drawing/2014/main" xmlns="" id="{0D408A81-0963-456B-861C-5B96F30DC4E9}"/>
              </a:ext>
            </a:extLst>
          </p:cNvPr>
          <p:cNvSpPr>
            <a:spLocks noGrp="1"/>
          </p:cNvSpPr>
          <p:nvPr>
            <p:ph type="subTitle" idx="1"/>
          </p:nvPr>
        </p:nvSpPr>
        <p:spPr>
          <a:xfrm>
            <a:off x="702365" y="3973099"/>
            <a:ext cx="9144000" cy="1655762"/>
          </a:xfrm>
        </p:spPr>
        <p:txBody>
          <a:bodyPr>
            <a:normAutofit/>
          </a:bodyPr>
          <a:lstStyle/>
          <a:p>
            <a:r>
              <a:rPr lang="en-US" sz="2800" dirty="0"/>
              <a:t>Randy Shively, Ph.D.</a:t>
            </a:r>
          </a:p>
          <a:p>
            <a:r>
              <a:rPr lang="en-US" sz="2800" dirty="0"/>
              <a:t>Director of Research and Clinical Development</a:t>
            </a:r>
          </a:p>
          <a:p>
            <a:r>
              <a:rPr lang="en-US" sz="2800" dirty="0"/>
              <a:t>Alvis</a:t>
            </a:r>
          </a:p>
        </p:txBody>
      </p:sp>
    </p:spTree>
    <p:extLst>
      <p:ext uri="{BB962C8B-B14F-4D97-AF65-F5344CB8AC3E}">
        <p14:creationId xmlns:p14="http://schemas.microsoft.com/office/powerpoint/2010/main" val="11990244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xmlns="" id="{DB169618-F963-4FB8-A379-72783D154C18}"/>
              </a:ext>
            </a:extLst>
          </p:cNvPr>
          <p:cNvSpPr>
            <a:spLocks noGrp="1" noChangeArrowheads="1"/>
          </p:cNvSpPr>
          <p:nvPr>
            <p:ph type="title"/>
          </p:nvPr>
        </p:nvSpPr>
        <p:spPr>
          <a:xfrm>
            <a:off x="821635" y="152400"/>
            <a:ext cx="9144000" cy="1320800"/>
          </a:xfrm>
        </p:spPr>
        <p:txBody>
          <a:bodyPr/>
          <a:lstStyle/>
          <a:p>
            <a:pPr eaLnBrk="1" hangingPunct="1"/>
            <a:r>
              <a:rPr lang="en-US" altLang="en-US" sz="4000" dirty="0"/>
              <a:t>Professionalism, cont’d</a:t>
            </a:r>
          </a:p>
        </p:txBody>
      </p:sp>
      <p:sp>
        <p:nvSpPr>
          <p:cNvPr id="40963" name="Rectangle 3">
            <a:extLst>
              <a:ext uri="{FF2B5EF4-FFF2-40B4-BE49-F238E27FC236}">
                <a16:creationId xmlns:a16="http://schemas.microsoft.com/office/drawing/2014/main" xmlns="" id="{16736134-94B9-444C-B927-9A1DCDC30800}"/>
              </a:ext>
            </a:extLst>
          </p:cNvPr>
          <p:cNvSpPr>
            <a:spLocks noGrp="1" noChangeArrowheads="1"/>
          </p:cNvSpPr>
          <p:nvPr>
            <p:ph idx="1"/>
          </p:nvPr>
        </p:nvSpPr>
        <p:spPr>
          <a:xfrm>
            <a:off x="397566" y="1616765"/>
            <a:ext cx="9674087" cy="5241235"/>
          </a:xfrm>
        </p:spPr>
        <p:txBody>
          <a:bodyPr rtlCol="0">
            <a:normAutofit/>
          </a:bodyPr>
          <a:lstStyle/>
          <a:p>
            <a:pPr>
              <a:lnSpc>
                <a:spcPct val="90000"/>
              </a:lnSpc>
              <a:defRPr/>
            </a:pPr>
            <a:r>
              <a:rPr lang="en-US" altLang="en-US" dirty="0">
                <a:solidFill>
                  <a:schemeClr val="tx1">
                    <a:lumMod val="75000"/>
                    <a:lumOff val="25000"/>
                  </a:schemeClr>
                </a:solidFill>
              </a:rPr>
              <a:t> </a:t>
            </a:r>
            <a:r>
              <a:rPr lang="en-US" altLang="en-US" sz="2400" b="1" dirty="0"/>
              <a:t>Be very clear in communicating with clients</a:t>
            </a:r>
          </a:p>
          <a:p>
            <a:pPr>
              <a:lnSpc>
                <a:spcPct val="90000"/>
              </a:lnSpc>
              <a:defRPr/>
            </a:pPr>
            <a:endParaRPr lang="en-US" altLang="en-US" sz="2400" b="1" dirty="0"/>
          </a:p>
          <a:p>
            <a:pPr>
              <a:lnSpc>
                <a:spcPct val="90000"/>
              </a:lnSpc>
              <a:defRPr/>
            </a:pPr>
            <a:r>
              <a:rPr lang="en-US" altLang="en-US" sz="2400" b="1" dirty="0"/>
              <a:t>No secrets- keep everything out in open</a:t>
            </a:r>
          </a:p>
          <a:p>
            <a:pPr>
              <a:lnSpc>
                <a:spcPct val="90000"/>
              </a:lnSpc>
              <a:defRPr/>
            </a:pPr>
            <a:endParaRPr lang="en-US" altLang="en-US" sz="2400" b="1" dirty="0"/>
          </a:p>
          <a:p>
            <a:pPr>
              <a:lnSpc>
                <a:spcPct val="90000"/>
              </a:lnSpc>
              <a:defRPr/>
            </a:pPr>
            <a:r>
              <a:rPr lang="en-US" altLang="en-US" sz="2400" b="1" dirty="0"/>
              <a:t>If you don’t know how to answer an offender’s question, ASK!</a:t>
            </a:r>
          </a:p>
          <a:p>
            <a:pPr>
              <a:lnSpc>
                <a:spcPct val="90000"/>
              </a:lnSpc>
              <a:defRPr/>
            </a:pPr>
            <a:endParaRPr lang="en-US" altLang="en-US" sz="2400" b="1" dirty="0"/>
          </a:p>
          <a:p>
            <a:pPr>
              <a:lnSpc>
                <a:spcPct val="90000"/>
              </a:lnSpc>
              <a:defRPr/>
            </a:pPr>
            <a:r>
              <a:rPr lang="en-US" altLang="en-US" sz="2400" b="1" dirty="0"/>
              <a:t>Make good use of written word – take detailed notes when needed</a:t>
            </a:r>
          </a:p>
          <a:p>
            <a:pPr>
              <a:lnSpc>
                <a:spcPct val="90000"/>
              </a:lnSpc>
              <a:defRPr/>
            </a:pPr>
            <a:endParaRPr lang="en-US" altLang="en-US" sz="2400" b="1" dirty="0"/>
          </a:p>
          <a:p>
            <a:pPr>
              <a:lnSpc>
                <a:spcPct val="90000"/>
              </a:lnSpc>
              <a:defRPr/>
            </a:pPr>
            <a:r>
              <a:rPr lang="en-US" altLang="en-US" sz="2400" b="1" dirty="0"/>
              <a:t>Do not accept any personal obligation toward a client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defRPr/>
            </a:pPr>
            <a:r>
              <a:rPr lang="en-US" dirty="0"/>
              <a:t>   How staff respond is key</a:t>
            </a:r>
          </a:p>
        </p:txBody>
      </p:sp>
      <p:sp>
        <p:nvSpPr>
          <p:cNvPr id="2" name="Content Placeholder 1"/>
          <p:cNvSpPr>
            <a:spLocks noGrp="1"/>
          </p:cNvSpPr>
          <p:nvPr>
            <p:ph idx="1"/>
          </p:nvPr>
        </p:nvSpPr>
        <p:spPr>
          <a:xfrm>
            <a:off x="677334" y="1645069"/>
            <a:ext cx="8229600" cy="5051851"/>
          </a:xfrm>
        </p:spPr>
        <p:txBody>
          <a:bodyPr>
            <a:normAutofit/>
          </a:bodyPr>
          <a:lstStyle/>
          <a:p>
            <a:pPr marL="109728" indent="0">
              <a:buNone/>
              <a:defRPr/>
            </a:pPr>
            <a:r>
              <a:rPr lang="en-US" sz="2400" b="1" dirty="0"/>
              <a:t> “ I’ve come to the frightening conclusion that I am the decisive element in the consumer’s life. It’s my personal approach that creates the climate; it’s my daily mood that makes the weather. I possess a tremendous power to make a consumer’s life miserable or joyous. I can be a tool of torture or an instrument of inspiration; I can humiliate or humor, hurt or heal. In all situations, it is my response that decides whether a crisis will be escalated or de-escalated and a consumer humanized or dehumanized”         </a:t>
            </a:r>
          </a:p>
          <a:p>
            <a:pPr marL="109728" indent="0">
              <a:buNone/>
              <a:defRPr/>
            </a:pPr>
            <a:r>
              <a:rPr lang="en-US" sz="2400" b="1" dirty="0"/>
              <a:t>                                                      </a:t>
            </a:r>
            <a:r>
              <a:rPr lang="en-US" sz="2400" b="1" dirty="0" err="1"/>
              <a:t>Haim</a:t>
            </a:r>
            <a:r>
              <a:rPr lang="en-US" sz="2400" b="1" dirty="0"/>
              <a:t> </a:t>
            </a:r>
            <a:r>
              <a:rPr lang="en-US" sz="2400" b="1" dirty="0" err="1"/>
              <a:t>Ginott</a:t>
            </a:r>
            <a:endParaRPr lang="en-US" sz="2400" b="1" dirty="0"/>
          </a:p>
        </p:txBody>
      </p:sp>
    </p:spTree>
    <p:extLst>
      <p:ext uri="{BB962C8B-B14F-4D97-AF65-F5344CB8AC3E}">
        <p14:creationId xmlns:p14="http://schemas.microsoft.com/office/powerpoint/2010/main" val="1590077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In This Corner----------The Staff!</a:t>
            </a:r>
          </a:p>
        </p:txBody>
      </p:sp>
      <p:sp>
        <p:nvSpPr>
          <p:cNvPr id="3" name="Content Placeholder 2"/>
          <p:cNvSpPr>
            <a:spLocks noGrp="1"/>
          </p:cNvSpPr>
          <p:nvPr>
            <p:ph idx="1"/>
          </p:nvPr>
        </p:nvSpPr>
        <p:spPr>
          <a:xfrm>
            <a:off x="677334" y="1616765"/>
            <a:ext cx="8596668" cy="5022573"/>
          </a:xfrm>
        </p:spPr>
        <p:txBody>
          <a:bodyPr>
            <a:normAutofit fontScale="85000" lnSpcReduction="10000"/>
          </a:bodyPr>
          <a:lstStyle/>
          <a:p>
            <a:pPr marL="0" indent="0">
              <a:buNone/>
            </a:pPr>
            <a:endParaRPr lang="en-US" dirty="0"/>
          </a:p>
          <a:p>
            <a:pPr marL="0" indent="0">
              <a:buNone/>
            </a:pPr>
            <a:endParaRPr lang="en-US" dirty="0"/>
          </a:p>
          <a:p>
            <a:pPr marL="0" indent="0">
              <a:buNone/>
            </a:pPr>
            <a:r>
              <a:rPr lang="en-US" sz="2600" dirty="0"/>
              <a:t>    </a:t>
            </a:r>
            <a:r>
              <a:rPr lang="en-US" sz="3100" b="1" dirty="0"/>
              <a:t>The idea of having authority over clients is very important. The concern is if I do not have authority, the client will walk all over me and his behavior will get out of hand. I need to be empowered and have the control. My position gives me that right. </a:t>
            </a:r>
          </a:p>
          <a:p>
            <a:pPr marL="0" indent="0">
              <a:buNone/>
            </a:pPr>
            <a:endParaRPr lang="en-US" sz="3100" b="1" dirty="0"/>
          </a:p>
          <a:p>
            <a:pPr marL="0" indent="0">
              <a:buNone/>
            </a:pPr>
            <a:r>
              <a:rPr lang="en-US" sz="3100" b="1" dirty="0"/>
              <a:t>                                                              </a:t>
            </a:r>
          </a:p>
          <a:p>
            <a:pPr marL="0" indent="0">
              <a:buNone/>
            </a:pPr>
            <a:r>
              <a:rPr lang="en-US" sz="3100" b="1" dirty="0"/>
              <a:t> Is this you?</a:t>
            </a:r>
          </a:p>
          <a:p>
            <a:pPr marL="0" indent="0">
              <a:buNone/>
            </a:pPr>
            <a:endParaRPr lang="en-US" sz="3100" dirty="0"/>
          </a:p>
          <a:p>
            <a:pPr marL="0" indent="0">
              <a:buNone/>
            </a:pPr>
            <a:r>
              <a:rPr lang="en-US" sz="3100" dirty="0"/>
              <a:t>                                                                       </a:t>
            </a:r>
          </a:p>
        </p:txBody>
      </p:sp>
    </p:spTree>
    <p:extLst>
      <p:ext uri="{BB962C8B-B14F-4D97-AF65-F5344CB8AC3E}">
        <p14:creationId xmlns:p14="http://schemas.microsoft.com/office/powerpoint/2010/main" val="34050652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8022" y="839789"/>
            <a:ext cx="8596668" cy="1320800"/>
          </a:xfrm>
        </p:spPr>
        <p:txBody>
          <a:bodyPr>
            <a:normAutofit/>
          </a:bodyPr>
          <a:lstStyle/>
          <a:p>
            <a:r>
              <a:rPr lang="en-US" sz="4000" dirty="0"/>
              <a:t>In this Corner------------ The Client!</a:t>
            </a:r>
          </a:p>
        </p:txBody>
      </p:sp>
      <p:sp>
        <p:nvSpPr>
          <p:cNvPr id="3" name="Content Placeholder 2"/>
          <p:cNvSpPr>
            <a:spLocks noGrp="1"/>
          </p:cNvSpPr>
          <p:nvPr>
            <p:ph idx="1"/>
          </p:nvPr>
        </p:nvSpPr>
        <p:spPr>
          <a:xfrm>
            <a:off x="637577" y="1961806"/>
            <a:ext cx="8596668" cy="3880773"/>
          </a:xfrm>
        </p:spPr>
        <p:txBody>
          <a:bodyPr>
            <a:normAutofit/>
          </a:bodyPr>
          <a:lstStyle/>
          <a:p>
            <a:pPr marL="0" indent="0">
              <a:buNone/>
            </a:pPr>
            <a:endParaRPr lang="en-US" dirty="0"/>
          </a:p>
          <a:p>
            <a:pPr marL="0" indent="0">
              <a:buNone/>
            </a:pPr>
            <a:endParaRPr lang="en-US" dirty="0"/>
          </a:p>
          <a:p>
            <a:pPr marL="0" indent="0">
              <a:buNone/>
            </a:pPr>
            <a:r>
              <a:rPr lang="en-US" sz="2400" b="1" dirty="0"/>
              <a:t>           The client wants to be their own person. They do not want to be told what they can or can not do. They want to make their own choices. They want to have the control to run their life. They do not want to be embarrassed in front of their peers. </a:t>
            </a:r>
          </a:p>
          <a:p>
            <a:pPr marL="0" indent="0">
              <a:buNone/>
            </a:pPr>
            <a:endParaRPr lang="en-US" sz="2400" b="1" dirty="0"/>
          </a:p>
          <a:p>
            <a:pPr marL="0" indent="0">
              <a:buNone/>
            </a:pPr>
            <a:r>
              <a:rPr lang="en-US" sz="2400" b="1" dirty="0"/>
              <a:t>                                                           Is this your client?</a:t>
            </a:r>
          </a:p>
        </p:txBody>
      </p:sp>
    </p:spTree>
    <p:extLst>
      <p:ext uri="{BB962C8B-B14F-4D97-AF65-F5344CB8AC3E}">
        <p14:creationId xmlns:p14="http://schemas.microsoft.com/office/powerpoint/2010/main" val="26506848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393C0AD-F853-429E-A768-35FAAA771C49}"/>
              </a:ext>
            </a:extLst>
          </p:cNvPr>
          <p:cNvSpPr>
            <a:spLocks noGrp="1"/>
          </p:cNvSpPr>
          <p:nvPr>
            <p:ph type="title"/>
          </p:nvPr>
        </p:nvSpPr>
        <p:spPr/>
        <p:txBody>
          <a:bodyPr/>
          <a:lstStyle/>
          <a:p>
            <a:r>
              <a:rPr lang="en-US" dirty="0"/>
              <a:t>Take Anger Quiz</a:t>
            </a:r>
          </a:p>
        </p:txBody>
      </p:sp>
      <p:sp>
        <p:nvSpPr>
          <p:cNvPr id="3" name="Content Placeholder 2">
            <a:extLst>
              <a:ext uri="{FF2B5EF4-FFF2-40B4-BE49-F238E27FC236}">
                <a16:creationId xmlns:a16="http://schemas.microsoft.com/office/drawing/2014/main" xmlns="" id="{B3041A74-623E-4B5A-8A11-377CE8D53829}"/>
              </a:ext>
            </a:extLst>
          </p:cNvPr>
          <p:cNvSpPr>
            <a:spLocks noGrp="1"/>
          </p:cNvSpPr>
          <p:nvPr>
            <p:ph idx="1"/>
          </p:nvPr>
        </p:nvSpPr>
        <p:spPr>
          <a:xfrm>
            <a:off x="505056" y="1550504"/>
            <a:ext cx="8596668" cy="5307496"/>
          </a:xfrm>
        </p:spPr>
        <p:txBody>
          <a:bodyPr>
            <a:normAutofit/>
          </a:bodyPr>
          <a:lstStyle/>
          <a:p>
            <a:r>
              <a:rPr lang="en-US" dirty="0"/>
              <a:t> </a:t>
            </a:r>
            <a:r>
              <a:rPr lang="en-US" sz="2400" b="1" dirty="0"/>
              <a:t>Scores are not meant as a diagnostic tool</a:t>
            </a:r>
          </a:p>
          <a:p>
            <a:endParaRPr lang="en-US" sz="2400" b="1" dirty="0"/>
          </a:p>
          <a:p>
            <a:r>
              <a:rPr lang="en-US" sz="2400" b="1" dirty="0"/>
              <a:t> Scores not representative of a mental health disorder</a:t>
            </a:r>
          </a:p>
          <a:p>
            <a:endParaRPr lang="en-US" sz="2400" b="1" dirty="0"/>
          </a:p>
          <a:p>
            <a:r>
              <a:rPr lang="en-US" sz="2400" b="1" dirty="0"/>
              <a:t>If you suspect you have a serious anger problem seek professional help and be careful with our clients</a:t>
            </a:r>
          </a:p>
          <a:p>
            <a:endParaRPr lang="en-US" sz="2400" b="1" dirty="0"/>
          </a:p>
          <a:p>
            <a:pPr marL="0" indent="0">
              <a:buNone/>
            </a:pPr>
            <a:endParaRPr lang="en-US" sz="2400" b="1" dirty="0"/>
          </a:p>
          <a:p>
            <a:pPr marL="0" indent="0">
              <a:buNone/>
            </a:pPr>
            <a:r>
              <a:rPr lang="en-US" sz="2400" b="1" dirty="0"/>
              <a:t>Of Course you are Angry: A Guide to Dealing with the Emotions of Substance Abuse, by Gayle </a:t>
            </a:r>
            <a:r>
              <a:rPr lang="en-US" sz="2400" b="1" dirty="0" err="1"/>
              <a:t>Rosellini</a:t>
            </a:r>
            <a:r>
              <a:rPr lang="en-US" sz="2400" b="1" dirty="0"/>
              <a:t> and Mark Worden</a:t>
            </a:r>
          </a:p>
        </p:txBody>
      </p:sp>
    </p:spTree>
    <p:extLst>
      <p:ext uri="{BB962C8B-B14F-4D97-AF65-F5344CB8AC3E}">
        <p14:creationId xmlns:p14="http://schemas.microsoft.com/office/powerpoint/2010/main" val="9431120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39FC537-6AF1-4453-B0E1-403C88A36C45}"/>
              </a:ext>
            </a:extLst>
          </p:cNvPr>
          <p:cNvSpPr>
            <a:spLocks noGrp="1"/>
          </p:cNvSpPr>
          <p:nvPr>
            <p:ph type="title"/>
          </p:nvPr>
        </p:nvSpPr>
        <p:spPr>
          <a:xfrm>
            <a:off x="677334" y="156238"/>
            <a:ext cx="8596668" cy="1320800"/>
          </a:xfrm>
        </p:spPr>
        <p:txBody>
          <a:bodyPr/>
          <a:lstStyle/>
          <a:p>
            <a:r>
              <a:rPr lang="en-US" dirty="0"/>
              <a:t>Exploders and Stuffers: Unhealthy Anger Responses</a:t>
            </a:r>
          </a:p>
        </p:txBody>
      </p:sp>
      <p:sp>
        <p:nvSpPr>
          <p:cNvPr id="3" name="Content Placeholder 2">
            <a:extLst>
              <a:ext uri="{FF2B5EF4-FFF2-40B4-BE49-F238E27FC236}">
                <a16:creationId xmlns:a16="http://schemas.microsoft.com/office/drawing/2014/main" xmlns="" id="{13A7F48F-4238-431E-A39C-6C0B6F57B370}"/>
              </a:ext>
            </a:extLst>
          </p:cNvPr>
          <p:cNvSpPr>
            <a:spLocks noGrp="1"/>
          </p:cNvSpPr>
          <p:nvPr>
            <p:ph idx="1"/>
          </p:nvPr>
        </p:nvSpPr>
        <p:spPr>
          <a:xfrm>
            <a:off x="452047" y="1734877"/>
            <a:ext cx="8596668" cy="5224723"/>
          </a:xfrm>
        </p:spPr>
        <p:txBody>
          <a:bodyPr>
            <a:normAutofit/>
          </a:bodyPr>
          <a:lstStyle/>
          <a:p>
            <a:r>
              <a:rPr lang="en-US" sz="2400" dirty="0"/>
              <a:t> </a:t>
            </a:r>
            <a:r>
              <a:rPr lang="en-US" sz="2400" b="1" dirty="0"/>
              <a:t>Exploders: pushing emotions outward; feeling good in the moment because you get the yuck/anger out; regrets of spewing on others; deflects regret by blaming others for our actions or shaming ourselves</a:t>
            </a:r>
          </a:p>
          <a:p>
            <a:pPr marL="0" indent="0">
              <a:buNone/>
            </a:pPr>
            <a:endParaRPr lang="en-US" sz="2400" b="1" dirty="0"/>
          </a:p>
          <a:p>
            <a:r>
              <a:rPr lang="en-US" sz="2400" b="1" dirty="0"/>
              <a:t> Stuffers: pushing emotions inward: pushing hurt feelings down and wallowing in our anger; either barriers are built up to keep people out or retaliation is planned</a:t>
            </a:r>
          </a:p>
          <a:p>
            <a:endParaRPr lang="en-US" sz="2400" b="1" dirty="0"/>
          </a:p>
          <a:p>
            <a:pPr marL="0" indent="0">
              <a:buNone/>
            </a:pPr>
            <a:r>
              <a:rPr lang="en-US" sz="2400" b="1" dirty="0"/>
              <a:t>    Book:  Unglued: Making Wise Choices in the Midst of Raw Emotions-</a:t>
            </a:r>
            <a:r>
              <a:rPr lang="en-US" sz="2400" b="1" dirty="0" err="1"/>
              <a:t>Terkeurst</a:t>
            </a:r>
            <a:r>
              <a:rPr lang="en-US" sz="2400" b="1" dirty="0"/>
              <a:t>-NY Times Bestseller</a:t>
            </a:r>
          </a:p>
        </p:txBody>
      </p:sp>
    </p:spTree>
    <p:extLst>
      <p:ext uri="{BB962C8B-B14F-4D97-AF65-F5344CB8AC3E}">
        <p14:creationId xmlns:p14="http://schemas.microsoft.com/office/powerpoint/2010/main" val="1220728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77334" y="337931"/>
            <a:ext cx="8596668" cy="1320800"/>
          </a:xfrm>
        </p:spPr>
        <p:txBody>
          <a:bodyPr/>
          <a:lstStyle/>
          <a:p>
            <a:pPr eaLnBrk="1" hangingPunct="1">
              <a:defRPr/>
            </a:pPr>
            <a:r>
              <a:rPr lang="en-US" dirty="0"/>
              <a:t>Teachable Moments</a:t>
            </a:r>
          </a:p>
        </p:txBody>
      </p:sp>
      <p:sp>
        <p:nvSpPr>
          <p:cNvPr id="6147" name="Rectangle 3"/>
          <p:cNvSpPr>
            <a:spLocks noGrp="1" noChangeArrowheads="1"/>
          </p:cNvSpPr>
          <p:nvPr>
            <p:ph type="body" idx="1"/>
          </p:nvPr>
        </p:nvSpPr>
        <p:spPr>
          <a:xfrm>
            <a:off x="465300" y="1910522"/>
            <a:ext cx="8596668" cy="5199269"/>
          </a:xfrm>
        </p:spPr>
        <p:txBody>
          <a:bodyPr/>
          <a:lstStyle/>
          <a:p>
            <a:pPr eaLnBrk="1" hangingPunct="1">
              <a:lnSpc>
                <a:spcPct val="90000"/>
              </a:lnSpc>
              <a:buFont typeface="Wingdings" panose="05000000000000000000" pitchFamily="2" charset="2"/>
              <a:buNone/>
              <a:defRPr/>
            </a:pPr>
            <a:endParaRPr lang="en-US" sz="2800" dirty="0"/>
          </a:p>
          <a:p>
            <a:pPr eaLnBrk="1" hangingPunct="1">
              <a:lnSpc>
                <a:spcPct val="90000"/>
              </a:lnSpc>
              <a:buFont typeface="Wingdings" panose="05000000000000000000" pitchFamily="2" charset="2"/>
              <a:buNone/>
              <a:defRPr/>
            </a:pPr>
            <a:r>
              <a:rPr lang="en-US" sz="2400" dirty="0"/>
              <a:t>   “ </a:t>
            </a:r>
            <a:r>
              <a:rPr lang="en-US" sz="2400" b="1" dirty="0"/>
              <a:t>Teachable moments are </a:t>
            </a:r>
            <a:r>
              <a:rPr lang="en-US" sz="2400" b="1" u="sng" dirty="0"/>
              <a:t>informal</a:t>
            </a:r>
            <a:r>
              <a:rPr lang="en-US" sz="2400" b="1" dirty="0"/>
              <a:t> opportunities to engage and teach clients”</a:t>
            </a:r>
          </a:p>
          <a:p>
            <a:pPr eaLnBrk="1" hangingPunct="1">
              <a:lnSpc>
                <a:spcPct val="90000"/>
              </a:lnSpc>
              <a:buFont typeface="Wingdings" panose="05000000000000000000" pitchFamily="2" charset="2"/>
              <a:buNone/>
              <a:defRPr/>
            </a:pPr>
            <a:endParaRPr lang="en-US" sz="2400" b="1" dirty="0"/>
          </a:p>
          <a:p>
            <a:pPr eaLnBrk="1" hangingPunct="1">
              <a:lnSpc>
                <a:spcPct val="90000"/>
              </a:lnSpc>
              <a:buFont typeface="Wingdings" panose="05000000000000000000" pitchFamily="2" charset="2"/>
              <a:buNone/>
              <a:defRPr/>
            </a:pPr>
            <a:r>
              <a:rPr lang="en-US" sz="2400" b="1" dirty="0"/>
              <a:t>   When did you last have a teachable moment? </a:t>
            </a:r>
          </a:p>
          <a:p>
            <a:pPr eaLnBrk="1" hangingPunct="1">
              <a:lnSpc>
                <a:spcPct val="90000"/>
              </a:lnSpc>
              <a:buFont typeface="Wingdings" panose="05000000000000000000" pitchFamily="2" charset="2"/>
              <a:buNone/>
              <a:defRPr/>
            </a:pPr>
            <a:endParaRPr lang="en-US" sz="2400" b="1" dirty="0"/>
          </a:p>
          <a:p>
            <a:pPr eaLnBrk="1" hangingPunct="1">
              <a:lnSpc>
                <a:spcPct val="90000"/>
              </a:lnSpc>
              <a:buFont typeface="Wingdings" panose="05000000000000000000" pitchFamily="2" charset="2"/>
              <a:buNone/>
              <a:defRPr/>
            </a:pPr>
            <a:r>
              <a:rPr lang="en-US" sz="2400" b="1" dirty="0"/>
              <a:t>    What gets in the way of these opportunities?</a:t>
            </a:r>
          </a:p>
        </p:txBody>
      </p:sp>
    </p:spTree>
    <p:extLst>
      <p:ext uri="{BB962C8B-B14F-4D97-AF65-F5344CB8AC3E}">
        <p14:creationId xmlns:p14="http://schemas.microsoft.com/office/powerpoint/2010/main" val="9207710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CA1EDC7-1A22-450E-A5C8-FE0CFB1BD75C}"/>
              </a:ext>
            </a:extLst>
          </p:cNvPr>
          <p:cNvSpPr>
            <a:spLocks noGrp="1"/>
          </p:cNvSpPr>
          <p:nvPr>
            <p:ph type="title"/>
          </p:nvPr>
        </p:nvSpPr>
        <p:spPr/>
        <p:txBody>
          <a:bodyPr/>
          <a:lstStyle/>
          <a:p>
            <a:r>
              <a:rPr lang="en-US" dirty="0"/>
              <a:t>Staff Plan in any Confrontation with Client- Use in Role Plays</a:t>
            </a:r>
          </a:p>
        </p:txBody>
      </p:sp>
      <p:sp>
        <p:nvSpPr>
          <p:cNvPr id="3" name="Content Placeholder 2">
            <a:extLst>
              <a:ext uri="{FF2B5EF4-FFF2-40B4-BE49-F238E27FC236}">
                <a16:creationId xmlns:a16="http://schemas.microsoft.com/office/drawing/2014/main" xmlns="" id="{5D0987ED-CEAF-4817-8ED1-4F64E51AEF15}"/>
              </a:ext>
            </a:extLst>
          </p:cNvPr>
          <p:cNvSpPr>
            <a:spLocks noGrp="1"/>
          </p:cNvSpPr>
          <p:nvPr>
            <p:ph idx="1"/>
          </p:nvPr>
        </p:nvSpPr>
        <p:spPr>
          <a:xfrm>
            <a:off x="677334" y="2054087"/>
            <a:ext cx="8596668" cy="4572000"/>
          </a:xfrm>
        </p:spPr>
        <p:txBody>
          <a:bodyPr>
            <a:noAutofit/>
          </a:bodyPr>
          <a:lstStyle/>
          <a:p>
            <a:r>
              <a:rPr lang="en-US" sz="2400" b="1" u="sng" dirty="0"/>
              <a:t>Survey Environment- </a:t>
            </a:r>
            <a:r>
              <a:rPr lang="en-US" sz="2400" dirty="0"/>
              <a:t>Who is nearby?  Do I have an out? How upset is client? Do I have a plan if this escalates?</a:t>
            </a:r>
          </a:p>
          <a:p>
            <a:endParaRPr lang="en-US" sz="2400" dirty="0"/>
          </a:p>
          <a:p>
            <a:r>
              <a:rPr lang="en-US" sz="2400" dirty="0"/>
              <a:t> </a:t>
            </a:r>
            <a:r>
              <a:rPr lang="en-US" sz="2400" b="1" u="sng" dirty="0"/>
              <a:t>Survey Self- </a:t>
            </a:r>
            <a:r>
              <a:rPr lang="en-US" sz="2400" dirty="0"/>
              <a:t>What options can I give client? How upset am I? Do I need to do deep breathing to calm down?  Do I need to take a break from the client? Do I need assistance with situation? Did I create a teachable moment for client?</a:t>
            </a:r>
          </a:p>
          <a:p>
            <a:endParaRPr lang="en-US" sz="2400" dirty="0"/>
          </a:p>
          <a:p>
            <a:r>
              <a:rPr lang="en-US" sz="2400" dirty="0"/>
              <a:t> </a:t>
            </a:r>
            <a:r>
              <a:rPr lang="en-US" sz="2400" b="1" u="sng" dirty="0"/>
              <a:t>Take Action </a:t>
            </a:r>
            <a:r>
              <a:rPr lang="en-US" sz="2400" b="1" dirty="0"/>
              <a:t>that is the least restrictive and least shaming and intrusive for client</a:t>
            </a:r>
          </a:p>
        </p:txBody>
      </p:sp>
    </p:spTree>
    <p:extLst>
      <p:ext uri="{BB962C8B-B14F-4D97-AF65-F5344CB8AC3E}">
        <p14:creationId xmlns:p14="http://schemas.microsoft.com/office/powerpoint/2010/main" val="5129637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2639FC3-B26A-4ECE-9E7E-02C79C47D396}"/>
              </a:ext>
            </a:extLst>
          </p:cNvPr>
          <p:cNvSpPr>
            <a:spLocks noGrp="1"/>
          </p:cNvSpPr>
          <p:nvPr>
            <p:ph type="title"/>
          </p:nvPr>
        </p:nvSpPr>
        <p:spPr/>
        <p:txBody>
          <a:bodyPr/>
          <a:lstStyle/>
          <a:p>
            <a:r>
              <a:rPr lang="en-US" dirty="0"/>
              <a:t>Distance Self from Source of Anger and Slow your Breathing</a:t>
            </a:r>
          </a:p>
        </p:txBody>
      </p:sp>
      <p:sp>
        <p:nvSpPr>
          <p:cNvPr id="3" name="Content Placeholder 2">
            <a:extLst>
              <a:ext uri="{FF2B5EF4-FFF2-40B4-BE49-F238E27FC236}">
                <a16:creationId xmlns:a16="http://schemas.microsoft.com/office/drawing/2014/main" xmlns="" id="{6791AF7B-3823-4EC0-BAB9-4418B419CEDB}"/>
              </a:ext>
            </a:extLst>
          </p:cNvPr>
          <p:cNvSpPr>
            <a:spLocks noGrp="1"/>
          </p:cNvSpPr>
          <p:nvPr>
            <p:ph idx="1"/>
          </p:nvPr>
        </p:nvSpPr>
        <p:spPr>
          <a:xfrm>
            <a:off x="584569" y="2367627"/>
            <a:ext cx="8596668" cy="3880773"/>
          </a:xfrm>
        </p:spPr>
        <p:txBody>
          <a:bodyPr>
            <a:noAutofit/>
          </a:bodyPr>
          <a:lstStyle/>
          <a:p>
            <a:r>
              <a:rPr lang="en-US" sz="2400" dirty="0"/>
              <a:t> </a:t>
            </a:r>
            <a:r>
              <a:rPr lang="en-US" sz="2400" b="1" dirty="0"/>
              <a:t>Distance Self- </a:t>
            </a:r>
            <a:r>
              <a:rPr lang="en-US" sz="2400" dirty="0"/>
              <a:t>take a time out; tag team with another staff; find something to agree with if confrontation with client; put some physical distance between you and source of anger.</a:t>
            </a:r>
          </a:p>
          <a:p>
            <a:endParaRPr lang="en-US" sz="2400" dirty="0"/>
          </a:p>
          <a:p>
            <a:pPr marL="0" indent="0">
              <a:buNone/>
            </a:pPr>
            <a:endParaRPr lang="en-US" sz="2400" dirty="0"/>
          </a:p>
          <a:p>
            <a:r>
              <a:rPr lang="en-US" sz="2400" dirty="0"/>
              <a:t> </a:t>
            </a:r>
            <a:r>
              <a:rPr lang="en-US" sz="2400" b="1" dirty="0"/>
              <a:t>Diaphragm Breathing-  </a:t>
            </a:r>
            <a:r>
              <a:rPr lang="en-US" sz="2400" dirty="0"/>
              <a:t>breath in through nose from belly button to 4 count; hold breath for 4 count; exhale through mouth slowly to 4 count.</a:t>
            </a:r>
          </a:p>
        </p:txBody>
      </p:sp>
    </p:spTree>
    <p:extLst>
      <p:ext uri="{BB962C8B-B14F-4D97-AF65-F5344CB8AC3E}">
        <p14:creationId xmlns:p14="http://schemas.microsoft.com/office/powerpoint/2010/main" val="21901822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Communication and Power Struggles</a:t>
            </a:r>
          </a:p>
        </p:txBody>
      </p:sp>
      <p:sp>
        <p:nvSpPr>
          <p:cNvPr id="3" name="Content Placeholder 2"/>
          <p:cNvSpPr>
            <a:spLocks noGrp="1"/>
          </p:cNvSpPr>
          <p:nvPr>
            <p:ph idx="1"/>
          </p:nvPr>
        </p:nvSpPr>
        <p:spPr>
          <a:xfrm>
            <a:off x="677334" y="1709530"/>
            <a:ext cx="8596668" cy="5009321"/>
          </a:xfrm>
        </p:spPr>
        <p:txBody>
          <a:bodyPr/>
          <a:lstStyle/>
          <a:p>
            <a:pPr marL="0" indent="0">
              <a:buNone/>
            </a:pPr>
            <a:endParaRPr lang="en-US" dirty="0"/>
          </a:p>
          <a:p>
            <a:pPr marL="0" indent="0">
              <a:buNone/>
            </a:pPr>
            <a:endParaRPr lang="en-US" dirty="0"/>
          </a:p>
          <a:p>
            <a:pPr marL="0" indent="0">
              <a:buNone/>
            </a:pPr>
            <a:endParaRPr lang="en-US" dirty="0"/>
          </a:p>
          <a:p>
            <a:pPr marL="0" indent="0">
              <a:buNone/>
            </a:pPr>
            <a:r>
              <a:rPr lang="en-US" sz="2000" b="1" dirty="0"/>
              <a:t> </a:t>
            </a:r>
            <a:r>
              <a:rPr lang="en-US" sz="2400" b="1" i="1" dirty="0"/>
              <a:t>Over 90% of Communication is related to Body Language and Tone of Voice. If staff’s communication is perceived as negative, the client fails to hear the message!</a:t>
            </a:r>
          </a:p>
          <a:p>
            <a:pPr marL="0" indent="0">
              <a:buNone/>
            </a:pPr>
            <a:endParaRPr lang="en-US" sz="2400" b="1" dirty="0"/>
          </a:p>
          <a:p>
            <a:pPr marL="0" indent="0">
              <a:buNone/>
            </a:pPr>
            <a:r>
              <a:rPr lang="en-US" sz="2400" b="1" dirty="0"/>
              <a:t>                                                             (See Handout)</a:t>
            </a:r>
          </a:p>
        </p:txBody>
      </p:sp>
    </p:spTree>
    <p:extLst>
      <p:ext uri="{BB962C8B-B14F-4D97-AF65-F5344CB8AC3E}">
        <p14:creationId xmlns:p14="http://schemas.microsoft.com/office/powerpoint/2010/main" val="34695181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5B1BC7A-EF23-479D-B635-36736F039F67}"/>
              </a:ext>
            </a:extLst>
          </p:cNvPr>
          <p:cNvSpPr>
            <a:spLocks noGrp="1"/>
          </p:cNvSpPr>
          <p:nvPr>
            <p:ph type="title"/>
          </p:nvPr>
        </p:nvSpPr>
        <p:spPr/>
        <p:txBody>
          <a:bodyPr/>
          <a:lstStyle/>
          <a:p>
            <a:r>
              <a:rPr lang="en-US" dirty="0"/>
              <a:t> Referrals for Future</a:t>
            </a:r>
          </a:p>
        </p:txBody>
      </p:sp>
      <p:sp>
        <p:nvSpPr>
          <p:cNvPr id="3" name="Content Placeholder 2">
            <a:extLst>
              <a:ext uri="{FF2B5EF4-FFF2-40B4-BE49-F238E27FC236}">
                <a16:creationId xmlns:a16="http://schemas.microsoft.com/office/drawing/2014/main" xmlns="" id="{F5E4D5AD-6FA3-400A-962F-4454928E1B11}"/>
              </a:ext>
            </a:extLst>
          </p:cNvPr>
          <p:cNvSpPr>
            <a:spLocks noGrp="1"/>
          </p:cNvSpPr>
          <p:nvPr>
            <p:ph idx="1"/>
          </p:nvPr>
        </p:nvSpPr>
        <p:spPr>
          <a:xfrm>
            <a:off x="677334" y="1431236"/>
            <a:ext cx="8596668" cy="5426764"/>
          </a:xfrm>
        </p:spPr>
        <p:txBody>
          <a:bodyPr>
            <a:normAutofit/>
          </a:bodyPr>
          <a:lstStyle/>
          <a:p>
            <a:r>
              <a:rPr lang="en-US" sz="2400" dirty="0"/>
              <a:t> </a:t>
            </a:r>
            <a:r>
              <a:rPr lang="en-US" sz="2400" b="1" dirty="0"/>
              <a:t>High risk/ High Needs-ORAS- programming intensive</a:t>
            </a:r>
          </a:p>
          <a:p>
            <a:endParaRPr lang="en-US" sz="2400" b="1" dirty="0"/>
          </a:p>
          <a:p>
            <a:r>
              <a:rPr lang="en-US" sz="2400" b="1" dirty="0"/>
              <a:t> Trauma histories- Abuse-physical, neglect, sexual</a:t>
            </a:r>
          </a:p>
          <a:p>
            <a:endParaRPr lang="en-US" sz="2400" b="1" dirty="0"/>
          </a:p>
          <a:p>
            <a:r>
              <a:rPr lang="en-US" sz="2400" b="1" dirty="0"/>
              <a:t>Severe Mental Health Issues – impulse issues, depression, thinking problems- C1, C2 status</a:t>
            </a:r>
          </a:p>
          <a:p>
            <a:endParaRPr lang="en-US" sz="2400" b="1" dirty="0"/>
          </a:p>
          <a:p>
            <a:r>
              <a:rPr lang="en-US" sz="2400" b="1" dirty="0"/>
              <a:t> Authority Issues</a:t>
            </a:r>
          </a:p>
          <a:p>
            <a:endParaRPr lang="en-US" sz="2400" b="1" dirty="0"/>
          </a:p>
          <a:p>
            <a:r>
              <a:rPr lang="en-US" sz="2400" b="1" dirty="0"/>
              <a:t> Histories of violence-multiple triggers- Domestic Violence, Disorderly Conduct, Rape, Aggravated ____</a:t>
            </a:r>
          </a:p>
        </p:txBody>
      </p:sp>
    </p:spTree>
    <p:extLst>
      <p:ext uri="{BB962C8B-B14F-4D97-AF65-F5344CB8AC3E}">
        <p14:creationId xmlns:p14="http://schemas.microsoft.com/office/powerpoint/2010/main" val="31092411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2048" y="96351"/>
            <a:ext cx="8596668" cy="1320800"/>
          </a:xfrm>
        </p:spPr>
        <p:txBody>
          <a:bodyPr/>
          <a:lstStyle/>
          <a:p>
            <a:r>
              <a:rPr lang="en-US" dirty="0"/>
              <a:t>Body Language Increases Power Struggles</a:t>
            </a:r>
          </a:p>
        </p:txBody>
      </p:sp>
      <p:sp>
        <p:nvSpPr>
          <p:cNvPr id="3" name="Content Placeholder 2"/>
          <p:cNvSpPr>
            <a:spLocks noGrp="1"/>
          </p:cNvSpPr>
          <p:nvPr>
            <p:ph idx="1"/>
          </p:nvPr>
        </p:nvSpPr>
        <p:spPr>
          <a:xfrm>
            <a:off x="611074" y="1562925"/>
            <a:ext cx="10515600" cy="5295075"/>
          </a:xfrm>
        </p:spPr>
        <p:txBody>
          <a:bodyPr>
            <a:normAutofit/>
          </a:bodyPr>
          <a:lstStyle/>
          <a:p>
            <a:r>
              <a:rPr lang="en-US" dirty="0"/>
              <a:t> </a:t>
            </a:r>
            <a:r>
              <a:rPr lang="en-US" sz="2200" b="1" dirty="0"/>
              <a:t>Standing too close to clients</a:t>
            </a:r>
          </a:p>
          <a:p>
            <a:endParaRPr lang="en-US" sz="2200" b="1" dirty="0"/>
          </a:p>
          <a:p>
            <a:r>
              <a:rPr lang="en-US" sz="2200" b="1" dirty="0"/>
              <a:t> Pointing finger</a:t>
            </a:r>
          </a:p>
          <a:p>
            <a:endParaRPr lang="en-US" sz="2200" b="1" dirty="0"/>
          </a:p>
          <a:p>
            <a:r>
              <a:rPr lang="en-US" sz="2200" b="1" dirty="0"/>
              <a:t> Standing over clients</a:t>
            </a:r>
          </a:p>
          <a:p>
            <a:endParaRPr lang="en-US" sz="2200" b="1" dirty="0"/>
          </a:p>
          <a:p>
            <a:r>
              <a:rPr lang="en-US" sz="2200" b="1" dirty="0"/>
              <a:t> Blocking clients path</a:t>
            </a:r>
          </a:p>
          <a:p>
            <a:endParaRPr lang="en-US" sz="2200" b="1" dirty="0"/>
          </a:p>
          <a:p>
            <a:r>
              <a:rPr lang="en-US" sz="2200" b="1" dirty="0"/>
              <a:t> Staring/laughing at clients</a:t>
            </a:r>
          </a:p>
          <a:p>
            <a:endParaRPr lang="en-US" sz="2200" b="1" dirty="0"/>
          </a:p>
          <a:p>
            <a:r>
              <a:rPr lang="en-US" sz="2200" b="1" dirty="0"/>
              <a:t> Non approving looks- angry look</a:t>
            </a:r>
          </a:p>
          <a:p>
            <a:endParaRPr lang="en-US" sz="2200" dirty="0"/>
          </a:p>
          <a:p>
            <a:pPr marL="0" indent="0">
              <a:buNone/>
            </a:pPr>
            <a:endParaRPr lang="en-US" dirty="0"/>
          </a:p>
        </p:txBody>
      </p:sp>
    </p:spTree>
    <p:extLst>
      <p:ext uri="{BB962C8B-B14F-4D97-AF65-F5344CB8AC3E}">
        <p14:creationId xmlns:p14="http://schemas.microsoft.com/office/powerpoint/2010/main" val="7663144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Examples of Body Language with Clients and Tone of Voice</a:t>
            </a:r>
          </a:p>
        </p:txBody>
      </p:sp>
      <p:sp>
        <p:nvSpPr>
          <p:cNvPr id="3" name="Content Placeholder 2"/>
          <p:cNvSpPr>
            <a:spLocks noGrp="1"/>
          </p:cNvSpPr>
          <p:nvPr>
            <p:ph idx="1"/>
          </p:nvPr>
        </p:nvSpPr>
        <p:spPr>
          <a:xfrm>
            <a:off x="1008638" y="1696764"/>
            <a:ext cx="8596668" cy="3880773"/>
          </a:xfrm>
        </p:spPr>
        <p:txBody>
          <a:bodyPr>
            <a:normAutofit/>
          </a:bodyPr>
          <a:lstStyle/>
          <a:p>
            <a:pPr marL="0" indent="0">
              <a:buNone/>
            </a:pPr>
            <a:endParaRPr lang="en-US" dirty="0"/>
          </a:p>
          <a:p>
            <a:pPr marL="0" indent="0">
              <a:buNone/>
            </a:pPr>
            <a:endParaRPr lang="en-US" dirty="0"/>
          </a:p>
          <a:p>
            <a:pPr marL="0" indent="0">
              <a:buNone/>
            </a:pPr>
            <a:endParaRPr lang="en-US" dirty="0"/>
          </a:p>
          <a:p>
            <a:pPr marL="0" indent="0">
              <a:buNone/>
            </a:pPr>
            <a:r>
              <a:rPr lang="en-US" sz="2400" b="1" dirty="0"/>
              <a:t>   Randy’s First Day at Witwer Hall- Assess Sex Offender</a:t>
            </a:r>
          </a:p>
          <a:p>
            <a:pPr marL="0" indent="0">
              <a:buNone/>
            </a:pPr>
            <a:endParaRPr lang="en-US" sz="2400" b="1" dirty="0"/>
          </a:p>
          <a:p>
            <a:pPr marL="0" indent="0">
              <a:buNone/>
            </a:pPr>
            <a:r>
              <a:rPr lang="en-US" sz="2400" b="1" dirty="0"/>
              <a:t>   What were my mistakes?</a:t>
            </a:r>
          </a:p>
          <a:p>
            <a:pPr marL="0" indent="0">
              <a:buNone/>
            </a:pPr>
            <a:endParaRPr lang="en-US" sz="2400" b="1" dirty="0"/>
          </a:p>
          <a:p>
            <a:pPr marL="0" indent="0">
              <a:buNone/>
            </a:pPr>
            <a:r>
              <a:rPr lang="en-US" sz="2400" b="1" dirty="0"/>
              <a:t>  What are your mistakes?</a:t>
            </a:r>
          </a:p>
        </p:txBody>
      </p:sp>
    </p:spTree>
    <p:extLst>
      <p:ext uri="{BB962C8B-B14F-4D97-AF65-F5344CB8AC3E}">
        <p14:creationId xmlns:p14="http://schemas.microsoft.com/office/powerpoint/2010/main" val="37802317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Consequences of Power Struggles</a:t>
            </a:r>
          </a:p>
        </p:txBody>
      </p:sp>
      <p:sp>
        <p:nvSpPr>
          <p:cNvPr id="3" name="Content Placeholder 2"/>
          <p:cNvSpPr>
            <a:spLocks noGrp="1"/>
          </p:cNvSpPr>
          <p:nvPr>
            <p:ph idx="1"/>
          </p:nvPr>
        </p:nvSpPr>
        <p:spPr>
          <a:xfrm>
            <a:off x="677334" y="1789043"/>
            <a:ext cx="8596668" cy="4717774"/>
          </a:xfrm>
        </p:spPr>
        <p:txBody>
          <a:bodyPr>
            <a:normAutofit/>
          </a:bodyPr>
          <a:lstStyle/>
          <a:p>
            <a:r>
              <a:rPr lang="en-US" dirty="0"/>
              <a:t> </a:t>
            </a:r>
            <a:r>
              <a:rPr lang="en-US" sz="2400" b="1" dirty="0"/>
              <a:t>Hurt Feelings</a:t>
            </a:r>
          </a:p>
          <a:p>
            <a:endParaRPr lang="en-US" sz="2400" b="1" dirty="0"/>
          </a:p>
          <a:p>
            <a:r>
              <a:rPr lang="en-US" sz="2400" b="1" dirty="0"/>
              <a:t>Loss of Trust</a:t>
            </a:r>
          </a:p>
          <a:p>
            <a:endParaRPr lang="en-US" sz="2400" b="1" dirty="0"/>
          </a:p>
          <a:p>
            <a:r>
              <a:rPr lang="en-US" sz="2400" b="1" dirty="0"/>
              <a:t> Rebellion</a:t>
            </a:r>
          </a:p>
          <a:p>
            <a:endParaRPr lang="en-US" sz="2400" b="1" dirty="0"/>
          </a:p>
          <a:p>
            <a:r>
              <a:rPr lang="en-US" sz="2400" b="1" dirty="0"/>
              <a:t> Hostility, distancing-Grudge=GET EVEN!!! </a:t>
            </a:r>
          </a:p>
          <a:p>
            <a:endParaRPr lang="en-US" sz="2400" b="1" dirty="0"/>
          </a:p>
          <a:p>
            <a:r>
              <a:rPr lang="en-US" sz="2400" b="1" dirty="0"/>
              <a:t>  Escalation of anger-aggression= DANGER!!!</a:t>
            </a:r>
          </a:p>
        </p:txBody>
      </p:sp>
    </p:spTree>
    <p:extLst>
      <p:ext uri="{BB962C8B-B14F-4D97-AF65-F5344CB8AC3E}">
        <p14:creationId xmlns:p14="http://schemas.microsoft.com/office/powerpoint/2010/main" val="4270512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Prevent Power Struggles</a:t>
            </a:r>
          </a:p>
        </p:txBody>
      </p:sp>
      <p:sp>
        <p:nvSpPr>
          <p:cNvPr id="3" name="Content Placeholder 2"/>
          <p:cNvSpPr>
            <a:spLocks noGrp="1"/>
          </p:cNvSpPr>
          <p:nvPr>
            <p:ph idx="1"/>
          </p:nvPr>
        </p:nvSpPr>
        <p:spPr>
          <a:xfrm>
            <a:off x="838200" y="2146901"/>
            <a:ext cx="10515600" cy="4351338"/>
          </a:xfrm>
        </p:spPr>
        <p:txBody>
          <a:bodyPr>
            <a:normAutofit/>
          </a:bodyPr>
          <a:lstStyle/>
          <a:p>
            <a:r>
              <a:rPr lang="en-US" sz="2400" dirty="0"/>
              <a:t> </a:t>
            </a:r>
            <a:r>
              <a:rPr lang="en-US" sz="2400" b="1" dirty="0"/>
              <a:t>Know how to manage your own anger as staff</a:t>
            </a:r>
          </a:p>
          <a:p>
            <a:endParaRPr lang="en-US" sz="2400" b="1" dirty="0"/>
          </a:p>
          <a:p>
            <a:r>
              <a:rPr lang="en-US" sz="2400" b="1" dirty="0"/>
              <a:t> Avoid the word “NO” or give reasons behind “NO”</a:t>
            </a:r>
          </a:p>
          <a:p>
            <a:endParaRPr lang="en-US" sz="2400" b="1" dirty="0"/>
          </a:p>
          <a:p>
            <a:r>
              <a:rPr lang="en-US" sz="2400" b="1" dirty="0"/>
              <a:t> Create options for clients</a:t>
            </a:r>
          </a:p>
          <a:p>
            <a:endParaRPr lang="en-US" sz="2400" b="1" dirty="0"/>
          </a:p>
          <a:p>
            <a:r>
              <a:rPr lang="en-US" sz="2400" b="1" dirty="0"/>
              <a:t> Focus on Client’s strengths or need for support</a:t>
            </a:r>
          </a:p>
        </p:txBody>
      </p:sp>
    </p:spTree>
    <p:extLst>
      <p:ext uri="{BB962C8B-B14F-4D97-AF65-F5344CB8AC3E}">
        <p14:creationId xmlns:p14="http://schemas.microsoft.com/office/powerpoint/2010/main" val="2709407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Prevent Power Struggles, Cont’d</a:t>
            </a:r>
          </a:p>
        </p:txBody>
      </p:sp>
      <p:sp>
        <p:nvSpPr>
          <p:cNvPr id="3" name="Content Placeholder 2"/>
          <p:cNvSpPr>
            <a:spLocks noGrp="1"/>
          </p:cNvSpPr>
          <p:nvPr>
            <p:ph idx="1"/>
          </p:nvPr>
        </p:nvSpPr>
        <p:spPr>
          <a:xfrm>
            <a:off x="838200" y="2146901"/>
            <a:ext cx="10515600" cy="4351338"/>
          </a:xfrm>
        </p:spPr>
        <p:txBody>
          <a:bodyPr>
            <a:normAutofit/>
          </a:bodyPr>
          <a:lstStyle/>
          <a:p>
            <a:r>
              <a:rPr lang="en-US" sz="2400" dirty="0"/>
              <a:t> </a:t>
            </a:r>
            <a:r>
              <a:rPr lang="en-US" sz="2400" b="1" dirty="0"/>
              <a:t>Be Firm and Fair</a:t>
            </a:r>
          </a:p>
          <a:p>
            <a:endParaRPr lang="en-US" sz="2400" b="1" dirty="0"/>
          </a:p>
          <a:p>
            <a:r>
              <a:rPr lang="en-US" sz="2400" b="1" dirty="0"/>
              <a:t> Be Consistent</a:t>
            </a:r>
          </a:p>
          <a:p>
            <a:endParaRPr lang="en-US" sz="2400" b="1" dirty="0"/>
          </a:p>
          <a:p>
            <a:r>
              <a:rPr lang="en-US" sz="2400" b="1" dirty="0"/>
              <a:t> Provide Structure and Accountability</a:t>
            </a:r>
          </a:p>
          <a:p>
            <a:endParaRPr lang="en-US" sz="2400" b="1" dirty="0"/>
          </a:p>
          <a:p>
            <a:r>
              <a:rPr lang="en-US" sz="2400" b="1" dirty="0"/>
              <a:t> Stop Talking and Listen</a:t>
            </a:r>
          </a:p>
        </p:txBody>
      </p:sp>
    </p:spTree>
    <p:extLst>
      <p:ext uri="{BB962C8B-B14F-4D97-AF65-F5344CB8AC3E}">
        <p14:creationId xmlns:p14="http://schemas.microsoft.com/office/powerpoint/2010/main" val="40999790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Prevent Power Struggles, Cont’d</a:t>
            </a:r>
          </a:p>
        </p:txBody>
      </p:sp>
      <p:sp>
        <p:nvSpPr>
          <p:cNvPr id="3" name="Content Placeholder 2"/>
          <p:cNvSpPr>
            <a:spLocks noGrp="1"/>
          </p:cNvSpPr>
          <p:nvPr>
            <p:ph idx="1"/>
          </p:nvPr>
        </p:nvSpPr>
        <p:spPr>
          <a:xfrm>
            <a:off x="1114656" y="1815548"/>
            <a:ext cx="8596668" cy="4912138"/>
          </a:xfrm>
        </p:spPr>
        <p:txBody>
          <a:bodyPr>
            <a:normAutofit/>
          </a:bodyPr>
          <a:lstStyle/>
          <a:p>
            <a:r>
              <a:rPr lang="en-US" sz="2400" b="1" dirty="0"/>
              <a:t> Remain Calm and Never show Fear</a:t>
            </a:r>
          </a:p>
          <a:p>
            <a:endParaRPr lang="en-US" sz="2400" b="1" dirty="0"/>
          </a:p>
          <a:p>
            <a:r>
              <a:rPr lang="en-US" sz="2400" b="1" dirty="0"/>
              <a:t> Put your emotional energy into constructive solutions</a:t>
            </a:r>
          </a:p>
          <a:p>
            <a:endParaRPr lang="en-US" sz="2400" b="1" dirty="0"/>
          </a:p>
          <a:p>
            <a:r>
              <a:rPr lang="en-US" sz="2400" b="1" dirty="0"/>
              <a:t> Be respectful and honest with clients</a:t>
            </a:r>
          </a:p>
          <a:p>
            <a:endParaRPr lang="en-US" sz="2400" b="1" dirty="0"/>
          </a:p>
          <a:p>
            <a:r>
              <a:rPr lang="en-US" sz="2400" b="1" dirty="0"/>
              <a:t> Admit when you make a Mistake</a:t>
            </a:r>
          </a:p>
          <a:p>
            <a:endParaRPr lang="en-US" sz="2400" b="1" dirty="0"/>
          </a:p>
          <a:p>
            <a:r>
              <a:rPr lang="en-US" sz="2400" b="1" dirty="0"/>
              <a:t> Use Humor when appropriate</a:t>
            </a:r>
          </a:p>
        </p:txBody>
      </p:sp>
    </p:spTree>
    <p:extLst>
      <p:ext uri="{BB962C8B-B14F-4D97-AF65-F5344CB8AC3E}">
        <p14:creationId xmlns:p14="http://schemas.microsoft.com/office/powerpoint/2010/main" val="19887969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Prevent Power Struggles, cont’d</a:t>
            </a:r>
          </a:p>
        </p:txBody>
      </p:sp>
      <p:sp>
        <p:nvSpPr>
          <p:cNvPr id="3" name="Content Placeholder 2"/>
          <p:cNvSpPr>
            <a:spLocks noGrp="1"/>
          </p:cNvSpPr>
          <p:nvPr>
            <p:ph idx="1"/>
          </p:nvPr>
        </p:nvSpPr>
        <p:spPr>
          <a:xfrm>
            <a:off x="770099" y="1835426"/>
            <a:ext cx="8596668" cy="5022574"/>
          </a:xfrm>
        </p:spPr>
        <p:txBody>
          <a:bodyPr>
            <a:normAutofit/>
          </a:bodyPr>
          <a:lstStyle/>
          <a:p>
            <a:r>
              <a:rPr lang="en-US" sz="2000" dirty="0"/>
              <a:t> </a:t>
            </a:r>
            <a:r>
              <a:rPr lang="en-US" sz="2400" b="1" dirty="0"/>
              <a:t>Create Teachable Moments</a:t>
            </a:r>
          </a:p>
          <a:p>
            <a:endParaRPr lang="en-US" sz="2400" b="1" dirty="0"/>
          </a:p>
          <a:p>
            <a:r>
              <a:rPr lang="en-US" sz="2400" b="1" dirty="0"/>
              <a:t> Be Proactive and Aware of your Body Language</a:t>
            </a:r>
          </a:p>
          <a:p>
            <a:endParaRPr lang="en-US" sz="2400" b="1" dirty="0"/>
          </a:p>
          <a:p>
            <a:r>
              <a:rPr lang="en-US" sz="2400" b="1" dirty="0"/>
              <a:t> Use Redirection as situations escalate</a:t>
            </a:r>
          </a:p>
          <a:p>
            <a:endParaRPr lang="en-US" sz="2400" b="1" dirty="0"/>
          </a:p>
          <a:p>
            <a:r>
              <a:rPr lang="en-US" sz="2400" b="1" dirty="0"/>
              <a:t> Allow the client to save face</a:t>
            </a:r>
          </a:p>
          <a:p>
            <a:endParaRPr lang="en-US" sz="2400" b="1" dirty="0"/>
          </a:p>
          <a:p>
            <a:r>
              <a:rPr lang="en-US" sz="2400" b="1" dirty="0"/>
              <a:t> Remember main goal of staff is SAFETY</a:t>
            </a:r>
          </a:p>
        </p:txBody>
      </p:sp>
    </p:spTree>
    <p:extLst>
      <p:ext uri="{BB962C8B-B14F-4D97-AF65-F5344CB8AC3E}">
        <p14:creationId xmlns:p14="http://schemas.microsoft.com/office/powerpoint/2010/main" val="6350126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9282" y="251792"/>
            <a:ext cx="8596668" cy="1320800"/>
          </a:xfrm>
        </p:spPr>
        <p:txBody>
          <a:bodyPr>
            <a:normAutofit/>
          </a:bodyPr>
          <a:lstStyle/>
          <a:p>
            <a:r>
              <a:rPr lang="en-US" dirty="0"/>
              <a:t>Tone of Voice can be a Trigger: Is it what you say or how you say it?</a:t>
            </a:r>
          </a:p>
        </p:txBody>
      </p:sp>
      <p:sp>
        <p:nvSpPr>
          <p:cNvPr id="3" name="Content Placeholder 2"/>
          <p:cNvSpPr>
            <a:spLocks noGrp="1"/>
          </p:cNvSpPr>
          <p:nvPr>
            <p:ph idx="1"/>
          </p:nvPr>
        </p:nvSpPr>
        <p:spPr>
          <a:xfrm>
            <a:off x="770100" y="1888434"/>
            <a:ext cx="8596668" cy="5155096"/>
          </a:xfrm>
        </p:spPr>
        <p:txBody>
          <a:bodyPr>
            <a:normAutofit/>
          </a:bodyPr>
          <a:lstStyle/>
          <a:p>
            <a:r>
              <a:rPr lang="en-US" dirty="0"/>
              <a:t> </a:t>
            </a:r>
            <a:r>
              <a:rPr lang="en-US" sz="2400" b="1" dirty="0"/>
              <a:t>Harsh</a:t>
            </a:r>
          </a:p>
          <a:p>
            <a:endParaRPr lang="en-US" sz="2400" b="1" dirty="0"/>
          </a:p>
          <a:p>
            <a:r>
              <a:rPr lang="en-US" sz="2400" b="1" dirty="0"/>
              <a:t> Parental</a:t>
            </a:r>
          </a:p>
          <a:p>
            <a:endParaRPr lang="en-US" sz="2400" b="1" dirty="0"/>
          </a:p>
          <a:p>
            <a:r>
              <a:rPr lang="en-US" sz="2400" b="1" dirty="0"/>
              <a:t> Chastising                               </a:t>
            </a:r>
            <a:r>
              <a:rPr lang="en-US" sz="2400" b="1" dirty="0" err="1"/>
              <a:t>ie</a:t>
            </a:r>
            <a:r>
              <a:rPr lang="en-US" sz="2400" b="1" dirty="0"/>
              <a:t>.-   </a:t>
            </a:r>
            <a:r>
              <a:rPr lang="en-US" sz="2400" b="1" i="1" dirty="0"/>
              <a:t>“You Can Not Go!”</a:t>
            </a:r>
          </a:p>
          <a:p>
            <a:endParaRPr lang="en-US" sz="2400" b="1" dirty="0"/>
          </a:p>
          <a:p>
            <a:r>
              <a:rPr lang="en-US" sz="2400" b="1" dirty="0"/>
              <a:t> Cold</a:t>
            </a:r>
          </a:p>
          <a:p>
            <a:pPr marL="0" indent="0">
              <a:buNone/>
            </a:pPr>
            <a:endParaRPr lang="en-US" sz="2400" b="1" dirty="0"/>
          </a:p>
          <a:p>
            <a:r>
              <a:rPr lang="en-US" sz="2400" b="1" dirty="0"/>
              <a:t> Disgusted</a:t>
            </a:r>
          </a:p>
        </p:txBody>
      </p:sp>
    </p:spTree>
    <p:extLst>
      <p:ext uri="{BB962C8B-B14F-4D97-AF65-F5344CB8AC3E}">
        <p14:creationId xmlns:p14="http://schemas.microsoft.com/office/powerpoint/2010/main" val="39837529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Personal Power Types</a:t>
            </a:r>
          </a:p>
        </p:txBody>
      </p:sp>
      <p:sp>
        <p:nvSpPr>
          <p:cNvPr id="3" name="Content Placeholder 2"/>
          <p:cNvSpPr>
            <a:spLocks noGrp="1"/>
          </p:cNvSpPr>
          <p:nvPr>
            <p:ph idx="1"/>
          </p:nvPr>
        </p:nvSpPr>
        <p:spPr>
          <a:xfrm>
            <a:off x="677334" y="1762539"/>
            <a:ext cx="10515600" cy="5473147"/>
          </a:xfrm>
        </p:spPr>
        <p:txBody>
          <a:bodyPr>
            <a:normAutofit/>
          </a:bodyPr>
          <a:lstStyle/>
          <a:p>
            <a:r>
              <a:rPr lang="en-US" sz="2000" b="1" dirty="0"/>
              <a:t> </a:t>
            </a:r>
            <a:r>
              <a:rPr lang="en-US" sz="2400" b="1" dirty="0"/>
              <a:t>Being right</a:t>
            </a:r>
          </a:p>
          <a:p>
            <a:endParaRPr lang="en-US" sz="2400" b="1" dirty="0"/>
          </a:p>
          <a:p>
            <a:r>
              <a:rPr lang="en-US" sz="2400" b="1" dirty="0"/>
              <a:t>Winning</a:t>
            </a:r>
          </a:p>
          <a:p>
            <a:endParaRPr lang="en-US" sz="2400" b="1" dirty="0"/>
          </a:p>
          <a:p>
            <a:r>
              <a:rPr lang="en-US" sz="2400" b="1" dirty="0"/>
              <a:t>Being fastest</a:t>
            </a:r>
          </a:p>
          <a:p>
            <a:endParaRPr lang="en-US" sz="2400" b="1" dirty="0"/>
          </a:p>
          <a:p>
            <a:r>
              <a:rPr lang="en-US" sz="2400" b="1" dirty="0"/>
              <a:t>Being good or better</a:t>
            </a:r>
          </a:p>
          <a:p>
            <a:endParaRPr lang="en-US" sz="2400" b="1" dirty="0"/>
          </a:p>
          <a:p>
            <a:r>
              <a:rPr lang="en-US" sz="2400" b="1" dirty="0"/>
              <a:t> Being successful</a:t>
            </a:r>
          </a:p>
        </p:txBody>
      </p:sp>
    </p:spTree>
    <p:extLst>
      <p:ext uri="{BB962C8B-B14F-4D97-AF65-F5344CB8AC3E}">
        <p14:creationId xmlns:p14="http://schemas.microsoft.com/office/powerpoint/2010/main" val="14242131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Clients create a lot of Personal Power Struggles</a:t>
            </a:r>
          </a:p>
        </p:txBody>
      </p:sp>
      <p:sp>
        <p:nvSpPr>
          <p:cNvPr id="3" name="Content Placeholder 2"/>
          <p:cNvSpPr>
            <a:spLocks noGrp="1"/>
          </p:cNvSpPr>
          <p:nvPr>
            <p:ph idx="1"/>
          </p:nvPr>
        </p:nvSpPr>
        <p:spPr>
          <a:xfrm>
            <a:off x="385786" y="2502453"/>
            <a:ext cx="10515600" cy="4850295"/>
          </a:xfrm>
        </p:spPr>
        <p:txBody>
          <a:bodyPr/>
          <a:lstStyle/>
          <a:p>
            <a:r>
              <a:rPr lang="en-US" sz="2000" b="1" dirty="0"/>
              <a:t> </a:t>
            </a:r>
            <a:r>
              <a:rPr lang="en-US" sz="2400" b="1" dirty="0"/>
              <a:t>Claims staff did or did not say or do something ( sure they are right)</a:t>
            </a:r>
          </a:p>
          <a:p>
            <a:endParaRPr lang="en-US" sz="2400" b="1" dirty="0"/>
          </a:p>
          <a:p>
            <a:r>
              <a:rPr lang="en-US" sz="2400" b="1" dirty="0"/>
              <a:t> Says someone did something to them (sure it did not happen)</a:t>
            </a:r>
          </a:p>
          <a:p>
            <a:endParaRPr lang="en-US" sz="2400" b="1" dirty="0"/>
          </a:p>
          <a:p>
            <a:r>
              <a:rPr lang="en-US" sz="2400" b="1" dirty="0"/>
              <a:t> Says he did not say or do something (evidence he did)</a:t>
            </a:r>
          </a:p>
          <a:p>
            <a:endParaRPr lang="en-US" sz="2400" b="1" dirty="0"/>
          </a:p>
          <a:p>
            <a:r>
              <a:rPr lang="en-US" sz="2400" b="1" dirty="0"/>
              <a:t> Claims something is not what you think (you are sure it is)</a:t>
            </a:r>
          </a:p>
          <a:p>
            <a:endParaRPr lang="en-US" sz="2000" b="1" dirty="0"/>
          </a:p>
          <a:p>
            <a:endParaRPr lang="en-US" dirty="0"/>
          </a:p>
          <a:p>
            <a:pPr marL="0" indent="0">
              <a:buNone/>
            </a:pPr>
            <a:endParaRPr lang="en-US" dirty="0"/>
          </a:p>
        </p:txBody>
      </p:sp>
    </p:spTree>
    <p:extLst>
      <p:ext uri="{BB962C8B-B14F-4D97-AF65-F5344CB8AC3E}">
        <p14:creationId xmlns:p14="http://schemas.microsoft.com/office/powerpoint/2010/main" val="9123400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Discussion</a:t>
            </a:r>
          </a:p>
        </p:txBody>
      </p:sp>
      <p:sp>
        <p:nvSpPr>
          <p:cNvPr id="3" name="Content Placeholder 2"/>
          <p:cNvSpPr>
            <a:spLocks noGrp="1"/>
          </p:cNvSpPr>
          <p:nvPr>
            <p:ph idx="1"/>
          </p:nvPr>
        </p:nvSpPr>
        <p:spPr>
          <a:xfrm>
            <a:off x="677334" y="1785048"/>
            <a:ext cx="8596668" cy="3880773"/>
          </a:xfrm>
        </p:spPr>
        <p:txBody>
          <a:bodyPr/>
          <a:lstStyle/>
          <a:p>
            <a:pPr>
              <a:defRPr/>
            </a:pPr>
            <a:r>
              <a:rPr lang="en-US" sz="2400" dirty="0"/>
              <a:t> </a:t>
            </a:r>
            <a:r>
              <a:rPr lang="en-US" sz="2400" b="1" dirty="0"/>
              <a:t>How does our attitude as staff affect clients? </a:t>
            </a:r>
          </a:p>
          <a:p>
            <a:pPr>
              <a:defRPr/>
            </a:pPr>
            <a:endParaRPr lang="en-US" sz="2400" b="1" dirty="0"/>
          </a:p>
          <a:p>
            <a:pPr>
              <a:defRPr/>
            </a:pPr>
            <a:endParaRPr lang="en-US" sz="2400" b="1" dirty="0"/>
          </a:p>
          <a:p>
            <a:pPr>
              <a:defRPr/>
            </a:pPr>
            <a:r>
              <a:rPr lang="en-US" sz="2400" b="1" dirty="0"/>
              <a:t> Is it what we say our how we say it?</a:t>
            </a:r>
          </a:p>
          <a:p>
            <a:pPr>
              <a:defRPr/>
            </a:pPr>
            <a:endParaRPr lang="en-US" sz="2400" b="1" dirty="0"/>
          </a:p>
          <a:p>
            <a:pPr>
              <a:defRPr/>
            </a:pPr>
            <a:endParaRPr lang="en-US" sz="2400" b="1" dirty="0"/>
          </a:p>
          <a:p>
            <a:pPr>
              <a:defRPr/>
            </a:pPr>
            <a:r>
              <a:rPr lang="en-US" sz="2400" b="1" dirty="0"/>
              <a:t> How many power struggles have you won with clients?</a:t>
            </a:r>
          </a:p>
          <a:p>
            <a:pPr>
              <a:defRPr/>
            </a:pPr>
            <a:endParaRPr lang="en-US" sz="2400" b="1" dirty="0"/>
          </a:p>
          <a:p>
            <a:pPr>
              <a:defRPr/>
            </a:pPr>
            <a:endParaRPr lang="en-US" sz="2400" b="1" dirty="0"/>
          </a:p>
          <a:p>
            <a:pPr marL="0" indent="0">
              <a:buNone/>
              <a:defRPr/>
            </a:pPr>
            <a:endParaRPr lang="en-US" dirty="0"/>
          </a:p>
          <a:p>
            <a:pPr>
              <a:defRPr/>
            </a:pPr>
            <a:endParaRPr lang="en-US" dirty="0"/>
          </a:p>
          <a:p>
            <a:pPr>
              <a:defRPr/>
            </a:pPr>
            <a:endParaRPr lang="en-US" dirty="0"/>
          </a:p>
          <a:p>
            <a:pPr marL="0" indent="0">
              <a:buNone/>
              <a:defRPr/>
            </a:pPr>
            <a:endParaRPr lang="en-US" dirty="0"/>
          </a:p>
        </p:txBody>
      </p:sp>
    </p:spTree>
    <p:extLst>
      <p:ext uri="{BB962C8B-B14F-4D97-AF65-F5344CB8AC3E}">
        <p14:creationId xmlns:p14="http://schemas.microsoft.com/office/powerpoint/2010/main" val="41670600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respond to “Personal Power” struggles?</a:t>
            </a:r>
          </a:p>
        </p:txBody>
      </p:sp>
      <p:sp>
        <p:nvSpPr>
          <p:cNvPr id="3" name="Content Placeholder 2"/>
          <p:cNvSpPr>
            <a:spLocks noGrp="1"/>
          </p:cNvSpPr>
          <p:nvPr>
            <p:ph idx="1"/>
          </p:nvPr>
        </p:nvSpPr>
        <p:spPr>
          <a:xfrm>
            <a:off x="399038" y="2319131"/>
            <a:ext cx="10515600" cy="4737652"/>
          </a:xfrm>
        </p:spPr>
        <p:txBody>
          <a:bodyPr>
            <a:normAutofit/>
          </a:bodyPr>
          <a:lstStyle/>
          <a:p>
            <a:r>
              <a:rPr lang="en-US" sz="2400" dirty="0"/>
              <a:t> </a:t>
            </a:r>
            <a:r>
              <a:rPr lang="en-US" sz="2400" b="1" dirty="0"/>
              <a:t>Help the person win, succeed or be right -prior to escalation</a:t>
            </a:r>
          </a:p>
          <a:p>
            <a:endParaRPr lang="en-US" sz="2400" b="1" dirty="0"/>
          </a:p>
          <a:p>
            <a:r>
              <a:rPr lang="en-US" sz="2400" b="1" dirty="0"/>
              <a:t> Clarification: be sure you are talking about the same thing</a:t>
            </a:r>
          </a:p>
          <a:p>
            <a:endParaRPr lang="en-US" sz="2400" b="1" dirty="0"/>
          </a:p>
          <a:p>
            <a:r>
              <a:rPr lang="en-US" sz="2400" b="1" dirty="0"/>
              <a:t> Correct Client’s Thinking: use Cognitive strategies (TOP, TOC, Create Options)</a:t>
            </a:r>
          </a:p>
          <a:p>
            <a:endParaRPr lang="en-US" sz="2400" b="1" dirty="0"/>
          </a:p>
          <a:p>
            <a:r>
              <a:rPr lang="en-US" sz="2400" b="1" dirty="0"/>
              <a:t> Redirection: get client’s focus on a desired topic or activity- for them</a:t>
            </a:r>
          </a:p>
        </p:txBody>
      </p:sp>
    </p:spTree>
    <p:extLst>
      <p:ext uri="{BB962C8B-B14F-4D97-AF65-F5344CB8AC3E}">
        <p14:creationId xmlns:p14="http://schemas.microsoft.com/office/powerpoint/2010/main" val="238813921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93108" y="179774"/>
            <a:ext cx="10515600" cy="1325563"/>
          </a:xfrm>
        </p:spPr>
        <p:txBody>
          <a:bodyPr/>
          <a:lstStyle/>
          <a:p>
            <a:r>
              <a:rPr lang="en-US" dirty="0"/>
              <a:t>Is anger good or  bad?</a:t>
            </a:r>
          </a:p>
        </p:txBody>
      </p:sp>
      <p:sp>
        <p:nvSpPr>
          <p:cNvPr id="3" name="Content Placeholder 2"/>
          <p:cNvSpPr>
            <a:spLocks noGrp="1"/>
          </p:cNvSpPr>
          <p:nvPr>
            <p:ph idx="1"/>
          </p:nvPr>
        </p:nvSpPr>
        <p:spPr>
          <a:xfrm>
            <a:off x="838200" y="2381679"/>
            <a:ext cx="10515600" cy="4351338"/>
          </a:xfrm>
        </p:spPr>
        <p:txBody>
          <a:bodyPr/>
          <a:lstStyle/>
          <a:p>
            <a:r>
              <a:rPr lang="en-US" dirty="0"/>
              <a:t> </a:t>
            </a:r>
            <a:r>
              <a:rPr lang="en-US" sz="2400" b="1" dirty="0"/>
              <a:t>What is good about anger?</a:t>
            </a:r>
          </a:p>
          <a:p>
            <a:endParaRPr lang="en-US" sz="2400" b="1" dirty="0"/>
          </a:p>
          <a:p>
            <a:r>
              <a:rPr lang="en-US" sz="2400" b="1" dirty="0"/>
              <a:t>What is bad about anger?</a:t>
            </a:r>
          </a:p>
          <a:p>
            <a:endParaRPr lang="en-US" sz="2400" b="1" dirty="0"/>
          </a:p>
          <a:p>
            <a:r>
              <a:rPr lang="en-US" sz="2400" b="1" dirty="0"/>
              <a:t> When does it get us in trouble with our clients?</a:t>
            </a:r>
          </a:p>
          <a:p>
            <a:endParaRPr lang="en-US" sz="2400" b="1" dirty="0"/>
          </a:p>
          <a:p>
            <a:r>
              <a:rPr lang="en-US" sz="2400" b="1" dirty="0"/>
              <a:t> What have you learned about our clients’ anger?</a:t>
            </a:r>
          </a:p>
        </p:txBody>
      </p:sp>
    </p:spTree>
    <p:extLst>
      <p:ext uri="{BB962C8B-B14F-4D97-AF65-F5344CB8AC3E}">
        <p14:creationId xmlns:p14="http://schemas.microsoft.com/office/powerpoint/2010/main" val="16712200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Escalation Spiral</a:t>
            </a:r>
          </a:p>
        </p:txBody>
      </p:sp>
      <p:sp>
        <p:nvSpPr>
          <p:cNvPr id="3" name="Content Placeholder 2"/>
          <p:cNvSpPr>
            <a:spLocks noGrp="1"/>
          </p:cNvSpPr>
          <p:nvPr>
            <p:ph idx="1"/>
          </p:nvPr>
        </p:nvSpPr>
        <p:spPr>
          <a:xfrm>
            <a:off x="465300" y="1524748"/>
            <a:ext cx="8596668" cy="4948938"/>
          </a:xfrm>
        </p:spPr>
        <p:txBody>
          <a:bodyPr>
            <a:normAutofit/>
          </a:bodyPr>
          <a:lstStyle/>
          <a:p>
            <a:pPr marL="0" indent="0">
              <a:buNone/>
            </a:pPr>
            <a:endParaRPr lang="en-US" dirty="0"/>
          </a:p>
          <a:p>
            <a:pPr marL="0" indent="0">
              <a:buNone/>
            </a:pPr>
            <a:r>
              <a:rPr lang="en-US" sz="2400" b="1" dirty="0"/>
              <a:t>Agitation  (raised voice, swearing) </a:t>
            </a:r>
            <a:r>
              <a:rPr lang="en-US" sz="2400" b="1" u="sng" dirty="0"/>
              <a:t>leads to</a:t>
            </a:r>
            <a:r>
              <a:rPr lang="en-US" sz="2400" b="1" dirty="0"/>
              <a:t>:</a:t>
            </a:r>
          </a:p>
          <a:p>
            <a:pPr marL="0" indent="0">
              <a:buNone/>
            </a:pPr>
            <a:endParaRPr lang="en-US" sz="2400" b="1" dirty="0"/>
          </a:p>
          <a:p>
            <a:pPr marL="0" indent="0">
              <a:buNone/>
            </a:pPr>
            <a:r>
              <a:rPr lang="en-US" sz="2400" b="1" dirty="0"/>
              <a:t>Intimidation (name calling, verbal threats)-- </a:t>
            </a:r>
            <a:r>
              <a:rPr lang="en-US" sz="2400" b="1" u="sng" dirty="0"/>
              <a:t>leads to</a:t>
            </a:r>
            <a:r>
              <a:rPr lang="en-US" sz="2400" b="1" dirty="0"/>
              <a:t>:</a:t>
            </a:r>
          </a:p>
          <a:p>
            <a:pPr marL="0" indent="0">
              <a:buNone/>
            </a:pPr>
            <a:endParaRPr lang="en-US" sz="2400" b="1" dirty="0"/>
          </a:p>
          <a:p>
            <a:pPr marL="0" indent="0">
              <a:buNone/>
            </a:pPr>
            <a:r>
              <a:rPr lang="en-US" sz="2400" b="1" dirty="0"/>
              <a:t> Violence  (physical threats, assault)</a:t>
            </a:r>
          </a:p>
          <a:p>
            <a:pPr marL="0" indent="0">
              <a:buNone/>
            </a:pPr>
            <a:endParaRPr lang="en-US" sz="2400" b="1" dirty="0"/>
          </a:p>
          <a:p>
            <a:pPr marL="0" indent="0">
              <a:buNone/>
            </a:pPr>
            <a:endParaRPr lang="en-US" sz="2400" b="1" dirty="0"/>
          </a:p>
          <a:p>
            <a:pPr marL="0" indent="0">
              <a:buNone/>
            </a:pPr>
            <a:r>
              <a:rPr lang="en-US" sz="2400" b="1" dirty="0"/>
              <a:t>  (Handout- Robert </a:t>
            </a:r>
            <a:r>
              <a:rPr lang="en-US" sz="2400" b="1" dirty="0" err="1"/>
              <a:t>Morasky</a:t>
            </a:r>
            <a:r>
              <a:rPr lang="en-US" sz="2400" b="1" dirty="0"/>
              <a:t>, 2006- Avoiding Power Struggles)</a:t>
            </a:r>
          </a:p>
        </p:txBody>
      </p:sp>
    </p:spTree>
    <p:extLst>
      <p:ext uri="{BB962C8B-B14F-4D97-AF65-F5344CB8AC3E}">
        <p14:creationId xmlns:p14="http://schemas.microsoft.com/office/powerpoint/2010/main" val="301633657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Prevent Escalation</a:t>
            </a:r>
          </a:p>
        </p:txBody>
      </p:sp>
      <p:sp>
        <p:nvSpPr>
          <p:cNvPr id="3" name="Content Placeholder 2"/>
          <p:cNvSpPr>
            <a:spLocks noGrp="1"/>
          </p:cNvSpPr>
          <p:nvPr>
            <p:ph idx="1"/>
          </p:nvPr>
        </p:nvSpPr>
        <p:spPr>
          <a:xfrm>
            <a:off x="573437" y="1488613"/>
            <a:ext cx="8596668" cy="4938691"/>
          </a:xfrm>
        </p:spPr>
        <p:txBody>
          <a:bodyPr>
            <a:normAutofit/>
          </a:bodyPr>
          <a:lstStyle/>
          <a:p>
            <a:pPr marL="0" indent="0">
              <a:buNone/>
            </a:pPr>
            <a:endParaRPr lang="en-US" dirty="0"/>
          </a:p>
          <a:p>
            <a:pPr marL="0" indent="0">
              <a:buNone/>
            </a:pPr>
            <a:r>
              <a:rPr lang="en-US" sz="2400" b="1" dirty="0"/>
              <a:t> Once agitation sets in the client’s brain stops reasoning and negative emotions engage (fight or flight)- </a:t>
            </a:r>
            <a:r>
              <a:rPr lang="en-US" sz="2400" b="1" u="sng" dirty="0"/>
              <a:t>Can’t think and be agitated at same time</a:t>
            </a:r>
            <a:endParaRPr lang="en-US" sz="2400" dirty="0"/>
          </a:p>
          <a:p>
            <a:pPr marL="0" indent="0">
              <a:buNone/>
            </a:pPr>
            <a:endParaRPr lang="en-US" dirty="0"/>
          </a:p>
          <a:p>
            <a:pPr marL="0" indent="0">
              <a:buNone/>
            </a:pPr>
            <a:endParaRPr lang="en-US" dirty="0"/>
          </a:p>
          <a:p>
            <a:pPr marL="0" indent="0">
              <a:buNone/>
            </a:pPr>
            <a:endParaRPr lang="en-US" dirty="0"/>
          </a:p>
          <a:p>
            <a:pPr marL="0" indent="0">
              <a:buNone/>
            </a:pPr>
            <a:r>
              <a:rPr lang="en-US" sz="2000" b="1" dirty="0"/>
              <a:t>   </a:t>
            </a:r>
            <a:r>
              <a:rPr lang="en-US" sz="2400" b="1" dirty="0"/>
              <a:t>Keep client at Discussion/Reasoning Step (thinking) or try and separate until emotions allow reasoning/thinking to return</a:t>
            </a:r>
          </a:p>
          <a:p>
            <a:pPr marL="0" indent="0">
              <a:buNone/>
            </a:pPr>
            <a:endParaRPr lang="en-US" sz="2400" b="1" dirty="0"/>
          </a:p>
          <a:p>
            <a:pPr marL="0" indent="0">
              <a:buNone/>
            </a:pPr>
            <a:endParaRPr lang="en-US" sz="2400" b="1" dirty="0"/>
          </a:p>
          <a:p>
            <a:pPr marL="0" indent="0">
              <a:buNone/>
            </a:pPr>
            <a:endParaRPr lang="en-US" sz="2400" b="1" dirty="0"/>
          </a:p>
        </p:txBody>
      </p:sp>
    </p:spTree>
    <p:extLst>
      <p:ext uri="{BB962C8B-B14F-4D97-AF65-F5344CB8AC3E}">
        <p14:creationId xmlns:p14="http://schemas.microsoft.com/office/powerpoint/2010/main" val="424862571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1A8C82C-3143-4DC9-B4CF-8FC9BC4DC91B}"/>
              </a:ext>
            </a:extLst>
          </p:cNvPr>
          <p:cNvSpPr>
            <a:spLocks noGrp="1"/>
          </p:cNvSpPr>
          <p:nvPr>
            <p:ph type="title"/>
          </p:nvPr>
        </p:nvSpPr>
        <p:spPr/>
        <p:txBody>
          <a:bodyPr/>
          <a:lstStyle/>
          <a:p>
            <a:r>
              <a:rPr lang="en-US" dirty="0"/>
              <a:t>What did you learn about-----</a:t>
            </a:r>
          </a:p>
        </p:txBody>
      </p:sp>
      <p:sp>
        <p:nvSpPr>
          <p:cNvPr id="3" name="Content Placeholder 2">
            <a:extLst>
              <a:ext uri="{FF2B5EF4-FFF2-40B4-BE49-F238E27FC236}">
                <a16:creationId xmlns:a16="http://schemas.microsoft.com/office/drawing/2014/main" xmlns="" id="{39E79ED5-A825-4ECB-B33C-257CBB872BB3}"/>
              </a:ext>
            </a:extLst>
          </p:cNvPr>
          <p:cNvSpPr>
            <a:spLocks noGrp="1"/>
          </p:cNvSpPr>
          <p:nvPr>
            <p:ph idx="1"/>
          </p:nvPr>
        </p:nvSpPr>
        <p:spPr>
          <a:xfrm>
            <a:off x="809855" y="2173842"/>
            <a:ext cx="8596668" cy="3880773"/>
          </a:xfrm>
        </p:spPr>
        <p:txBody>
          <a:bodyPr/>
          <a:lstStyle/>
          <a:p>
            <a:r>
              <a:rPr lang="en-US" dirty="0"/>
              <a:t> </a:t>
            </a:r>
            <a:r>
              <a:rPr lang="en-US" sz="2400" b="1" dirty="0"/>
              <a:t>Your Own Anger?</a:t>
            </a:r>
          </a:p>
          <a:p>
            <a:endParaRPr lang="en-US" sz="2400" b="1" dirty="0"/>
          </a:p>
          <a:p>
            <a:r>
              <a:rPr lang="en-US" sz="2400" b="1" dirty="0"/>
              <a:t> Your Client’s Anger?</a:t>
            </a:r>
          </a:p>
          <a:p>
            <a:endParaRPr lang="en-US" sz="2400" b="1" dirty="0"/>
          </a:p>
          <a:p>
            <a:r>
              <a:rPr lang="en-US" sz="2400" b="1" dirty="0"/>
              <a:t> Staying Professional?</a:t>
            </a:r>
          </a:p>
          <a:p>
            <a:endParaRPr lang="en-US" sz="2400" b="1" dirty="0"/>
          </a:p>
          <a:p>
            <a:r>
              <a:rPr lang="en-US" sz="2400" b="1" dirty="0"/>
              <a:t> Avoiding Conflict?</a:t>
            </a:r>
          </a:p>
        </p:txBody>
      </p:sp>
    </p:spTree>
    <p:extLst>
      <p:ext uri="{BB962C8B-B14F-4D97-AF65-F5344CB8AC3E}">
        <p14:creationId xmlns:p14="http://schemas.microsoft.com/office/powerpoint/2010/main" val="400608797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C962F6E-0AA1-4A0F-9707-1A5300781E67}"/>
              </a:ext>
            </a:extLst>
          </p:cNvPr>
          <p:cNvSpPr>
            <a:spLocks noGrp="1"/>
          </p:cNvSpPr>
          <p:nvPr>
            <p:ph type="title"/>
          </p:nvPr>
        </p:nvSpPr>
        <p:spPr/>
        <p:txBody>
          <a:bodyPr/>
          <a:lstStyle/>
          <a:p>
            <a:r>
              <a:rPr lang="en-US" dirty="0"/>
              <a:t>Contact Information</a:t>
            </a:r>
          </a:p>
        </p:txBody>
      </p:sp>
      <p:sp>
        <p:nvSpPr>
          <p:cNvPr id="3" name="Content Placeholder 2">
            <a:extLst>
              <a:ext uri="{FF2B5EF4-FFF2-40B4-BE49-F238E27FC236}">
                <a16:creationId xmlns:a16="http://schemas.microsoft.com/office/drawing/2014/main" xmlns="" id="{547D8C83-5CF8-4BAF-BBE7-847BA88A29DE}"/>
              </a:ext>
            </a:extLst>
          </p:cNvPr>
          <p:cNvSpPr>
            <a:spLocks noGrp="1"/>
          </p:cNvSpPr>
          <p:nvPr>
            <p:ph idx="1"/>
          </p:nvPr>
        </p:nvSpPr>
        <p:spPr>
          <a:xfrm>
            <a:off x="809856" y="1713900"/>
            <a:ext cx="8596668" cy="3880773"/>
          </a:xfrm>
        </p:spPr>
        <p:txBody>
          <a:bodyPr>
            <a:normAutofit lnSpcReduction="10000"/>
          </a:bodyPr>
          <a:lstStyle/>
          <a:p>
            <a:pPr marL="0" indent="0">
              <a:buNone/>
            </a:pPr>
            <a:endParaRPr lang="en-US" dirty="0"/>
          </a:p>
          <a:p>
            <a:pPr marL="0" indent="0">
              <a:buNone/>
            </a:pPr>
            <a:endParaRPr lang="en-US" dirty="0"/>
          </a:p>
          <a:p>
            <a:pPr marL="0" indent="0">
              <a:buNone/>
            </a:pPr>
            <a:endParaRPr lang="en-US" dirty="0"/>
          </a:p>
          <a:p>
            <a:pPr marL="0" indent="0">
              <a:buNone/>
            </a:pPr>
            <a:r>
              <a:rPr lang="en-US" sz="2400" b="1" dirty="0"/>
              <a:t>Randy Shively, Ph.D., Director of Research and Clinical      Development</a:t>
            </a:r>
          </a:p>
          <a:p>
            <a:pPr marL="0" indent="0">
              <a:buNone/>
            </a:pPr>
            <a:endParaRPr lang="en-US" sz="2400" b="1" dirty="0"/>
          </a:p>
          <a:p>
            <a:pPr marL="0" indent="0">
              <a:buNone/>
            </a:pPr>
            <a:r>
              <a:rPr lang="en-US" sz="2400" b="1" dirty="0"/>
              <a:t>Alvis, Stella Ct., 614-252-8402. ext. 315</a:t>
            </a:r>
          </a:p>
          <a:p>
            <a:pPr marL="0" indent="0">
              <a:buNone/>
            </a:pPr>
            <a:endParaRPr lang="en-US" sz="2400" b="1" dirty="0"/>
          </a:p>
          <a:p>
            <a:pPr marL="0" indent="0">
              <a:buNone/>
            </a:pPr>
            <a:r>
              <a:rPr lang="en-US" sz="2400" b="1" dirty="0"/>
              <a:t>randy.shively@alvis180.org</a:t>
            </a:r>
          </a:p>
        </p:txBody>
      </p:sp>
    </p:spTree>
    <p:extLst>
      <p:ext uri="{BB962C8B-B14F-4D97-AF65-F5344CB8AC3E}">
        <p14:creationId xmlns:p14="http://schemas.microsoft.com/office/powerpoint/2010/main" val="399134755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97BF1B2-606C-44FB-9128-897593F05362}"/>
              </a:ext>
            </a:extLst>
          </p:cNvPr>
          <p:cNvSpPr>
            <a:spLocks noGrp="1"/>
          </p:cNvSpPr>
          <p:nvPr>
            <p:ph type="title"/>
          </p:nvPr>
        </p:nvSpPr>
        <p:spPr>
          <a:xfrm>
            <a:off x="544812" y="304800"/>
            <a:ext cx="8596668" cy="1320800"/>
          </a:xfrm>
        </p:spPr>
        <p:txBody>
          <a:bodyPr/>
          <a:lstStyle/>
          <a:p>
            <a:r>
              <a:rPr lang="en-US" dirty="0"/>
              <a:t>References</a:t>
            </a:r>
          </a:p>
        </p:txBody>
      </p:sp>
      <p:sp>
        <p:nvSpPr>
          <p:cNvPr id="3" name="Content Placeholder 2">
            <a:extLst>
              <a:ext uri="{FF2B5EF4-FFF2-40B4-BE49-F238E27FC236}">
                <a16:creationId xmlns:a16="http://schemas.microsoft.com/office/drawing/2014/main" xmlns="" id="{C1C426AB-0162-48DB-8DB1-2A179F5D617C}"/>
              </a:ext>
            </a:extLst>
          </p:cNvPr>
          <p:cNvSpPr>
            <a:spLocks noGrp="1"/>
          </p:cNvSpPr>
          <p:nvPr>
            <p:ph idx="1"/>
          </p:nvPr>
        </p:nvSpPr>
        <p:spPr>
          <a:xfrm>
            <a:off x="306273" y="1625601"/>
            <a:ext cx="8596668" cy="5053496"/>
          </a:xfrm>
        </p:spPr>
        <p:txBody>
          <a:bodyPr>
            <a:normAutofit/>
          </a:bodyPr>
          <a:lstStyle/>
          <a:p>
            <a:r>
              <a:rPr lang="en-US" sz="2000" b="1" dirty="0"/>
              <a:t> Avoiding Power Struggles- The Advance Challenging Behavior Series- Module 3- Robert L. </a:t>
            </a:r>
            <a:r>
              <a:rPr lang="en-US" sz="2000" b="1" dirty="0" err="1"/>
              <a:t>Morasky</a:t>
            </a:r>
            <a:r>
              <a:rPr lang="en-US" sz="2000" b="1" dirty="0"/>
              <a:t>, Ph.D. (November, 2006)</a:t>
            </a:r>
          </a:p>
          <a:p>
            <a:endParaRPr lang="en-US" sz="2000" b="1" dirty="0"/>
          </a:p>
          <a:p>
            <a:r>
              <a:rPr lang="en-US" sz="2000" b="1" dirty="0"/>
              <a:t> Strategies for Better Mental Heath. 2003.</a:t>
            </a:r>
            <a:r>
              <a:rPr lang="en-US" sz="2000" b="1" i="1" dirty="0"/>
              <a:t>Strategies for Anger Management</a:t>
            </a:r>
            <a:r>
              <a:rPr lang="en-US" sz="2000" b="1" dirty="0"/>
              <a:t>. Reproducible Worksheets for Teens and Adults. Wellness Productions and Publishing (ISBN 10:1-893277-17-8), 1-800-669-9208.</a:t>
            </a:r>
          </a:p>
          <a:p>
            <a:pPr marL="0" indent="0">
              <a:buNone/>
            </a:pPr>
            <a:endParaRPr lang="en-US" sz="2000" b="1" dirty="0"/>
          </a:p>
          <a:p>
            <a:r>
              <a:rPr lang="en-US" sz="2000" b="1" dirty="0"/>
              <a:t> </a:t>
            </a:r>
            <a:r>
              <a:rPr lang="en-US" sz="2000" b="1" dirty="0" err="1"/>
              <a:t>Gulbenkoglu</a:t>
            </a:r>
            <a:r>
              <a:rPr lang="en-US" sz="2000" b="1" dirty="0"/>
              <a:t>, H. and </a:t>
            </a:r>
            <a:r>
              <a:rPr lang="en-US" sz="2000" b="1" dirty="0" err="1"/>
              <a:t>Hagiliassis</a:t>
            </a:r>
            <a:r>
              <a:rPr lang="en-US" sz="2000" b="1" dirty="0"/>
              <a:t>, N. 2006. Anger Management: An Anger Management Training Package for Individuals with Disabilities. Jessica Kingsley Publishers: London and Philadelphia. </a:t>
            </a:r>
          </a:p>
          <a:p>
            <a:endParaRPr lang="en-US" dirty="0"/>
          </a:p>
        </p:txBody>
      </p:sp>
    </p:spTree>
    <p:extLst>
      <p:ext uri="{BB962C8B-B14F-4D97-AF65-F5344CB8AC3E}">
        <p14:creationId xmlns:p14="http://schemas.microsoft.com/office/powerpoint/2010/main" val="115958397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9CD0CB9-08EC-4418-9CF6-BA7376BEBA70}"/>
              </a:ext>
            </a:extLst>
          </p:cNvPr>
          <p:cNvSpPr>
            <a:spLocks noGrp="1"/>
          </p:cNvSpPr>
          <p:nvPr>
            <p:ph type="title"/>
          </p:nvPr>
        </p:nvSpPr>
        <p:spPr>
          <a:xfrm>
            <a:off x="677334" y="265043"/>
            <a:ext cx="8596668" cy="1320800"/>
          </a:xfrm>
        </p:spPr>
        <p:txBody>
          <a:bodyPr/>
          <a:lstStyle/>
          <a:p>
            <a:r>
              <a:rPr lang="en-US" dirty="0"/>
              <a:t>References, Cont’d</a:t>
            </a:r>
          </a:p>
        </p:txBody>
      </p:sp>
      <p:sp>
        <p:nvSpPr>
          <p:cNvPr id="3" name="Content Placeholder 2">
            <a:extLst>
              <a:ext uri="{FF2B5EF4-FFF2-40B4-BE49-F238E27FC236}">
                <a16:creationId xmlns:a16="http://schemas.microsoft.com/office/drawing/2014/main" xmlns="" id="{FFC2971B-49EB-497F-BA92-9551DE2BB959}"/>
              </a:ext>
            </a:extLst>
          </p:cNvPr>
          <p:cNvSpPr>
            <a:spLocks noGrp="1"/>
          </p:cNvSpPr>
          <p:nvPr>
            <p:ph idx="1"/>
          </p:nvPr>
        </p:nvSpPr>
        <p:spPr>
          <a:xfrm>
            <a:off x="544813" y="1722783"/>
            <a:ext cx="8596668" cy="5506277"/>
          </a:xfrm>
        </p:spPr>
        <p:txBody>
          <a:bodyPr/>
          <a:lstStyle/>
          <a:p>
            <a:r>
              <a:rPr lang="en-US" b="1" dirty="0"/>
              <a:t> </a:t>
            </a:r>
            <a:r>
              <a:rPr lang="en-US" sz="2000" b="1" dirty="0"/>
              <a:t>Cornelius, G. 2009. Art of the Con: Avoiding Offender Manipulation, 2</a:t>
            </a:r>
            <a:r>
              <a:rPr lang="en-US" sz="2000" b="1" baseline="30000" dirty="0"/>
              <a:t>nd</a:t>
            </a:r>
            <a:r>
              <a:rPr lang="en-US" sz="2000" b="1" dirty="0"/>
              <a:t> edition.</a:t>
            </a:r>
          </a:p>
          <a:p>
            <a:endParaRPr lang="en-US" sz="2000" b="1" dirty="0"/>
          </a:p>
          <a:p>
            <a:r>
              <a:rPr lang="en-US" sz="2000" b="1" dirty="0"/>
              <a:t> </a:t>
            </a:r>
            <a:r>
              <a:rPr lang="en-US" sz="2000" b="1" dirty="0" err="1"/>
              <a:t>Rosellini</a:t>
            </a:r>
            <a:r>
              <a:rPr lang="en-US" sz="2000" b="1" dirty="0"/>
              <a:t>, G., and Worden, M. 1997. Of Course you are Angry: A Guide to Dealing with the Emotions of Substance Abuse</a:t>
            </a:r>
          </a:p>
          <a:p>
            <a:endParaRPr lang="en-US" sz="2000" b="1" dirty="0"/>
          </a:p>
          <a:p>
            <a:r>
              <a:rPr lang="en-US" sz="2000" b="1" dirty="0"/>
              <a:t> Ringler, R. The 8 Most Effective De-escalation Techniques in Corrections ( Corrections1.com)</a:t>
            </a:r>
          </a:p>
          <a:p>
            <a:endParaRPr lang="en-US" sz="2000" b="1" dirty="0"/>
          </a:p>
          <a:p>
            <a:r>
              <a:rPr lang="en-US" sz="2000" b="1" dirty="0"/>
              <a:t> </a:t>
            </a:r>
            <a:r>
              <a:rPr lang="en-US" sz="2000" b="1" dirty="0" err="1"/>
              <a:t>Terkeurst</a:t>
            </a:r>
            <a:r>
              <a:rPr lang="en-US" sz="2000" b="1" dirty="0"/>
              <a:t>, L. 2012. Unglued: Making Wise Choices in the Midst of Raw Emotions</a:t>
            </a:r>
          </a:p>
        </p:txBody>
      </p:sp>
    </p:spTree>
    <p:extLst>
      <p:ext uri="{BB962C8B-B14F-4D97-AF65-F5344CB8AC3E}">
        <p14:creationId xmlns:p14="http://schemas.microsoft.com/office/powerpoint/2010/main" val="19538453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 staff what can you control? Not control?</a:t>
            </a:r>
          </a:p>
        </p:txBody>
      </p:sp>
      <p:sp>
        <p:nvSpPr>
          <p:cNvPr id="3" name="Content Placeholder 2"/>
          <p:cNvSpPr>
            <a:spLocks noGrp="1"/>
          </p:cNvSpPr>
          <p:nvPr>
            <p:ph idx="1"/>
          </p:nvPr>
        </p:nvSpPr>
        <p:spPr>
          <a:xfrm>
            <a:off x="838200" y="2241618"/>
            <a:ext cx="10515600" cy="4351338"/>
          </a:xfrm>
        </p:spPr>
        <p:txBody>
          <a:bodyPr/>
          <a:lstStyle/>
          <a:p>
            <a:pPr marL="0" indent="0">
              <a:buNone/>
            </a:pPr>
            <a:endParaRPr lang="en-US" dirty="0"/>
          </a:p>
          <a:p>
            <a:r>
              <a:rPr lang="en-US" sz="2000" b="1" dirty="0"/>
              <a:t>  </a:t>
            </a:r>
            <a:r>
              <a:rPr lang="en-US" sz="2400" b="1" dirty="0"/>
              <a:t>Your Behaviors------- Not others Behaviors</a:t>
            </a:r>
          </a:p>
          <a:p>
            <a:endParaRPr lang="en-US" sz="2400" b="1" dirty="0"/>
          </a:p>
          <a:p>
            <a:r>
              <a:rPr lang="en-US" sz="2400" b="1" dirty="0"/>
              <a:t> Your Attitude-------  Not others Attitude</a:t>
            </a:r>
          </a:p>
          <a:p>
            <a:pPr marL="0" indent="0">
              <a:buNone/>
            </a:pPr>
            <a:endParaRPr lang="en-US" sz="2400" b="1" dirty="0"/>
          </a:p>
          <a:p>
            <a:r>
              <a:rPr lang="en-US" sz="2400" b="1" dirty="0"/>
              <a:t> Your Respect-------  Not others  Respect</a:t>
            </a:r>
          </a:p>
          <a:p>
            <a:endParaRPr lang="en-US" sz="2400" b="1" dirty="0"/>
          </a:p>
          <a:p>
            <a:pPr marL="0" indent="0">
              <a:buNone/>
            </a:pPr>
            <a:r>
              <a:rPr lang="en-US" sz="2400" b="1" dirty="0"/>
              <a:t>                                     </a:t>
            </a:r>
            <a:r>
              <a:rPr lang="en-US" sz="2400" b="1" i="1" dirty="0"/>
              <a:t>All Are a </a:t>
            </a:r>
            <a:r>
              <a:rPr lang="en-US" sz="2400" b="1" i="1" u="sng" dirty="0"/>
              <a:t>Choice</a:t>
            </a:r>
          </a:p>
        </p:txBody>
      </p:sp>
    </p:spTree>
    <p:extLst>
      <p:ext uri="{BB962C8B-B14F-4D97-AF65-F5344CB8AC3E}">
        <p14:creationId xmlns:p14="http://schemas.microsoft.com/office/powerpoint/2010/main" val="38779312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Attitude Loop</a:t>
            </a:r>
          </a:p>
        </p:txBody>
      </p:sp>
      <p:sp>
        <p:nvSpPr>
          <p:cNvPr id="3" name="Content Placeholder 2"/>
          <p:cNvSpPr>
            <a:spLocks noGrp="1"/>
          </p:cNvSpPr>
          <p:nvPr>
            <p:ph idx="1"/>
          </p:nvPr>
        </p:nvSpPr>
        <p:spPr>
          <a:xfrm>
            <a:off x="531561" y="1488613"/>
            <a:ext cx="8596668" cy="4991700"/>
          </a:xfrm>
        </p:spPr>
        <p:txBody>
          <a:bodyPr/>
          <a:lstStyle/>
          <a:p>
            <a:pPr marL="0" indent="0">
              <a:buNone/>
            </a:pPr>
            <a:endParaRPr lang="en-US" dirty="0"/>
          </a:p>
          <a:p>
            <a:pPr marL="0" indent="0">
              <a:buNone/>
            </a:pPr>
            <a:endParaRPr lang="en-US" dirty="0"/>
          </a:p>
          <a:p>
            <a:pPr marL="0" indent="0">
              <a:buNone/>
            </a:pPr>
            <a:endParaRPr lang="en-US" dirty="0"/>
          </a:p>
          <a:p>
            <a:pPr marL="0" indent="0">
              <a:buNone/>
            </a:pPr>
            <a:r>
              <a:rPr lang="en-US" sz="2400" b="1" dirty="0"/>
              <a:t>   My Attitude affects- My Behavior -affects -Your Attitude- affects -Your Behavior- affects- My Attitude    (Attitudes Interconnected)</a:t>
            </a:r>
          </a:p>
          <a:p>
            <a:pPr marL="0" indent="0">
              <a:buNone/>
            </a:pPr>
            <a:endParaRPr lang="en-US" sz="2400" b="1" dirty="0"/>
          </a:p>
          <a:p>
            <a:pPr marL="0" indent="0">
              <a:buNone/>
            </a:pPr>
            <a:endParaRPr lang="en-US" sz="2400" b="1" dirty="0"/>
          </a:p>
          <a:p>
            <a:pPr marL="0" indent="0">
              <a:buNone/>
            </a:pPr>
            <a:endParaRPr lang="en-US" sz="2400" b="1" dirty="0"/>
          </a:p>
          <a:p>
            <a:pPr marL="0" indent="0">
              <a:buNone/>
            </a:pPr>
            <a:r>
              <a:rPr lang="en-US" sz="2400" b="1" dirty="0"/>
              <a:t>                    </a:t>
            </a:r>
            <a:r>
              <a:rPr lang="en-US" sz="2400" b="1" i="1" dirty="0"/>
              <a:t>Change Your Attitude, Change My Attitude!</a:t>
            </a:r>
          </a:p>
        </p:txBody>
      </p:sp>
    </p:spTree>
    <p:extLst>
      <p:ext uri="{BB962C8B-B14F-4D97-AF65-F5344CB8AC3E}">
        <p14:creationId xmlns:p14="http://schemas.microsoft.com/office/powerpoint/2010/main" val="20839817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xmlns="" id="{539D888F-C3A4-4DAE-8DC5-9E3E119CEC4A}"/>
              </a:ext>
            </a:extLst>
          </p:cNvPr>
          <p:cNvSpPr>
            <a:spLocks noGrp="1" noChangeArrowheads="1"/>
          </p:cNvSpPr>
          <p:nvPr>
            <p:ph type="title"/>
          </p:nvPr>
        </p:nvSpPr>
        <p:spPr/>
        <p:txBody>
          <a:bodyPr/>
          <a:lstStyle/>
          <a:p>
            <a:pPr eaLnBrk="1" hangingPunct="1">
              <a:defRPr/>
            </a:pPr>
            <a:r>
              <a:rPr lang="en-US"/>
              <a:t>Need to Develop Therapeutic Culture</a:t>
            </a:r>
          </a:p>
        </p:txBody>
      </p:sp>
      <p:sp>
        <p:nvSpPr>
          <p:cNvPr id="4099" name="Rectangle 3">
            <a:extLst>
              <a:ext uri="{FF2B5EF4-FFF2-40B4-BE49-F238E27FC236}">
                <a16:creationId xmlns:a16="http://schemas.microsoft.com/office/drawing/2014/main" xmlns="" id="{E0799A22-8481-4101-9A82-434A39D9FDFE}"/>
              </a:ext>
            </a:extLst>
          </p:cNvPr>
          <p:cNvSpPr>
            <a:spLocks noGrp="1" noChangeArrowheads="1"/>
          </p:cNvSpPr>
          <p:nvPr>
            <p:ph type="body" idx="1"/>
          </p:nvPr>
        </p:nvSpPr>
        <p:spPr>
          <a:xfrm>
            <a:off x="1157394" y="1508761"/>
            <a:ext cx="8596668" cy="5017770"/>
          </a:xfrm>
        </p:spPr>
        <p:txBody>
          <a:bodyPr>
            <a:normAutofit/>
          </a:bodyPr>
          <a:lstStyle/>
          <a:p>
            <a:pPr eaLnBrk="1" hangingPunct="1">
              <a:buFont typeface="Wingdings" panose="05000000000000000000" pitchFamily="2" charset="2"/>
              <a:buNone/>
              <a:defRPr/>
            </a:pPr>
            <a:r>
              <a:rPr lang="en-US" dirty="0"/>
              <a:t>  </a:t>
            </a:r>
          </a:p>
          <a:p>
            <a:pPr eaLnBrk="1" hangingPunct="1">
              <a:buFont typeface="Wingdings" panose="05000000000000000000" pitchFamily="2" charset="2"/>
              <a:buNone/>
              <a:defRPr/>
            </a:pPr>
            <a:r>
              <a:rPr lang="en-US" dirty="0"/>
              <a:t> </a:t>
            </a:r>
            <a:endParaRPr lang="en-US" sz="2400" dirty="0"/>
          </a:p>
          <a:p>
            <a:pPr eaLnBrk="1" hangingPunct="1">
              <a:buFontTx/>
              <a:buChar char="-"/>
              <a:defRPr/>
            </a:pPr>
            <a:r>
              <a:rPr lang="en-US" sz="2400" b="1" dirty="0"/>
              <a:t>Active Treatment: Frequent meaningful interaction/teaching</a:t>
            </a:r>
          </a:p>
          <a:p>
            <a:pPr eaLnBrk="1" hangingPunct="1">
              <a:buFontTx/>
              <a:buChar char="-"/>
              <a:defRPr/>
            </a:pPr>
            <a:endParaRPr lang="en-US" sz="2400" b="1" dirty="0"/>
          </a:p>
          <a:p>
            <a:pPr eaLnBrk="1" hangingPunct="1">
              <a:buFontTx/>
              <a:buChar char="-"/>
              <a:defRPr/>
            </a:pPr>
            <a:r>
              <a:rPr lang="en-US" sz="2400" b="1" dirty="0"/>
              <a:t>Culture of learning: education shared </a:t>
            </a:r>
            <a:r>
              <a:rPr lang="en-US" sz="2400" b="1" dirty="0" err="1"/>
              <a:t>betw</a:t>
            </a:r>
            <a:r>
              <a:rPr lang="en-US" sz="2400" b="1" dirty="0"/>
              <a:t> staff and </a:t>
            </a:r>
            <a:r>
              <a:rPr lang="en-US" sz="2400" b="1" dirty="0" err="1"/>
              <a:t>cls</a:t>
            </a:r>
            <a:endParaRPr lang="en-US" sz="2400" b="1" dirty="0"/>
          </a:p>
          <a:p>
            <a:pPr eaLnBrk="1" hangingPunct="1">
              <a:buFontTx/>
              <a:buChar char="-"/>
              <a:defRPr/>
            </a:pPr>
            <a:endParaRPr lang="en-US" sz="2400" b="1" dirty="0"/>
          </a:p>
          <a:p>
            <a:pPr eaLnBrk="1" hangingPunct="1">
              <a:buFontTx/>
              <a:buChar char="-"/>
              <a:defRPr/>
            </a:pPr>
            <a:r>
              <a:rPr lang="en-US" sz="2400" b="1" dirty="0"/>
              <a:t>Teachable Moments: informal learning opportunities</a:t>
            </a:r>
          </a:p>
          <a:p>
            <a:pPr eaLnBrk="1" hangingPunct="1">
              <a:buFontTx/>
              <a:buChar char="-"/>
              <a:defRPr/>
            </a:pPr>
            <a:endParaRPr lang="en-US" sz="2400" b="1" dirty="0"/>
          </a:p>
          <a:p>
            <a:pPr eaLnBrk="1" hangingPunct="1">
              <a:buFontTx/>
              <a:buChar char="-"/>
              <a:defRPr/>
            </a:pPr>
            <a:r>
              <a:rPr lang="en-US" sz="2400" b="1" dirty="0"/>
              <a:t>Building Therapeutic Relationships </a:t>
            </a:r>
          </a:p>
          <a:p>
            <a:pPr eaLnBrk="1" hangingPunct="1">
              <a:buFontTx/>
              <a:buChar char="-"/>
              <a:defRPr/>
            </a:pPr>
            <a:endParaRPr lang="en-US" b="1" dirty="0"/>
          </a:p>
          <a:p>
            <a:pPr eaLnBrk="1" hangingPunct="1">
              <a:buFontTx/>
              <a:buNone/>
              <a:defRPr/>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xmlns="" id="{9E9A428D-2EC8-4235-BD6E-187B98C99342}"/>
              </a:ext>
            </a:extLst>
          </p:cNvPr>
          <p:cNvSpPr>
            <a:spLocks noGrp="1" noChangeArrowheads="1"/>
          </p:cNvSpPr>
          <p:nvPr>
            <p:ph type="title"/>
          </p:nvPr>
        </p:nvSpPr>
        <p:spPr/>
        <p:txBody>
          <a:bodyPr/>
          <a:lstStyle/>
          <a:p>
            <a:pPr eaLnBrk="1" hangingPunct="1">
              <a:defRPr/>
            </a:pPr>
            <a:r>
              <a:rPr lang="en-US" dirty="0"/>
              <a:t>Successful Approaches</a:t>
            </a:r>
          </a:p>
        </p:txBody>
      </p:sp>
      <p:sp>
        <p:nvSpPr>
          <p:cNvPr id="10243" name="Rectangle 3">
            <a:extLst>
              <a:ext uri="{FF2B5EF4-FFF2-40B4-BE49-F238E27FC236}">
                <a16:creationId xmlns:a16="http://schemas.microsoft.com/office/drawing/2014/main" xmlns="" id="{217775C9-DD59-4089-826B-80513973F9BE}"/>
              </a:ext>
            </a:extLst>
          </p:cNvPr>
          <p:cNvSpPr>
            <a:spLocks noGrp="1" noChangeArrowheads="1"/>
          </p:cNvSpPr>
          <p:nvPr>
            <p:ph type="body" idx="1"/>
          </p:nvPr>
        </p:nvSpPr>
        <p:spPr>
          <a:xfrm>
            <a:off x="677334" y="1520191"/>
            <a:ext cx="8596668" cy="5074920"/>
          </a:xfrm>
        </p:spPr>
        <p:txBody>
          <a:bodyPr>
            <a:normAutofit/>
          </a:bodyPr>
          <a:lstStyle/>
          <a:p>
            <a:pPr eaLnBrk="1" hangingPunct="1">
              <a:lnSpc>
                <a:spcPct val="90000"/>
              </a:lnSpc>
              <a:defRPr/>
            </a:pPr>
            <a:r>
              <a:rPr lang="en-US" sz="2400" dirty="0"/>
              <a:t> Consistency</a:t>
            </a:r>
          </a:p>
          <a:p>
            <a:pPr eaLnBrk="1" hangingPunct="1">
              <a:lnSpc>
                <a:spcPct val="90000"/>
              </a:lnSpc>
              <a:defRPr/>
            </a:pPr>
            <a:endParaRPr lang="en-US" sz="2400" dirty="0"/>
          </a:p>
          <a:p>
            <a:pPr eaLnBrk="1" hangingPunct="1">
              <a:lnSpc>
                <a:spcPct val="90000"/>
              </a:lnSpc>
              <a:defRPr/>
            </a:pPr>
            <a:r>
              <a:rPr lang="en-US" sz="2400" dirty="0"/>
              <a:t>Positive Attitudes</a:t>
            </a:r>
          </a:p>
          <a:p>
            <a:pPr eaLnBrk="1" hangingPunct="1">
              <a:lnSpc>
                <a:spcPct val="90000"/>
              </a:lnSpc>
              <a:defRPr/>
            </a:pPr>
            <a:endParaRPr lang="en-US" sz="2400" dirty="0"/>
          </a:p>
          <a:p>
            <a:pPr eaLnBrk="1" hangingPunct="1">
              <a:lnSpc>
                <a:spcPct val="90000"/>
              </a:lnSpc>
              <a:defRPr/>
            </a:pPr>
            <a:r>
              <a:rPr lang="en-US" sz="2400" dirty="0"/>
              <a:t>Quick, fair response to serious behaviors</a:t>
            </a:r>
          </a:p>
          <a:p>
            <a:pPr eaLnBrk="1" hangingPunct="1">
              <a:lnSpc>
                <a:spcPct val="90000"/>
              </a:lnSpc>
              <a:defRPr/>
            </a:pPr>
            <a:endParaRPr lang="en-US" sz="2400" dirty="0"/>
          </a:p>
          <a:p>
            <a:pPr eaLnBrk="1" hangingPunct="1">
              <a:lnSpc>
                <a:spcPct val="90000"/>
              </a:lnSpc>
              <a:defRPr/>
            </a:pPr>
            <a:r>
              <a:rPr lang="en-US" sz="2400" dirty="0"/>
              <a:t>Never give up on client</a:t>
            </a:r>
          </a:p>
          <a:p>
            <a:pPr eaLnBrk="1" hangingPunct="1">
              <a:lnSpc>
                <a:spcPct val="90000"/>
              </a:lnSpc>
              <a:defRPr/>
            </a:pPr>
            <a:endParaRPr lang="en-US" sz="2400" dirty="0"/>
          </a:p>
          <a:p>
            <a:pPr eaLnBrk="1" hangingPunct="1">
              <a:lnSpc>
                <a:spcPct val="90000"/>
              </a:lnSpc>
              <a:defRPr/>
            </a:pPr>
            <a:r>
              <a:rPr lang="en-US" sz="2400" dirty="0"/>
              <a:t>Look for ways to relate to them as a person</a:t>
            </a:r>
          </a:p>
          <a:p>
            <a:pPr eaLnBrk="1" hangingPunct="1">
              <a:lnSpc>
                <a:spcPct val="90000"/>
              </a:lnSpc>
              <a:defRPr/>
            </a:pPr>
            <a:endParaRPr lang="en-US" sz="2400" dirty="0"/>
          </a:p>
          <a:p>
            <a:pPr eaLnBrk="1" hangingPunct="1">
              <a:lnSpc>
                <a:spcPct val="90000"/>
              </a:lnSpc>
              <a:defRPr/>
            </a:pPr>
            <a:r>
              <a:rPr lang="en-US" sz="2400" dirty="0"/>
              <a:t>Celebrate their successes</a:t>
            </a:r>
          </a:p>
          <a:p>
            <a:pPr eaLnBrk="1" hangingPunct="1">
              <a:lnSpc>
                <a:spcPct val="90000"/>
              </a:lnSpc>
              <a:defRPr/>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a:extLst>
              <a:ext uri="{FF2B5EF4-FFF2-40B4-BE49-F238E27FC236}">
                <a16:creationId xmlns:a16="http://schemas.microsoft.com/office/drawing/2014/main" xmlns="" id="{7D8BDF53-D7CC-49B8-803D-66B6423649FE}"/>
              </a:ext>
            </a:extLst>
          </p:cNvPr>
          <p:cNvSpPr>
            <a:spLocks noGrp="1"/>
          </p:cNvSpPr>
          <p:nvPr>
            <p:ph type="title"/>
          </p:nvPr>
        </p:nvSpPr>
        <p:spPr>
          <a:xfrm>
            <a:off x="569844" y="466518"/>
            <a:ext cx="9011479" cy="1320800"/>
          </a:xfrm>
        </p:spPr>
        <p:txBody>
          <a:bodyPr rtlCol="0">
            <a:normAutofit fontScale="90000"/>
          </a:bodyPr>
          <a:lstStyle/>
          <a:p>
            <a:pPr>
              <a:defRPr/>
            </a:pPr>
            <a:r>
              <a:rPr lang="en-US" altLang="en-US" dirty="0"/>
              <a:t>Stress and Burnout Make Staff Vulnerable</a:t>
            </a:r>
            <a:br>
              <a:rPr lang="en-US" altLang="en-US" dirty="0"/>
            </a:br>
            <a:r>
              <a:rPr lang="en-US" altLang="en-US" dirty="0"/>
              <a:t/>
            </a:r>
            <a:br>
              <a:rPr lang="en-US" altLang="en-US" dirty="0"/>
            </a:br>
            <a:endParaRPr lang="en-US" altLang="en-US" dirty="0"/>
          </a:p>
        </p:txBody>
      </p:sp>
      <p:sp>
        <p:nvSpPr>
          <p:cNvPr id="32771" name="Content Placeholder 2">
            <a:extLst>
              <a:ext uri="{FF2B5EF4-FFF2-40B4-BE49-F238E27FC236}">
                <a16:creationId xmlns:a16="http://schemas.microsoft.com/office/drawing/2014/main" xmlns="" id="{D1D9C577-2095-42D8-97E1-E90701AAF43E}"/>
              </a:ext>
            </a:extLst>
          </p:cNvPr>
          <p:cNvSpPr>
            <a:spLocks noGrp="1"/>
          </p:cNvSpPr>
          <p:nvPr>
            <p:ph idx="1"/>
          </p:nvPr>
        </p:nvSpPr>
        <p:spPr>
          <a:xfrm>
            <a:off x="510706" y="2288484"/>
            <a:ext cx="9846365" cy="5791200"/>
          </a:xfrm>
        </p:spPr>
        <p:txBody>
          <a:bodyPr/>
          <a:lstStyle/>
          <a:p>
            <a:pPr marL="0" indent="0">
              <a:buNone/>
            </a:pPr>
            <a:r>
              <a:rPr lang="en-US" altLang="en-US" sz="2400" b="1" dirty="0"/>
              <a:t>“ Isolation is what the offender manipulator wants because isolated staff are easier to work on as part of the set-up. Isolation due to stress allows the offender to be the worker’s support system and “friend”. Staff members isolated from positive support systems must talk to somebody, and offenders are only too glad to move right in  and be their new support group”</a:t>
            </a:r>
          </a:p>
          <a:p>
            <a:pPr marL="0" indent="0">
              <a:buNone/>
            </a:pPr>
            <a:endParaRPr lang="en-US" altLang="en-US" sz="2400" b="1" dirty="0"/>
          </a:p>
          <a:p>
            <a:pPr marL="0" indent="0">
              <a:buNone/>
            </a:pPr>
            <a:endParaRPr lang="en-US" altLang="en-US" sz="2400" b="1" dirty="0"/>
          </a:p>
          <a:p>
            <a:pPr marL="0" indent="0">
              <a:buNone/>
            </a:pPr>
            <a:r>
              <a:rPr lang="en-US" altLang="en-US" sz="2400" b="1" dirty="0"/>
              <a:t>                       Art of the Con, Gary Cornelius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xmlns="" id="{49150029-BF07-4F7D-A9E5-4DDD5AAA8C88}"/>
              </a:ext>
            </a:extLst>
          </p:cNvPr>
          <p:cNvSpPr>
            <a:spLocks noGrp="1" noChangeArrowheads="1"/>
          </p:cNvSpPr>
          <p:nvPr>
            <p:ph type="title"/>
          </p:nvPr>
        </p:nvSpPr>
        <p:spPr>
          <a:xfrm>
            <a:off x="1113183" y="228600"/>
            <a:ext cx="8070574" cy="1320800"/>
          </a:xfrm>
        </p:spPr>
        <p:txBody>
          <a:bodyPr/>
          <a:lstStyle/>
          <a:p>
            <a:pPr eaLnBrk="1" hangingPunct="1"/>
            <a:r>
              <a:rPr lang="en-US" altLang="en-US" sz="4000" dirty="0"/>
              <a:t>Professionalism: Helps Minimize Power Struggles</a:t>
            </a:r>
          </a:p>
        </p:txBody>
      </p:sp>
      <p:sp>
        <p:nvSpPr>
          <p:cNvPr id="39939" name="Rectangle 3">
            <a:extLst>
              <a:ext uri="{FF2B5EF4-FFF2-40B4-BE49-F238E27FC236}">
                <a16:creationId xmlns:a16="http://schemas.microsoft.com/office/drawing/2014/main" xmlns="" id="{BAD23FF4-3563-4DB5-ADC1-E161606FAE88}"/>
              </a:ext>
            </a:extLst>
          </p:cNvPr>
          <p:cNvSpPr>
            <a:spLocks noGrp="1" noChangeArrowheads="1"/>
          </p:cNvSpPr>
          <p:nvPr>
            <p:ph idx="1"/>
          </p:nvPr>
        </p:nvSpPr>
        <p:spPr>
          <a:xfrm>
            <a:off x="954157" y="1828800"/>
            <a:ext cx="10084904" cy="5181600"/>
          </a:xfrm>
        </p:spPr>
        <p:txBody>
          <a:bodyPr rtlCol="0">
            <a:normAutofit lnSpcReduction="10000"/>
          </a:bodyPr>
          <a:lstStyle/>
          <a:p>
            <a:pPr>
              <a:lnSpc>
                <a:spcPct val="90000"/>
              </a:lnSpc>
              <a:defRPr/>
            </a:pPr>
            <a:r>
              <a:rPr lang="en-US" altLang="en-US" dirty="0">
                <a:solidFill>
                  <a:schemeClr val="tx1">
                    <a:lumMod val="75000"/>
                    <a:lumOff val="25000"/>
                  </a:schemeClr>
                </a:solidFill>
              </a:rPr>
              <a:t> </a:t>
            </a:r>
            <a:r>
              <a:rPr lang="en-US" altLang="en-US" sz="2400" b="1" dirty="0"/>
              <a:t>Know Alvis House code of conduct and </a:t>
            </a:r>
          </a:p>
          <a:p>
            <a:pPr marL="0" indent="0">
              <a:lnSpc>
                <a:spcPct val="90000"/>
              </a:lnSpc>
              <a:buNone/>
              <a:defRPr/>
            </a:pPr>
            <a:r>
              <a:rPr lang="en-US" altLang="en-US" sz="2400" b="1" dirty="0"/>
              <a:t>    follow it</a:t>
            </a:r>
          </a:p>
          <a:p>
            <a:pPr>
              <a:lnSpc>
                <a:spcPct val="90000"/>
              </a:lnSpc>
              <a:defRPr/>
            </a:pPr>
            <a:endParaRPr lang="en-US" altLang="en-US" sz="2400" b="1" dirty="0"/>
          </a:p>
          <a:p>
            <a:pPr>
              <a:lnSpc>
                <a:spcPct val="90000"/>
              </a:lnSpc>
              <a:defRPr/>
            </a:pPr>
            <a:r>
              <a:rPr lang="en-US" altLang="en-US" sz="2400" b="1" dirty="0"/>
              <a:t>Know standard operating procedures of </a:t>
            </a:r>
          </a:p>
          <a:p>
            <a:pPr marL="0" indent="0">
              <a:lnSpc>
                <a:spcPct val="90000"/>
              </a:lnSpc>
              <a:buNone/>
              <a:defRPr/>
            </a:pPr>
            <a:r>
              <a:rPr lang="en-US" altLang="en-US" sz="2400" b="1" dirty="0"/>
              <a:t>    facility</a:t>
            </a:r>
          </a:p>
          <a:p>
            <a:pPr>
              <a:lnSpc>
                <a:spcPct val="90000"/>
              </a:lnSpc>
              <a:defRPr/>
            </a:pPr>
            <a:endParaRPr lang="en-US" altLang="en-US" sz="2400" b="1" dirty="0"/>
          </a:p>
          <a:p>
            <a:pPr>
              <a:lnSpc>
                <a:spcPct val="90000"/>
              </a:lnSpc>
              <a:defRPr/>
            </a:pPr>
            <a:r>
              <a:rPr lang="en-US" altLang="en-US" sz="2400" b="1" dirty="0"/>
              <a:t>Be neat and well organized</a:t>
            </a:r>
          </a:p>
          <a:p>
            <a:pPr>
              <a:lnSpc>
                <a:spcPct val="90000"/>
              </a:lnSpc>
              <a:defRPr/>
            </a:pPr>
            <a:endParaRPr lang="en-US" altLang="en-US" sz="2400" b="1" dirty="0"/>
          </a:p>
          <a:p>
            <a:pPr>
              <a:lnSpc>
                <a:spcPct val="90000"/>
              </a:lnSpc>
              <a:defRPr/>
            </a:pPr>
            <a:r>
              <a:rPr lang="en-US" altLang="en-US" sz="2400" b="1" dirty="0"/>
              <a:t>Never spread rumors or gossip about staff or clients</a:t>
            </a:r>
          </a:p>
          <a:p>
            <a:pPr>
              <a:lnSpc>
                <a:spcPct val="90000"/>
              </a:lnSpc>
              <a:defRPr/>
            </a:pPr>
            <a:endParaRPr lang="en-US" altLang="en-US" sz="2400" b="1" dirty="0"/>
          </a:p>
          <a:p>
            <a:pPr>
              <a:lnSpc>
                <a:spcPct val="90000"/>
              </a:lnSpc>
              <a:defRPr/>
            </a:pPr>
            <a:r>
              <a:rPr lang="en-US" altLang="en-US" sz="2400" b="1" dirty="0"/>
              <a:t>Do not be drawn into discussion of  </a:t>
            </a:r>
          </a:p>
          <a:p>
            <a:pPr marL="0" indent="0">
              <a:lnSpc>
                <a:spcPct val="90000"/>
              </a:lnSpc>
              <a:buNone/>
              <a:defRPr/>
            </a:pPr>
            <a:r>
              <a:rPr lang="en-US" altLang="en-US" sz="2400" b="1" dirty="0"/>
              <a:t>   unfair client conditions </a:t>
            </a:r>
          </a:p>
        </p:txBody>
      </p:sp>
    </p:spTree>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454</TotalTime>
  <Words>1857</Words>
  <Application>Microsoft Office PowerPoint</Application>
  <PresentationFormat>Widescreen</PresentationFormat>
  <Paragraphs>313</Paragraphs>
  <Slides>37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37</vt:i4>
      </vt:variant>
    </vt:vector>
  </HeadingPairs>
  <TitlesOfParts>
    <vt:vector size="42" baseType="lpstr">
      <vt:lpstr>Arial</vt:lpstr>
      <vt:lpstr>Trebuchet MS</vt:lpstr>
      <vt:lpstr>Wingdings</vt:lpstr>
      <vt:lpstr>Wingdings 3</vt:lpstr>
      <vt:lpstr>Facet</vt:lpstr>
      <vt:lpstr>Power Struggles and Anger: Models and Techniques for Preventing Escalation</vt:lpstr>
      <vt:lpstr> Referrals for Future</vt:lpstr>
      <vt:lpstr>Discussion</vt:lpstr>
      <vt:lpstr>As staff what can you control? Not control?</vt:lpstr>
      <vt:lpstr>   Attitude Loop</vt:lpstr>
      <vt:lpstr>Need to Develop Therapeutic Culture</vt:lpstr>
      <vt:lpstr>Successful Approaches</vt:lpstr>
      <vt:lpstr>Stress and Burnout Make Staff Vulnerable  </vt:lpstr>
      <vt:lpstr>Professionalism: Helps Minimize Power Struggles</vt:lpstr>
      <vt:lpstr>Professionalism, cont’d</vt:lpstr>
      <vt:lpstr>   How staff respond is key</vt:lpstr>
      <vt:lpstr>In This Corner----------The Staff!</vt:lpstr>
      <vt:lpstr>In this Corner------------ The Client!</vt:lpstr>
      <vt:lpstr>Take Anger Quiz</vt:lpstr>
      <vt:lpstr>Exploders and Stuffers: Unhealthy Anger Responses</vt:lpstr>
      <vt:lpstr>Teachable Moments</vt:lpstr>
      <vt:lpstr>Staff Plan in any Confrontation with Client- Use in Role Plays</vt:lpstr>
      <vt:lpstr>Distance Self from Source of Anger and Slow your Breathing</vt:lpstr>
      <vt:lpstr>    Communication and Power Struggles</vt:lpstr>
      <vt:lpstr>Body Language Increases Power Struggles</vt:lpstr>
      <vt:lpstr>Examples of Body Language with Clients and Tone of Voice</vt:lpstr>
      <vt:lpstr>Consequences of Power Struggles</vt:lpstr>
      <vt:lpstr>How to Prevent Power Struggles</vt:lpstr>
      <vt:lpstr>How to Prevent Power Struggles, Cont’d</vt:lpstr>
      <vt:lpstr>How to Prevent Power Struggles, Cont’d</vt:lpstr>
      <vt:lpstr>How to Prevent Power Struggles, cont’d</vt:lpstr>
      <vt:lpstr>Tone of Voice can be a Trigger: Is it what you say or how you say it?</vt:lpstr>
      <vt:lpstr>Personal Power Types</vt:lpstr>
      <vt:lpstr>Clients create a lot of Personal Power Struggles</vt:lpstr>
      <vt:lpstr>How to respond to “Personal Power” struggles?</vt:lpstr>
      <vt:lpstr>Is anger good or  bad?</vt:lpstr>
      <vt:lpstr>The Escalation Spiral</vt:lpstr>
      <vt:lpstr>Prevent Escalation</vt:lpstr>
      <vt:lpstr>What did you learn about-----</vt:lpstr>
      <vt:lpstr>Contact Information</vt:lpstr>
      <vt:lpstr>References</vt:lpstr>
      <vt:lpstr>References, Cont’d</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 Struggles and Aggression Models: Preventing Escalation</dc:title>
  <dc:creator>Randy Shively</dc:creator>
  <cp:lastModifiedBy>gayle</cp:lastModifiedBy>
  <cp:revision>48</cp:revision>
  <cp:lastPrinted>2022-07-07T21:32:15Z</cp:lastPrinted>
  <dcterms:created xsi:type="dcterms:W3CDTF">2021-04-10T21:13:34Z</dcterms:created>
  <dcterms:modified xsi:type="dcterms:W3CDTF">2023-09-28T19:42:00Z</dcterms:modified>
</cp:coreProperties>
</file>