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4"/>
  </p:sldMasterIdLst>
  <p:notesMasterIdLst>
    <p:notesMasterId r:id="rId73"/>
  </p:notesMasterIdLst>
  <p:handoutMasterIdLst>
    <p:handoutMasterId r:id="rId74"/>
  </p:handoutMasterIdLst>
  <p:sldIdLst>
    <p:sldId id="256" r:id="rId5"/>
    <p:sldId id="306" r:id="rId6"/>
    <p:sldId id="309" r:id="rId7"/>
    <p:sldId id="326" r:id="rId8"/>
    <p:sldId id="7851" r:id="rId9"/>
    <p:sldId id="7866" r:id="rId10"/>
    <p:sldId id="7869" r:id="rId11"/>
    <p:sldId id="7867" r:id="rId12"/>
    <p:sldId id="7872" r:id="rId13"/>
    <p:sldId id="293" r:id="rId14"/>
    <p:sldId id="289" r:id="rId15"/>
    <p:sldId id="381" r:id="rId16"/>
    <p:sldId id="386" r:id="rId17"/>
    <p:sldId id="377" r:id="rId18"/>
    <p:sldId id="379" r:id="rId19"/>
    <p:sldId id="380" r:id="rId20"/>
    <p:sldId id="7870" r:id="rId21"/>
    <p:sldId id="290" r:id="rId22"/>
    <p:sldId id="281" r:id="rId23"/>
    <p:sldId id="279" r:id="rId24"/>
    <p:sldId id="305" r:id="rId25"/>
    <p:sldId id="329" r:id="rId26"/>
    <p:sldId id="270" r:id="rId27"/>
    <p:sldId id="271" r:id="rId28"/>
    <p:sldId id="313" r:id="rId29"/>
    <p:sldId id="315" r:id="rId30"/>
    <p:sldId id="274" r:id="rId31"/>
    <p:sldId id="325" r:id="rId32"/>
    <p:sldId id="288" r:id="rId33"/>
    <p:sldId id="321" r:id="rId34"/>
    <p:sldId id="276" r:id="rId35"/>
    <p:sldId id="303" r:id="rId36"/>
    <p:sldId id="322" r:id="rId37"/>
    <p:sldId id="328" r:id="rId38"/>
    <p:sldId id="286" r:id="rId39"/>
    <p:sldId id="298" r:id="rId40"/>
    <p:sldId id="275" r:id="rId41"/>
    <p:sldId id="297" r:id="rId42"/>
    <p:sldId id="7871" r:id="rId43"/>
    <p:sldId id="7868" r:id="rId44"/>
    <p:sldId id="278" r:id="rId45"/>
    <p:sldId id="7863" r:id="rId46"/>
    <p:sldId id="285" r:id="rId47"/>
    <p:sldId id="282" r:id="rId48"/>
    <p:sldId id="283" r:id="rId49"/>
    <p:sldId id="284" r:id="rId50"/>
    <p:sldId id="287" r:id="rId51"/>
    <p:sldId id="299" r:id="rId52"/>
    <p:sldId id="300" r:id="rId53"/>
    <p:sldId id="310" r:id="rId54"/>
    <p:sldId id="296" r:id="rId55"/>
    <p:sldId id="320" r:id="rId56"/>
    <p:sldId id="295" r:id="rId57"/>
    <p:sldId id="388" r:id="rId58"/>
    <p:sldId id="266" r:id="rId59"/>
    <p:sldId id="312" r:id="rId60"/>
    <p:sldId id="308" r:id="rId61"/>
    <p:sldId id="294" r:id="rId62"/>
    <p:sldId id="277" r:id="rId63"/>
    <p:sldId id="365" r:id="rId64"/>
    <p:sldId id="301" r:id="rId65"/>
    <p:sldId id="307" r:id="rId66"/>
    <p:sldId id="7860" r:id="rId67"/>
    <p:sldId id="304" r:id="rId68"/>
    <p:sldId id="7861" r:id="rId69"/>
    <p:sldId id="7862" r:id="rId70"/>
    <p:sldId id="292" r:id="rId71"/>
    <p:sldId id="7831" r:id="rId7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varScale="1">
        <p:scale>
          <a:sx n="108" d="100"/>
          <a:sy n="108" d="100"/>
        </p:scale>
        <p:origin x="750"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3E38F-9CE3-4936-98E8-79DC8C4EDF3A}"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0EBD722C-78C3-44E4-A18C-7DA94A01B67F}">
      <dgm:prSet/>
      <dgm:spPr/>
      <dgm:t>
        <a:bodyPr/>
        <a:lstStyle/>
        <a:p>
          <a:r>
            <a:rPr lang="en-US"/>
            <a:t>Marijuana use increased 45% when comparing three years prior to legalization and three years post-legalization</a:t>
          </a:r>
        </a:p>
      </dgm:t>
    </dgm:pt>
    <dgm:pt modelId="{BD0F8AF0-F5F2-400C-8C2F-419F3C1584F0}" type="parTrans" cxnId="{D085ACA2-678A-48B4-A3F7-0D362EA0C650}">
      <dgm:prSet/>
      <dgm:spPr/>
      <dgm:t>
        <a:bodyPr/>
        <a:lstStyle/>
        <a:p>
          <a:endParaRPr lang="en-US"/>
        </a:p>
      </dgm:t>
    </dgm:pt>
    <dgm:pt modelId="{7761E7E8-92C9-47EE-A860-5CA7EF2E84A7}" type="sibTrans" cxnId="{D085ACA2-678A-48B4-A3F7-0D362EA0C650}">
      <dgm:prSet/>
      <dgm:spPr/>
      <dgm:t>
        <a:bodyPr/>
        <a:lstStyle/>
        <a:p>
          <a:endParaRPr lang="en-US"/>
        </a:p>
      </dgm:t>
    </dgm:pt>
    <dgm:pt modelId="{1379E0F2-4CB9-41D2-8D76-BFF28B833700}">
      <dgm:prSet/>
      <dgm:spPr/>
      <dgm:t>
        <a:bodyPr/>
        <a:lstStyle/>
        <a:p>
          <a:r>
            <a:rPr lang="en-US"/>
            <a:t>Marijuana-related traffic deaths increased 151%, all traffic deaths increased 35%</a:t>
          </a:r>
        </a:p>
      </dgm:t>
    </dgm:pt>
    <dgm:pt modelId="{A0C0722F-79A4-421C-B0C2-A184FEA6EC02}" type="parTrans" cxnId="{A4CF53F2-31A8-41DF-B2E1-B4725C3C5F77}">
      <dgm:prSet/>
      <dgm:spPr/>
      <dgm:t>
        <a:bodyPr/>
        <a:lstStyle/>
        <a:p>
          <a:endParaRPr lang="en-US"/>
        </a:p>
      </dgm:t>
    </dgm:pt>
    <dgm:pt modelId="{CFBE8218-3015-4F7A-99D2-813BDBD7A4D5}" type="sibTrans" cxnId="{A4CF53F2-31A8-41DF-B2E1-B4725C3C5F77}">
      <dgm:prSet/>
      <dgm:spPr/>
      <dgm:t>
        <a:bodyPr/>
        <a:lstStyle/>
        <a:p>
          <a:endParaRPr lang="en-US"/>
        </a:p>
      </dgm:t>
    </dgm:pt>
    <dgm:pt modelId="{57AC0554-7218-4388-BA80-7614BBDCF89C}" type="pres">
      <dgm:prSet presAssocID="{DA23E38F-9CE3-4936-98E8-79DC8C4EDF3A}" presName="vert0" presStyleCnt="0">
        <dgm:presLayoutVars>
          <dgm:dir/>
          <dgm:animOne val="branch"/>
          <dgm:animLvl val="lvl"/>
        </dgm:presLayoutVars>
      </dgm:prSet>
      <dgm:spPr/>
      <dgm:t>
        <a:bodyPr/>
        <a:lstStyle/>
        <a:p>
          <a:endParaRPr lang="en-US"/>
        </a:p>
      </dgm:t>
    </dgm:pt>
    <dgm:pt modelId="{F772D419-5162-4C4B-8CD7-7DE83A9D7E7C}" type="pres">
      <dgm:prSet presAssocID="{0EBD722C-78C3-44E4-A18C-7DA94A01B67F}" presName="thickLine" presStyleLbl="alignNode1" presStyleIdx="0" presStyleCnt="2"/>
      <dgm:spPr/>
    </dgm:pt>
    <dgm:pt modelId="{1D4C1963-9682-4189-882A-AE07367F9CC4}" type="pres">
      <dgm:prSet presAssocID="{0EBD722C-78C3-44E4-A18C-7DA94A01B67F}" presName="horz1" presStyleCnt="0"/>
      <dgm:spPr/>
    </dgm:pt>
    <dgm:pt modelId="{212C65EC-0874-4B05-9ACB-FE2186EAC284}" type="pres">
      <dgm:prSet presAssocID="{0EBD722C-78C3-44E4-A18C-7DA94A01B67F}" presName="tx1" presStyleLbl="revTx" presStyleIdx="0" presStyleCnt="2"/>
      <dgm:spPr/>
      <dgm:t>
        <a:bodyPr/>
        <a:lstStyle/>
        <a:p>
          <a:endParaRPr lang="en-US"/>
        </a:p>
      </dgm:t>
    </dgm:pt>
    <dgm:pt modelId="{ECF8A65F-4C71-472E-A879-F7EC608365F9}" type="pres">
      <dgm:prSet presAssocID="{0EBD722C-78C3-44E4-A18C-7DA94A01B67F}" presName="vert1" presStyleCnt="0"/>
      <dgm:spPr/>
    </dgm:pt>
    <dgm:pt modelId="{AC5E69FF-9249-422C-AB11-537529A29AAD}" type="pres">
      <dgm:prSet presAssocID="{1379E0F2-4CB9-41D2-8D76-BFF28B833700}" presName="thickLine" presStyleLbl="alignNode1" presStyleIdx="1" presStyleCnt="2"/>
      <dgm:spPr/>
    </dgm:pt>
    <dgm:pt modelId="{543A7354-38EE-43F6-9873-332E231A6C6D}" type="pres">
      <dgm:prSet presAssocID="{1379E0F2-4CB9-41D2-8D76-BFF28B833700}" presName="horz1" presStyleCnt="0"/>
      <dgm:spPr/>
    </dgm:pt>
    <dgm:pt modelId="{B6267973-A20D-4A75-8AC7-665D5DA92D22}" type="pres">
      <dgm:prSet presAssocID="{1379E0F2-4CB9-41D2-8D76-BFF28B833700}" presName="tx1" presStyleLbl="revTx" presStyleIdx="1" presStyleCnt="2"/>
      <dgm:spPr/>
      <dgm:t>
        <a:bodyPr/>
        <a:lstStyle/>
        <a:p>
          <a:endParaRPr lang="en-US"/>
        </a:p>
      </dgm:t>
    </dgm:pt>
    <dgm:pt modelId="{F8CEA6DE-700B-4F72-A53F-3C62CFD9F891}" type="pres">
      <dgm:prSet presAssocID="{1379E0F2-4CB9-41D2-8D76-BFF28B833700}" presName="vert1" presStyleCnt="0"/>
      <dgm:spPr/>
    </dgm:pt>
  </dgm:ptLst>
  <dgm:cxnLst>
    <dgm:cxn modelId="{D085ACA2-678A-48B4-A3F7-0D362EA0C650}" srcId="{DA23E38F-9CE3-4936-98E8-79DC8C4EDF3A}" destId="{0EBD722C-78C3-44E4-A18C-7DA94A01B67F}" srcOrd="0" destOrd="0" parTransId="{BD0F8AF0-F5F2-400C-8C2F-419F3C1584F0}" sibTransId="{7761E7E8-92C9-47EE-A860-5CA7EF2E84A7}"/>
    <dgm:cxn modelId="{32243E32-0D95-407D-80F8-BA2F2FF2C4AD}" type="presOf" srcId="{DA23E38F-9CE3-4936-98E8-79DC8C4EDF3A}" destId="{57AC0554-7218-4388-BA80-7614BBDCF89C}" srcOrd="0" destOrd="0" presId="urn:microsoft.com/office/officeart/2008/layout/LinedList"/>
    <dgm:cxn modelId="{A4CF53F2-31A8-41DF-B2E1-B4725C3C5F77}" srcId="{DA23E38F-9CE3-4936-98E8-79DC8C4EDF3A}" destId="{1379E0F2-4CB9-41D2-8D76-BFF28B833700}" srcOrd="1" destOrd="0" parTransId="{A0C0722F-79A4-421C-B0C2-A184FEA6EC02}" sibTransId="{CFBE8218-3015-4F7A-99D2-813BDBD7A4D5}"/>
    <dgm:cxn modelId="{6EB52D69-76B2-4DF4-91AB-96E3BC071525}" type="presOf" srcId="{1379E0F2-4CB9-41D2-8D76-BFF28B833700}" destId="{B6267973-A20D-4A75-8AC7-665D5DA92D22}" srcOrd="0" destOrd="0" presId="urn:microsoft.com/office/officeart/2008/layout/LinedList"/>
    <dgm:cxn modelId="{A4CE93F7-4B4C-496C-993C-367D0EC1EABA}" type="presOf" srcId="{0EBD722C-78C3-44E4-A18C-7DA94A01B67F}" destId="{212C65EC-0874-4B05-9ACB-FE2186EAC284}" srcOrd="0" destOrd="0" presId="urn:microsoft.com/office/officeart/2008/layout/LinedList"/>
    <dgm:cxn modelId="{9E118DBF-7F4E-4B95-B136-51A2A3C27881}" type="presParOf" srcId="{57AC0554-7218-4388-BA80-7614BBDCF89C}" destId="{F772D419-5162-4C4B-8CD7-7DE83A9D7E7C}" srcOrd="0" destOrd="0" presId="urn:microsoft.com/office/officeart/2008/layout/LinedList"/>
    <dgm:cxn modelId="{19F47C8C-91C6-47AE-85EE-32D00ABE32A0}" type="presParOf" srcId="{57AC0554-7218-4388-BA80-7614BBDCF89C}" destId="{1D4C1963-9682-4189-882A-AE07367F9CC4}" srcOrd="1" destOrd="0" presId="urn:microsoft.com/office/officeart/2008/layout/LinedList"/>
    <dgm:cxn modelId="{D06091E8-9136-4ABB-BC08-8A5F7B1C4C26}" type="presParOf" srcId="{1D4C1963-9682-4189-882A-AE07367F9CC4}" destId="{212C65EC-0874-4B05-9ACB-FE2186EAC284}" srcOrd="0" destOrd="0" presId="urn:microsoft.com/office/officeart/2008/layout/LinedList"/>
    <dgm:cxn modelId="{3A44E2C2-7AE5-4AD7-8A15-F13F5168635D}" type="presParOf" srcId="{1D4C1963-9682-4189-882A-AE07367F9CC4}" destId="{ECF8A65F-4C71-472E-A879-F7EC608365F9}" srcOrd="1" destOrd="0" presId="urn:microsoft.com/office/officeart/2008/layout/LinedList"/>
    <dgm:cxn modelId="{CC05A14D-87A1-4832-8294-784EA0885823}" type="presParOf" srcId="{57AC0554-7218-4388-BA80-7614BBDCF89C}" destId="{AC5E69FF-9249-422C-AB11-537529A29AAD}" srcOrd="2" destOrd="0" presId="urn:microsoft.com/office/officeart/2008/layout/LinedList"/>
    <dgm:cxn modelId="{ECF4A785-A74E-4706-8A68-4E6CA8C3F8C6}" type="presParOf" srcId="{57AC0554-7218-4388-BA80-7614BBDCF89C}" destId="{543A7354-38EE-43F6-9873-332E231A6C6D}" srcOrd="3" destOrd="0" presId="urn:microsoft.com/office/officeart/2008/layout/LinedList"/>
    <dgm:cxn modelId="{44A02922-4496-46B5-9B03-50F8FA190EED}" type="presParOf" srcId="{543A7354-38EE-43F6-9873-332E231A6C6D}" destId="{B6267973-A20D-4A75-8AC7-665D5DA92D22}" srcOrd="0" destOrd="0" presId="urn:microsoft.com/office/officeart/2008/layout/LinedList"/>
    <dgm:cxn modelId="{67C7186E-21C0-48D4-BA06-133E09A5502D}" type="presParOf" srcId="{543A7354-38EE-43F6-9873-332E231A6C6D}" destId="{F8CEA6DE-700B-4F72-A53F-3C62CFD9F89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85D2E3-D0A9-41B2-9792-D8A07EC9719F}"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7052C99F-D3FD-4057-8123-2DC7D6963942}">
      <dgm:prSet/>
      <dgm:spPr/>
      <dgm:t>
        <a:bodyPr/>
        <a:lstStyle/>
        <a:p>
          <a:r>
            <a:rPr lang="en-US"/>
            <a:t>22% of people aged 12 or older (61.9m) used marijuana in the past year </a:t>
          </a:r>
        </a:p>
      </dgm:t>
    </dgm:pt>
    <dgm:pt modelId="{1077056B-0A06-43BF-A169-93B74F867761}" type="parTrans" cxnId="{48EA7EAB-1969-4AC4-81EE-6467D230DAD9}">
      <dgm:prSet/>
      <dgm:spPr/>
      <dgm:t>
        <a:bodyPr/>
        <a:lstStyle/>
        <a:p>
          <a:endParaRPr lang="en-US"/>
        </a:p>
      </dgm:t>
    </dgm:pt>
    <dgm:pt modelId="{F437C021-3EC4-4596-A07A-8145E5D399D6}" type="sibTrans" cxnId="{48EA7EAB-1969-4AC4-81EE-6467D230DAD9}">
      <dgm:prSet/>
      <dgm:spPr/>
      <dgm:t>
        <a:bodyPr/>
        <a:lstStyle/>
        <a:p>
          <a:endParaRPr lang="en-US"/>
        </a:p>
      </dgm:t>
    </dgm:pt>
    <dgm:pt modelId="{09E9C529-3129-40F5-AEDD-FA6A55170540}">
      <dgm:prSet/>
      <dgm:spPr/>
      <dgm:t>
        <a:bodyPr/>
        <a:lstStyle/>
        <a:p>
          <a:r>
            <a:rPr lang="en-US"/>
            <a:t>Up from 19% according to the 2021 survey</a:t>
          </a:r>
        </a:p>
      </dgm:t>
    </dgm:pt>
    <dgm:pt modelId="{D0A21194-8A63-4F64-A175-D2E82DAA3062}" type="parTrans" cxnId="{5B2C7E9A-8B4E-499F-A26B-BCB39C1159E8}">
      <dgm:prSet/>
      <dgm:spPr/>
      <dgm:t>
        <a:bodyPr/>
        <a:lstStyle/>
        <a:p>
          <a:endParaRPr lang="en-US"/>
        </a:p>
      </dgm:t>
    </dgm:pt>
    <dgm:pt modelId="{C14EDA66-18CF-4C4A-8962-BF9A04FF7A66}" type="sibTrans" cxnId="{5B2C7E9A-8B4E-499F-A26B-BCB39C1159E8}">
      <dgm:prSet/>
      <dgm:spPr/>
      <dgm:t>
        <a:bodyPr/>
        <a:lstStyle/>
        <a:p>
          <a:endParaRPr lang="en-US"/>
        </a:p>
      </dgm:t>
    </dgm:pt>
    <dgm:pt modelId="{FDA91812-DC11-4E84-AAAA-9852B5B56E55}" type="pres">
      <dgm:prSet presAssocID="{1785D2E3-D0A9-41B2-9792-D8A07EC9719F}" presName="vert0" presStyleCnt="0">
        <dgm:presLayoutVars>
          <dgm:dir/>
          <dgm:animOne val="branch"/>
          <dgm:animLvl val="lvl"/>
        </dgm:presLayoutVars>
      </dgm:prSet>
      <dgm:spPr/>
      <dgm:t>
        <a:bodyPr/>
        <a:lstStyle/>
        <a:p>
          <a:endParaRPr lang="en-US"/>
        </a:p>
      </dgm:t>
    </dgm:pt>
    <dgm:pt modelId="{312DFC0E-0DEB-477F-AC20-F282FFF6435F}" type="pres">
      <dgm:prSet presAssocID="{7052C99F-D3FD-4057-8123-2DC7D6963942}" presName="thickLine" presStyleLbl="alignNode1" presStyleIdx="0" presStyleCnt="2"/>
      <dgm:spPr/>
    </dgm:pt>
    <dgm:pt modelId="{49E65B39-CB3B-4DBB-924C-915B27F1FCEC}" type="pres">
      <dgm:prSet presAssocID="{7052C99F-D3FD-4057-8123-2DC7D6963942}" presName="horz1" presStyleCnt="0"/>
      <dgm:spPr/>
    </dgm:pt>
    <dgm:pt modelId="{7912F707-479F-4F7C-9FB8-097A2EC29CB9}" type="pres">
      <dgm:prSet presAssocID="{7052C99F-D3FD-4057-8123-2DC7D6963942}" presName="tx1" presStyleLbl="revTx" presStyleIdx="0" presStyleCnt="2"/>
      <dgm:spPr/>
      <dgm:t>
        <a:bodyPr/>
        <a:lstStyle/>
        <a:p>
          <a:endParaRPr lang="en-US"/>
        </a:p>
      </dgm:t>
    </dgm:pt>
    <dgm:pt modelId="{77058281-6349-43F0-944D-6568E40144BB}" type="pres">
      <dgm:prSet presAssocID="{7052C99F-D3FD-4057-8123-2DC7D6963942}" presName="vert1" presStyleCnt="0"/>
      <dgm:spPr/>
    </dgm:pt>
    <dgm:pt modelId="{B9F39244-7CC3-408E-B157-E9E061A3E771}" type="pres">
      <dgm:prSet presAssocID="{09E9C529-3129-40F5-AEDD-FA6A55170540}" presName="thickLine" presStyleLbl="alignNode1" presStyleIdx="1" presStyleCnt="2"/>
      <dgm:spPr/>
    </dgm:pt>
    <dgm:pt modelId="{1555BC8B-E044-4962-AB8D-56A9ED4AA00C}" type="pres">
      <dgm:prSet presAssocID="{09E9C529-3129-40F5-AEDD-FA6A55170540}" presName="horz1" presStyleCnt="0"/>
      <dgm:spPr/>
    </dgm:pt>
    <dgm:pt modelId="{8479EE3C-E9C5-40B9-8AAB-D415FFC4723D}" type="pres">
      <dgm:prSet presAssocID="{09E9C529-3129-40F5-AEDD-FA6A55170540}" presName="tx1" presStyleLbl="revTx" presStyleIdx="1" presStyleCnt="2"/>
      <dgm:spPr/>
      <dgm:t>
        <a:bodyPr/>
        <a:lstStyle/>
        <a:p>
          <a:endParaRPr lang="en-US"/>
        </a:p>
      </dgm:t>
    </dgm:pt>
    <dgm:pt modelId="{46807B2A-20F3-4006-B523-D75DAEC058D9}" type="pres">
      <dgm:prSet presAssocID="{09E9C529-3129-40F5-AEDD-FA6A55170540}" presName="vert1" presStyleCnt="0"/>
      <dgm:spPr/>
    </dgm:pt>
  </dgm:ptLst>
  <dgm:cxnLst>
    <dgm:cxn modelId="{76F17E4C-CB60-4A39-89D0-1FA9A14C4239}" type="presOf" srcId="{7052C99F-D3FD-4057-8123-2DC7D6963942}" destId="{7912F707-479F-4F7C-9FB8-097A2EC29CB9}" srcOrd="0" destOrd="0" presId="urn:microsoft.com/office/officeart/2008/layout/LinedList"/>
    <dgm:cxn modelId="{D20CBEFE-AD7F-478F-ADBA-3A293054C737}" type="presOf" srcId="{09E9C529-3129-40F5-AEDD-FA6A55170540}" destId="{8479EE3C-E9C5-40B9-8AAB-D415FFC4723D}" srcOrd="0" destOrd="0" presId="urn:microsoft.com/office/officeart/2008/layout/LinedList"/>
    <dgm:cxn modelId="{5B2C7E9A-8B4E-499F-A26B-BCB39C1159E8}" srcId="{1785D2E3-D0A9-41B2-9792-D8A07EC9719F}" destId="{09E9C529-3129-40F5-AEDD-FA6A55170540}" srcOrd="1" destOrd="0" parTransId="{D0A21194-8A63-4F64-A175-D2E82DAA3062}" sibTransId="{C14EDA66-18CF-4C4A-8962-BF9A04FF7A66}"/>
    <dgm:cxn modelId="{48EA7EAB-1969-4AC4-81EE-6467D230DAD9}" srcId="{1785D2E3-D0A9-41B2-9792-D8A07EC9719F}" destId="{7052C99F-D3FD-4057-8123-2DC7D6963942}" srcOrd="0" destOrd="0" parTransId="{1077056B-0A06-43BF-A169-93B74F867761}" sibTransId="{F437C021-3EC4-4596-A07A-8145E5D399D6}"/>
    <dgm:cxn modelId="{2EB13F06-DF64-4FED-8CF1-57B2C291E0E2}" type="presOf" srcId="{1785D2E3-D0A9-41B2-9792-D8A07EC9719F}" destId="{FDA91812-DC11-4E84-AAAA-9852B5B56E55}" srcOrd="0" destOrd="0" presId="urn:microsoft.com/office/officeart/2008/layout/LinedList"/>
    <dgm:cxn modelId="{0E68AD0C-3888-4F2A-B3B0-76E02F879636}" type="presParOf" srcId="{FDA91812-DC11-4E84-AAAA-9852B5B56E55}" destId="{312DFC0E-0DEB-477F-AC20-F282FFF6435F}" srcOrd="0" destOrd="0" presId="urn:microsoft.com/office/officeart/2008/layout/LinedList"/>
    <dgm:cxn modelId="{EBBAAD56-44C4-41F6-873C-C6476925403E}" type="presParOf" srcId="{FDA91812-DC11-4E84-AAAA-9852B5B56E55}" destId="{49E65B39-CB3B-4DBB-924C-915B27F1FCEC}" srcOrd="1" destOrd="0" presId="urn:microsoft.com/office/officeart/2008/layout/LinedList"/>
    <dgm:cxn modelId="{7D86702B-5EF3-4E56-9AA3-9ADF5BAD6D81}" type="presParOf" srcId="{49E65B39-CB3B-4DBB-924C-915B27F1FCEC}" destId="{7912F707-479F-4F7C-9FB8-097A2EC29CB9}" srcOrd="0" destOrd="0" presId="urn:microsoft.com/office/officeart/2008/layout/LinedList"/>
    <dgm:cxn modelId="{4F2AF5E9-7700-47A0-B8FC-A32639B8C4BB}" type="presParOf" srcId="{49E65B39-CB3B-4DBB-924C-915B27F1FCEC}" destId="{77058281-6349-43F0-944D-6568E40144BB}" srcOrd="1" destOrd="0" presId="urn:microsoft.com/office/officeart/2008/layout/LinedList"/>
    <dgm:cxn modelId="{F93BC940-E8CD-4723-A8D4-15D47C0A9187}" type="presParOf" srcId="{FDA91812-DC11-4E84-AAAA-9852B5B56E55}" destId="{B9F39244-7CC3-408E-B157-E9E061A3E771}" srcOrd="2" destOrd="0" presId="urn:microsoft.com/office/officeart/2008/layout/LinedList"/>
    <dgm:cxn modelId="{ADB16860-C196-48EB-B83D-115EB7CD44F0}" type="presParOf" srcId="{FDA91812-DC11-4E84-AAAA-9852B5B56E55}" destId="{1555BC8B-E044-4962-AB8D-56A9ED4AA00C}" srcOrd="3" destOrd="0" presId="urn:microsoft.com/office/officeart/2008/layout/LinedList"/>
    <dgm:cxn modelId="{3342B28C-C86F-4A1D-98DA-D619C14C9D63}" type="presParOf" srcId="{1555BC8B-E044-4962-AB8D-56A9ED4AA00C}" destId="{8479EE3C-E9C5-40B9-8AAB-D415FFC4723D}" srcOrd="0" destOrd="0" presId="urn:microsoft.com/office/officeart/2008/layout/LinedList"/>
    <dgm:cxn modelId="{88871719-3D69-46B7-A0B5-52490724768C}" type="presParOf" srcId="{1555BC8B-E044-4962-AB8D-56A9ED4AA00C}" destId="{46807B2A-20F3-4006-B523-D75DAEC058D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06E35E-23CF-4B8C-86EF-6B64FF92AFB5}" type="doc">
      <dgm:prSet loTypeId="urn:microsoft.com/office/officeart/2008/layout/LinedList" loCatId="list" qsTypeId="urn:microsoft.com/office/officeart/2005/8/quickstyle/simple2" qsCatId="simple" csTypeId="urn:microsoft.com/office/officeart/2005/8/colors/accent6_2" csCatId="accent6"/>
      <dgm:spPr/>
      <dgm:t>
        <a:bodyPr/>
        <a:lstStyle/>
        <a:p>
          <a:endParaRPr lang="en-US"/>
        </a:p>
      </dgm:t>
    </dgm:pt>
    <dgm:pt modelId="{CD442AD6-27FD-4245-BBCA-EFAFAA9D4932}">
      <dgm:prSet/>
      <dgm:spPr/>
      <dgm:t>
        <a:bodyPr/>
        <a:lstStyle/>
        <a:p>
          <a:r>
            <a:rPr lang="en-US"/>
            <a:t>Perceived risk associated with regular cannabis use among adults ≥65 years</a:t>
          </a:r>
        </a:p>
      </dgm:t>
    </dgm:pt>
    <dgm:pt modelId="{87BEC462-D3A5-44D8-96BE-98CFC06774A8}" type="parTrans" cxnId="{D4430B54-50DA-49FD-B531-8E0EFE24108E}">
      <dgm:prSet/>
      <dgm:spPr/>
      <dgm:t>
        <a:bodyPr/>
        <a:lstStyle/>
        <a:p>
          <a:endParaRPr lang="en-US"/>
        </a:p>
      </dgm:t>
    </dgm:pt>
    <dgm:pt modelId="{EC86515F-A705-4382-B907-38771B882B77}" type="sibTrans" cxnId="{D4430B54-50DA-49FD-B531-8E0EFE24108E}">
      <dgm:prSet/>
      <dgm:spPr/>
      <dgm:t>
        <a:bodyPr/>
        <a:lstStyle/>
        <a:p>
          <a:endParaRPr lang="en-US"/>
        </a:p>
      </dgm:t>
    </dgm:pt>
    <dgm:pt modelId="{6B041158-F740-4CB2-859E-D7BDE9634063}">
      <dgm:prSet/>
      <dgm:spPr/>
      <dgm:t>
        <a:bodyPr/>
        <a:lstStyle/>
        <a:p>
          <a:r>
            <a:rPr lang="en-US"/>
            <a:t>2015		52.6%</a:t>
          </a:r>
        </a:p>
      </dgm:t>
    </dgm:pt>
    <dgm:pt modelId="{88325245-0121-4F9B-A4B6-F183F8D38BC2}" type="parTrans" cxnId="{AEF75198-9E84-4E84-9331-25D045FDFC28}">
      <dgm:prSet/>
      <dgm:spPr/>
      <dgm:t>
        <a:bodyPr/>
        <a:lstStyle/>
        <a:p>
          <a:endParaRPr lang="en-US"/>
        </a:p>
      </dgm:t>
    </dgm:pt>
    <dgm:pt modelId="{46E2FB60-4042-434D-81E5-346D957DABB6}" type="sibTrans" cxnId="{AEF75198-9E84-4E84-9331-25D045FDFC28}">
      <dgm:prSet/>
      <dgm:spPr/>
      <dgm:t>
        <a:bodyPr/>
        <a:lstStyle/>
        <a:p>
          <a:endParaRPr lang="en-US"/>
        </a:p>
      </dgm:t>
    </dgm:pt>
    <dgm:pt modelId="{9D190608-E0B8-49B2-B9AC-A2D7978DBFD8}">
      <dgm:prSet/>
      <dgm:spPr/>
      <dgm:t>
        <a:bodyPr/>
        <a:lstStyle/>
        <a:p>
          <a:r>
            <a:rPr lang="en-US"/>
            <a:t>2019		42.7%</a:t>
          </a:r>
        </a:p>
      </dgm:t>
    </dgm:pt>
    <dgm:pt modelId="{5F44BD76-32C6-4F30-9936-6F7A9E770352}" type="parTrans" cxnId="{526A0273-C2A7-4233-B164-FE624AACE311}">
      <dgm:prSet/>
      <dgm:spPr/>
      <dgm:t>
        <a:bodyPr/>
        <a:lstStyle/>
        <a:p>
          <a:endParaRPr lang="en-US"/>
        </a:p>
      </dgm:t>
    </dgm:pt>
    <dgm:pt modelId="{E3ECC8D6-C3A2-4D99-B6A9-F2813B79A01A}" type="sibTrans" cxnId="{526A0273-C2A7-4233-B164-FE624AACE311}">
      <dgm:prSet/>
      <dgm:spPr/>
      <dgm:t>
        <a:bodyPr/>
        <a:lstStyle/>
        <a:p>
          <a:endParaRPr lang="en-US"/>
        </a:p>
      </dgm:t>
    </dgm:pt>
    <dgm:pt modelId="{48C520ED-6734-4E57-BA1B-4922412F77F2}" type="pres">
      <dgm:prSet presAssocID="{7306E35E-23CF-4B8C-86EF-6B64FF92AFB5}" presName="vert0" presStyleCnt="0">
        <dgm:presLayoutVars>
          <dgm:dir/>
          <dgm:animOne val="branch"/>
          <dgm:animLvl val="lvl"/>
        </dgm:presLayoutVars>
      </dgm:prSet>
      <dgm:spPr/>
      <dgm:t>
        <a:bodyPr/>
        <a:lstStyle/>
        <a:p>
          <a:endParaRPr lang="en-US"/>
        </a:p>
      </dgm:t>
    </dgm:pt>
    <dgm:pt modelId="{C14A706E-E6C1-4C11-A5F6-0161D26E6184}" type="pres">
      <dgm:prSet presAssocID="{CD442AD6-27FD-4245-BBCA-EFAFAA9D4932}" presName="thickLine" presStyleLbl="alignNode1" presStyleIdx="0" presStyleCnt="3"/>
      <dgm:spPr/>
    </dgm:pt>
    <dgm:pt modelId="{CA97A1E6-FE30-4B1C-B97B-746F747E7124}" type="pres">
      <dgm:prSet presAssocID="{CD442AD6-27FD-4245-BBCA-EFAFAA9D4932}" presName="horz1" presStyleCnt="0"/>
      <dgm:spPr/>
    </dgm:pt>
    <dgm:pt modelId="{F7D4F963-4DC2-4A0F-82C5-31EC9741C878}" type="pres">
      <dgm:prSet presAssocID="{CD442AD6-27FD-4245-BBCA-EFAFAA9D4932}" presName="tx1" presStyleLbl="revTx" presStyleIdx="0" presStyleCnt="3"/>
      <dgm:spPr/>
      <dgm:t>
        <a:bodyPr/>
        <a:lstStyle/>
        <a:p>
          <a:endParaRPr lang="en-US"/>
        </a:p>
      </dgm:t>
    </dgm:pt>
    <dgm:pt modelId="{C17040C1-6D84-42CF-AD6B-E5B5845B64FA}" type="pres">
      <dgm:prSet presAssocID="{CD442AD6-27FD-4245-BBCA-EFAFAA9D4932}" presName="vert1" presStyleCnt="0"/>
      <dgm:spPr/>
    </dgm:pt>
    <dgm:pt modelId="{875BBED0-7468-4A78-8EF4-F09798A80F6B}" type="pres">
      <dgm:prSet presAssocID="{6B041158-F740-4CB2-859E-D7BDE9634063}" presName="thickLine" presStyleLbl="alignNode1" presStyleIdx="1" presStyleCnt="3"/>
      <dgm:spPr/>
    </dgm:pt>
    <dgm:pt modelId="{E2E855F7-E0C2-447F-AFAB-32448C393789}" type="pres">
      <dgm:prSet presAssocID="{6B041158-F740-4CB2-859E-D7BDE9634063}" presName="horz1" presStyleCnt="0"/>
      <dgm:spPr/>
    </dgm:pt>
    <dgm:pt modelId="{238F53D1-EB63-4CE9-88E6-067BAD3D00A4}" type="pres">
      <dgm:prSet presAssocID="{6B041158-F740-4CB2-859E-D7BDE9634063}" presName="tx1" presStyleLbl="revTx" presStyleIdx="1" presStyleCnt="3"/>
      <dgm:spPr/>
      <dgm:t>
        <a:bodyPr/>
        <a:lstStyle/>
        <a:p>
          <a:endParaRPr lang="en-US"/>
        </a:p>
      </dgm:t>
    </dgm:pt>
    <dgm:pt modelId="{260CDE87-6F75-4066-8073-7C02E8887B07}" type="pres">
      <dgm:prSet presAssocID="{6B041158-F740-4CB2-859E-D7BDE9634063}" presName="vert1" presStyleCnt="0"/>
      <dgm:spPr/>
    </dgm:pt>
    <dgm:pt modelId="{6A2F4A39-0494-4E63-93AF-B1C9692F0703}" type="pres">
      <dgm:prSet presAssocID="{9D190608-E0B8-49B2-B9AC-A2D7978DBFD8}" presName="thickLine" presStyleLbl="alignNode1" presStyleIdx="2" presStyleCnt="3"/>
      <dgm:spPr/>
    </dgm:pt>
    <dgm:pt modelId="{C01D166B-4E6B-4E5E-99DF-2F21610FECBA}" type="pres">
      <dgm:prSet presAssocID="{9D190608-E0B8-49B2-B9AC-A2D7978DBFD8}" presName="horz1" presStyleCnt="0"/>
      <dgm:spPr/>
    </dgm:pt>
    <dgm:pt modelId="{330FF4C8-70A1-4319-AAAA-11F5C6D9E634}" type="pres">
      <dgm:prSet presAssocID="{9D190608-E0B8-49B2-B9AC-A2D7978DBFD8}" presName="tx1" presStyleLbl="revTx" presStyleIdx="2" presStyleCnt="3"/>
      <dgm:spPr/>
      <dgm:t>
        <a:bodyPr/>
        <a:lstStyle/>
        <a:p>
          <a:endParaRPr lang="en-US"/>
        </a:p>
      </dgm:t>
    </dgm:pt>
    <dgm:pt modelId="{5829C166-8DA8-4FA2-97A5-4DFBF5E90FA3}" type="pres">
      <dgm:prSet presAssocID="{9D190608-E0B8-49B2-B9AC-A2D7978DBFD8}" presName="vert1" presStyleCnt="0"/>
      <dgm:spPr/>
    </dgm:pt>
  </dgm:ptLst>
  <dgm:cxnLst>
    <dgm:cxn modelId="{7231D16C-7465-4ADF-81F4-CCA356A8EF31}" type="presOf" srcId="{CD442AD6-27FD-4245-BBCA-EFAFAA9D4932}" destId="{F7D4F963-4DC2-4A0F-82C5-31EC9741C878}" srcOrd="0" destOrd="0" presId="urn:microsoft.com/office/officeart/2008/layout/LinedList"/>
    <dgm:cxn modelId="{526A0273-C2A7-4233-B164-FE624AACE311}" srcId="{7306E35E-23CF-4B8C-86EF-6B64FF92AFB5}" destId="{9D190608-E0B8-49B2-B9AC-A2D7978DBFD8}" srcOrd="2" destOrd="0" parTransId="{5F44BD76-32C6-4F30-9936-6F7A9E770352}" sibTransId="{E3ECC8D6-C3A2-4D99-B6A9-F2813B79A01A}"/>
    <dgm:cxn modelId="{D4430B54-50DA-49FD-B531-8E0EFE24108E}" srcId="{7306E35E-23CF-4B8C-86EF-6B64FF92AFB5}" destId="{CD442AD6-27FD-4245-BBCA-EFAFAA9D4932}" srcOrd="0" destOrd="0" parTransId="{87BEC462-D3A5-44D8-96BE-98CFC06774A8}" sibTransId="{EC86515F-A705-4382-B907-38771B882B77}"/>
    <dgm:cxn modelId="{AEF75198-9E84-4E84-9331-25D045FDFC28}" srcId="{7306E35E-23CF-4B8C-86EF-6B64FF92AFB5}" destId="{6B041158-F740-4CB2-859E-D7BDE9634063}" srcOrd="1" destOrd="0" parTransId="{88325245-0121-4F9B-A4B6-F183F8D38BC2}" sibTransId="{46E2FB60-4042-434D-81E5-346D957DABB6}"/>
    <dgm:cxn modelId="{32D742CC-6096-43FE-A3D9-F11D93BD016E}" type="presOf" srcId="{7306E35E-23CF-4B8C-86EF-6B64FF92AFB5}" destId="{48C520ED-6734-4E57-BA1B-4922412F77F2}" srcOrd="0" destOrd="0" presId="urn:microsoft.com/office/officeart/2008/layout/LinedList"/>
    <dgm:cxn modelId="{FB136AB7-4C40-4727-B552-5CDDCE2FF239}" type="presOf" srcId="{9D190608-E0B8-49B2-B9AC-A2D7978DBFD8}" destId="{330FF4C8-70A1-4319-AAAA-11F5C6D9E634}" srcOrd="0" destOrd="0" presId="urn:microsoft.com/office/officeart/2008/layout/LinedList"/>
    <dgm:cxn modelId="{981FBD4F-3455-4106-8986-1BA4E10565D1}" type="presOf" srcId="{6B041158-F740-4CB2-859E-D7BDE9634063}" destId="{238F53D1-EB63-4CE9-88E6-067BAD3D00A4}" srcOrd="0" destOrd="0" presId="urn:microsoft.com/office/officeart/2008/layout/LinedList"/>
    <dgm:cxn modelId="{5C8D307C-464D-49A2-A2A1-9AA2BD8039A3}" type="presParOf" srcId="{48C520ED-6734-4E57-BA1B-4922412F77F2}" destId="{C14A706E-E6C1-4C11-A5F6-0161D26E6184}" srcOrd="0" destOrd="0" presId="urn:microsoft.com/office/officeart/2008/layout/LinedList"/>
    <dgm:cxn modelId="{32458B70-B4CC-4270-A9BB-C99D57A4C90E}" type="presParOf" srcId="{48C520ED-6734-4E57-BA1B-4922412F77F2}" destId="{CA97A1E6-FE30-4B1C-B97B-746F747E7124}" srcOrd="1" destOrd="0" presId="urn:microsoft.com/office/officeart/2008/layout/LinedList"/>
    <dgm:cxn modelId="{319937EC-0BA9-4007-9B6A-0246ACF344E4}" type="presParOf" srcId="{CA97A1E6-FE30-4B1C-B97B-746F747E7124}" destId="{F7D4F963-4DC2-4A0F-82C5-31EC9741C878}" srcOrd="0" destOrd="0" presId="urn:microsoft.com/office/officeart/2008/layout/LinedList"/>
    <dgm:cxn modelId="{C1FBB6DF-0026-4FB0-8A25-B5687E505005}" type="presParOf" srcId="{CA97A1E6-FE30-4B1C-B97B-746F747E7124}" destId="{C17040C1-6D84-42CF-AD6B-E5B5845B64FA}" srcOrd="1" destOrd="0" presId="urn:microsoft.com/office/officeart/2008/layout/LinedList"/>
    <dgm:cxn modelId="{6A869C8F-148A-446F-8E52-0E67ABB215C3}" type="presParOf" srcId="{48C520ED-6734-4E57-BA1B-4922412F77F2}" destId="{875BBED0-7468-4A78-8EF4-F09798A80F6B}" srcOrd="2" destOrd="0" presId="urn:microsoft.com/office/officeart/2008/layout/LinedList"/>
    <dgm:cxn modelId="{FF42DA3C-3D86-4B0B-8014-23D87ECA497D}" type="presParOf" srcId="{48C520ED-6734-4E57-BA1B-4922412F77F2}" destId="{E2E855F7-E0C2-447F-AFAB-32448C393789}" srcOrd="3" destOrd="0" presId="urn:microsoft.com/office/officeart/2008/layout/LinedList"/>
    <dgm:cxn modelId="{B3F9DC8A-D0E5-4333-B354-2F8DD685B332}" type="presParOf" srcId="{E2E855F7-E0C2-447F-AFAB-32448C393789}" destId="{238F53D1-EB63-4CE9-88E6-067BAD3D00A4}" srcOrd="0" destOrd="0" presId="urn:microsoft.com/office/officeart/2008/layout/LinedList"/>
    <dgm:cxn modelId="{64E045FB-0BA1-4A1A-8E3E-2EAB674CA784}" type="presParOf" srcId="{E2E855F7-E0C2-447F-AFAB-32448C393789}" destId="{260CDE87-6F75-4066-8073-7C02E8887B07}" srcOrd="1" destOrd="0" presId="urn:microsoft.com/office/officeart/2008/layout/LinedList"/>
    <dgm:cxn modelId="{455551EB-1FC4-48C0-BEF3-1724C9FC6899}" type="presParOf" srcId="{48C520ED-6734-4E57-BA1B-4922412F77F2}" destId="{6A2F4A39-0494-4E63-93AF-B1C9692F0703}" srcOrd="4" destOrd="0" presId="urn:microsoft.com/office/officeart/2008/layout/LinedList"/>
    <dgm:cxn modelId="{9C3898CB-A638-4E59-A156-136DAAF5AA31}" type="presParOf" srcId="{48C520ED-6734-4E57-BA1B-4922412F77F2}" destId="{C01D166B-4E6B-4E5E-99DF-2F21610FECBA}" srcOrd="5" destOrd="0" presId="urn:microsoft.com/office/officeart/2008/layout/LinedList"/>
    <dgm:cxn modelId="{BE731249-C3C1-473D-B891-93A787825EF3}" type="presParOf" srcId="{C01D166B-4E6B-4E5E-99DF-2F21610FECBA}" destId="{330FF4C8-70A1-4319-AAAA-11F5C6D9E634}" srcOrd="0" destOrd="0" presId="urn:microsoft.com/office/officeart/2008/layout/LinedList"/>
    <dgm:cxn modelId="{2304362C-26FF-459A-ADF5-CDE421AA17C4}" type="presParOf" srcId="{C01D166B-4E6B-4E5E-99DF-2F21610FECBA}" destId="{5829C166-8DA8-4FA2-97A5-4DFBF5E90FA3}"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B6EB9F-6EC1-4DC9-86CF-C03FDB57ED21}"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D48FC208-99E8-4B34-AAC7-CDC8B9EEA83A}">
      <dgm:prSet/>
      <dgm:spPr/>
      <dgm:t>
        <a:bodyPr/>
        <a:lstStyle/>
        <a:p>
          <a:r>
            <a:rPr lang="en-US"/>
            <a:t>Cannabis plant contains dozens of different cannabinoids</a:t>
          </a:r>
        </a:p>
      </dgm:t>
    </dgm:pt>
    <dgm:pt modelId="{692A4F21-909C-4B86-9D80-E5ED318471BB}" type="parTrans" cxnId="{0028EEEF-7292-4F5D-8FE6-195C2FB26387}">
      <dgm:prSet/>
      <dgm:spPr/>
      <dgm:t>
        <a:bodyPr/>
        <a:lstStyle/>
        <a:p>
          <a:endParaRPr lang="en-US"/>
        </a:p>
      </dgm:t>
    </dgm:pt>
    <dgm:pt modelId="{B0A3125B-40E8-4514-BB44-A9C338B88562}" type="sibTrans" cxnId="{0028EEEF-7292-4F5D-8FE6-195C2FB26387}">
      <dgm:prSet/>
      <dgm:spPr/>
      <dgm:t>
        <a:bodyPr/>
        <a:lstStyle/>
        <a:p>
          <a:endParaRPr lang="en-US"/>
        </a:p>
      </dgm:t>
    </dgm:pt>
    <dgm:pt modelId="{8490B27A-6E8A-4CB4-8F41-756A7BDBE432}">
      <dgm:prSet/>
      <dgm:spPr/>
      <dgm:t>
        <a:bodyPr/>
        <a:lstStyle/>
        <a:p>
          <a:r>
            <a:rPr lang="en-US"/>
            <a:t>Cannabinoids represent a group of substances in the cannabis plant – at least 144 known cannabinoids</a:t>
          </a:r>
        </a:p>
      </dgm:t>
    </dgm:pt>
    <dgm:pt modelId="{5460D6A0-8904-4461-AA5C-3D496D083BF6}" type="parTrans" cxnId="{9365F830-1918-4B78-B4C4-BB6A0CAE0E8E}">
      <dgm:prSet/>
      <dgm:spPr/>
      <dgm:t>
        <a:bodyPr/>
        <a:lstStyle/>
        <a:p>
          <a:endParaRPr lang="en-US"/>
        </a:p>
      </dgm:t>
    </dgm:pt>
    <dgm:pt modelId="{2D11F373-2BFC-4C4A-A734-C1A66BBAF60C}" type="sibTrans" cxnId="{9365F830-1918-4B78-B4C4-BB6A0CAE0E8E}">
      <dgm:prSet/>
      <dgm:spPr/>
      <dgm:t>
        <a:bodyPr/>
        <a:lstStyle/>
        <a:p>
          <a:endParaRPr lang="en-US"/>
        </a:p>
      </dgm:t>
    </dgm:pt>
    <dgm:pt modelId="{B445729C-CACD-4528-93AF-06CF18130882}">
      <dgm:prSet/>
      <dgm:spPr/>
      <dgm:t>
        <a:bodyPr/>
        <a:lstStyle/>
        <a:p>
          <a:r>
            <a:rPr lang="en-US"/>
            <a:t>Cannabidiol (CBD) and tetrahydrocannabinol (THC) – two of the most common cannabinoids, but act differently in the body</a:t>
          </a:r>
        </a:p>
      </dgm:t>
    </dgm:pt>
    <dgm:pt modelId="{92E69834-3759-4828-BC08-2B5D75DC3C0F}" type="parTrans" cxnId="{265CB25D-D2A0-40EE-8AA1-5706413CBCB8}">
      <dgm:prSet/>
      <dgm:spPr/>
      <dgm:t>
        <a:bodyPr/>
        <a:lstStyle/>
        <a:p>
          <a:endParaRPr lang="en-US"/>
        </a:p>
      </dgm:t>
    </dgm:pt>
    <dgm:pt modelId="{FAA5BFC8-42C9-4310-B816-6230EB527504}" type="sibTrans" cxnId="{265CB25D-D2A0-40EE-8AA1-5706413CBCB8}">
      <dgm:prSet/>
      <dgm:spPr/>
      <dgm:t>
        <a:bodyPr/>
        <a:lstStyle/>
        <a:p>
          <a:endParaRPr lang="en-US"/>
        </a:p>
      </dgm:t>
    </dgm:pt>
    <dgm:pt modelId="{E68A2C0C-7391-4338-9905-F8E6154BC916}" type="pres">
      <dgm:prSet presAssocID="{F2B6EB9F-6EC1-4DC9-86CF-C03FDB57ED21}" presName="vert0" presStyleCnt="0">
        <dgm:presLayoutVars>
          <dgm:dir/>
          <dgm:animOne val="branch"/>
          <dgm:animLvl val="lvl"/>
        </dgm:presLayoutVars>
      </dgm:prSet>
      <dgm:spPr/>
      <dgm:t>
        <a:bodyPr/>
        <a:lstStyle/>
        <a:p>
          <a:endParaRPr lang="en-US"/>
        </a:p>
      </dgm:t>
    </dgm:pt>
    <dgm:pt modelId="{DA45CD57-1E18-4D3A-9BE6-1E6E7827B1E4}" type="pres">
      <dgm:prSet presAssocID="{D48FC208-99E8-4B34-AAC7-CDC8B9EEA83A}" presName="thickLine" presStyleLbl="alignNode1" presStyleIdx="0" presStyleCnt="3"/>
      <dgm:spPr/>
    </dgm:pt>
    <dgm:pt modelId="{54A692A4-5E22-4BB0-9630-4ABE0DE2A4DC}" type="pres">
      <dgm:prSet presAssocID="{D48FC208-99E8-4B34-AAC7-CDC8B9EEA83A}" presName="horz1" presStyleCnt="0"/>
      <dgm:spPr/>
    </dgm:pt>
    <dgm:pt modelId="{484FCBF9-5D55-4660-AAD6-A44BE5871C95}" type="pres">
      <dgm:prSet presAssocID="{D48FC208-99E8-4B34-AAC7-CDC8B9EEA83A}" presName="tx1" presStyleLbl="revTx" presStyleIdx="0" presStyleCnt="3"/>
      <dgm:spPr/>
      <dgm:t>
        <a:bodyPr/>
        <a:lstStyle/>
        <a:p>
          <a:endParaRPr lang="en-US"/>
        </a:p>
      </dgm:t>
    </dgm:pt>
    <dgm:pt modelId="{6D3F9A2C-05F5-4692-B11A-AB6651F75DFC}" type="pres">
      <dgm:prSet presAssocID="{D48FC208-99E8-4B34-AAC7-CDC8B9EEA83A}" presName="vert1" presStyleCnt="0"/>
      <dgm:spPr/>
    </dgm:pt>
    <dgm:pt modelId="{30780BDA-4CF6-4E70-8CDE-F6DC12A21A6E}" type="pres">
      <dgm:prSet presAssocID="{8490B27A-6E8A-4CB4-8F41-756A7BDBE432}" presName="thickLine" presStyleLbl="alignNode1" presStyleIdx="1" presStyleCnt="3"/>
      <dgm:spPr/>
    </dgm:pt>
    <dgm:pt modelId="{E6769996-DDE7-4BF4-B74E-C13408B79878}" type="pres">
      <dgm:prSet presAssocID="{8490B27A-6E8A-4CB4-8F41-756A7BDBE432}" presName="horz1" presStyleCnt="0"/>
      <dgm:spPr/>
    </dgm:pt>
    <dgm:pt modelId="{FF57679E-9018-4FEC-8622-8A8B22A0ADC9}" type="pres">
      <dgm:prSet presAssocID="{8490B27A-6E8A-4CB4-8F41-756A7BDBE432}" presName="tx1" presStyleLbl="revTx" presStyleIdx="1" presStyleCnt="3"/>
      <dgm:spPr/>
      <dgm:t>
        <a:bodyPr/>
        <a:lstStyle/>
        <a:p>
          <a:endParaRPr lang="en-US"/>
        </a:p>
      </dgm:t>
    </dgm:pt>
    <dgm:pt modelId="{8B6DC7FE-DC4C-4313-A487-EF85FB171FFE}" type="pres">
      <dgm:prSet presAssocID="{8490B27A-6E8A-4CB4-8F41-756A7BDBE432}" presName="vert1" presStyleCnt="0"/>
      <dgm:spPr/>
    </dgm:pt>
    <dgm:pt modelId="{D84357EB-15CA-43F3-81E7-15C1E5168F5E}" type="pres">
      <dgm:prSet presAssocID="{B445729C-CACD-4528-93AF-06CF18130882}" presName="thickLine" presStyleLbl="alignNode1" presStyleIdx="2" presStyleCnt="3"/>
      <dgm:spPr/>
    </dgm:pt>
    <dgm:pt modelId="{C982B96D-0BAD-4DF4-8E00-008DA8057DAF}" type="pres">
      <dgm:prSet presAssocID="{B445729C-CACD-4528-93AF-06CF18130882}" presName="horz1" presStyleCnt="0"/>
      <dgm:spPr/>
    </dgm:pt>
    <dgm:pt modelId="{4F6C897C-B0E4-499C-A75A-C4B044273776}" type="pres">
      <dgm:prSet presAssocID="{B445729C-CACD-4528-93AF-06CF18130882}" presName="tx1" presStyleLbl="revTx" presStyleIdx="2" presStyleCnt="3"/>
      <dgm:spPr/>
      <dgm:t>
        <a:bodyPr/>
        <a:lstStyle/>
        <a:p>
          <a:endParaRPr lang="en-US"/>
        </a:p>
      </dgm:t>
    </dgm:pt>
    <dgm:pt modelId="{9C7F0C87-D101-462C-934D-1E16BE50F5EF}" type="pres">
      <dgm:prSet presAssocID="{B445729C-CACD-4528-93AF-06CF18130882}" presName="vert1" presStyleCnt="0"/>
      <dgm:spPr/>
    </dgm:pt>
  </dgm:ptLst>
  <dgm:cxnLst>
    <dgm:cxn modelId="{5B1457E3-6D9F-457D-8518-030AA1A943C9}" type="presOf" srcId="{D48FC208-99E8-4B34-AAC7-CDC8B9EEA83A}" destId="{484FCBF9-5D55-4660-AAD6-A44BE5871C95}" srcOrd="0" destOrd="0" presId="urn:microsoft.com/office/officeart/2008/layout/LinedList"/>
    <dgm:cxn modelId="{0028EEEF-7292-4F5D-8FE6-195C2FB26387}" srcId="{F2B6EB9F-6EC1-4DC9-86CF-C03FDB57ED21}" destId="{D48FC208-99E8-4B34-AAC7-CDC8B9EEA83A}" srcOrd="0" destOrd="0" parTransId="{692A4F21-909C-4B86-9D80-E5ED318471BB}" sibTransId="{B0A3125B-40E8-4514-BB44-A9C338B88562}"/>
    <dgm:cxn modelId="{265CB25D-D2A0-40EE-8AA1-5706413CBCB8}" srcId="{F2B6EB9F-6EC1-4DC9-86CF-C03FDB57ED21}" destId="{B445729C-CACD-4528-93AF-06CF18130882}" srcOrd="2" destOrd="0" parTransId="{92E69834-3759-4828-BC08-2B5D75DC3C0F}" sibTransId="{FAA5BFC8-42C9-4310-B816-6230EB527504}"/>
    <dgm:cxn modelId="{C0EA75A5-89AB-4387-8E37-3C553C77D45A}" type="presOf" srcId="{F2B6EB9F-6EC1-4DC9-86CF-C03FDB57ED21}" destId="{E68A2C0C-7391-4338-9905-F8E6154BC916}" srcOrd="0" destOrd="0" presId="urn:microsoft.com/office/officeart/2008/layout/LinedList"/>
    <dgm:cxn modelId="{9365F830-1918-4B78-B4C4-BB6A0CAE0E8E}" srcId="{F2B6EB9F-6EC1-4DC9-86CF-C03FDB57ED21}" destId="{8490B27A-6E8A-4CB4-8F41-756A7BDBE432}" srcOrd="1" destOrd="0" parTransId="{5460D6A0-8904-4461-AA5C-3D496D083BF6}" sibTransId="{2D11F373-2BFC-4C4A-A734-C1A66BBAF60C}"/>
    <dgm:cxn modelId="{A5ADFB5A-E8A0-49D5-8211-40FEDA2F810A}" type="presOf" srcId="{8490B27A-6E8A-4CB4-8F41-756A7BDBE432}" destId="{FF57679E-9018-4FEC-8622-8A8B22A0ADC9}" srcOrd="0" destOrd="0" presId="urn:microsoft.com/office/officeart/2008/layout/LinedList"/>
    <dgm:cxn modelId="{851E3CC6-0608-4D9E-B3F2-56950D5C0881}" type="presOf" srcId="{B445729C-CACD-4528-93AF-06CF18130882}" destId="{4F6C897C-B0E4-499C-A75A-C4B044273776}" srcOrd="0" destOrd="0" presId="urn:microsoft.com/office/officeart/2008/layout/LinedList"/>
    <dgm:cxn modelId="{D30413DA-3DEE-416B-A67F-4638539C8D15}" type="presParOf" srcId="{E68A2C0C-7391-4338-9905-F8E6154BC916}" destId="{DA45CD57-1E18-4D3A-9BE6-1E6E7827B1E4}" srcOrd="0" destOrd="0" presId="urn:microsoft.com/office/officeart/2008/layout/LinedList"/>
    <dgm:cxn modelId="{9ECF1C96-9755-4F97-A2B2-63D3EB6F37C6}" type="presParOf" srcId="{E68A2C0C-7391-4338-9905-F8E6154BC916}" destId="{54A692A4-5E22-4BB0-9630-4ABE0DE2A4DC}" srcOrd="1" destOrd="0" presId="urn:microsoft.com/office/officeart/2008/layout/LinedList"/>
    <dgm:cxn modelId="{6CC9BB71-8344-414A-A95A-B8AEB4AC0A31}" type="presParOf" srcId="{54A692A4-5E22-4BB0-9630-4ABE0DE2A4DC}" destId="{484FCBF9-5D55-4660-AAD6-A44BE5871C95}" srcOrd="0" destOrd="0" presId="urn:microsoft.com/office/officeart/2008/layout/LinedList"/>
    <dgm:cxn modelId="{810707A5-781E-4E17-B8B6-DFDE9FE9DC17}" type="presParOf" srcId="{54A692A4-5E22-4BB0-9630-4ABE0DE2A4DC}" destId="{6D3F9A2C-05F5-4692-B11A-AB6651F75DFC}" srcOrd="1" destOrd="0" presId="urn:microsoft.com/office/officeart/2008/layout/LinedList"/>
    <dgm:cxn modelId="{C1881ADE-E5D5-44D5-8216-29B8A4AE2E67}" type="presParOf" srcId="{E68A2C0C-7391-4338-9905-F8E6154BC916}" destId="{30780BDA-4CF6-4E70-8CDE-F6DC12A21A6E}" srcOrd="2" destOrd="0" presId="urn:microsoft.com/office/officeart/2008/layout/LinedList"/>
    <dgm:cxn modelId="{BA8D5045-0C17-4688-A868-B9ACE4782212}" type="presParOf" srcId="{E68A2C0C-7391-4338-9905-F8E6154BC916}" destId="{E6769996-DDE7-4BF4-B74E-C13408B79878}" srcOrd="3" destOrd="0" presId="urn:microsoft.com/office/officeart/2008/layout/LinedList"/>
    <dgm:cxn modelId="{3A72B676-E0F4-4806-9679-F06E7C610138}" type="presParOf" srcId="{E6769996-DDE7-4BF4-B74E-C13408B79878}" destId="{FF57679E-9018-4FEC-8622-8A8B22A0ADC9}" srcOrd="0" destOrd="0" presId="urn:microsoft.com/office/officeart/2008/layout/LinedList"/>
    <dgm:cxn modelId="{772E6DD7-09A8-4346-8E09-9D0893131FF4}" type="presParOf" srcId="{E6769996-DDE7-4BF4-B74E-C13408B79878}" destId="{8B6DC7FE-DC4C-4313-A487-EF85FB171FFE}" srcOrd="1" destOrd="0" presId="urn:microsoft.com/office/officeart/2008/layout/LinedList"/>
    <dgm:cxn modelId="{ED6F5C19-E038-47E8-9918-ADA9AD0F0620}" type="presParOf" srcId="{E68A2C0C-7391-4338-9905-F8E6154BC916}" destId="{D84357EB-15CA-43F3-81E7-15C1E5168F5E}" srcOrd="4" destOrd="0" presId="urn:microsoft.com/office/officeart/2008/layout/LinedList"/>
    <dgm:cxn modelId="{0C603705-F5A5-4D42-8894-AD690638F6C4}" type="presParOf" srcId="{E68A2C0C-7391-4338-9905-F8E6154BC916}" destId="{C982B96D-0BAD-4DF4-8E00-008DA8057DAF}" srcOrd="5" destOrd="0" presId="urn:microsoft.com/office/officeart/2008/layout/LinedList"/>
    <dgm:cxn modelId="{6E57B09F-3E84-4FB6-8B61-80F17181A312}" type="presParOf" srcId="{C982B96D-0BAD-4DF4-8E00-008DA8057DAF}" destId="{4F6C897C-B0E4-499C-A75A-C4B044273776}" srcOrd="0" destOrd="0" presId="urn:microsoft.com/office/officeart/2008/layout/LinedList"/>
    <dgm:cxn modelId="{B00A2B2B-08C1-4CA0-BA51-C9E1901F9F64}" type="presParOf" srcId="{C982B96D-0BAD-4DF4-8E00-008DA8057DAF}" destId="{9C7F0C87-D101-462C-934D-1E16BE50F5E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51F55E-E088-43FB-AD2D-4FB98541D1AC}"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19FEE818-42F6-43E4-BAFF-BEBA43ECECD7}">
      <dgm:prSet/>
      <dgm:spPr/>
      <dgm:t>
        <a:bodyPr/>
        <a:lstStyle/>
        <a:p>
          <a:r>
            <a:rPr lang="en-US"/>
            <a:t>Cannabinoid receptors abundant in the parts of the brain that regulate movement, coordination, learning and memory, higher cognitive functions, such as judgment, and pleasure regions</a:t>
          </a:r>
        </a:p>
      </dgm:t>
    </dgm:pt>
    <dgm:pt modelId="{028AFF6C-34C6-4A30-8E8B-E2346BF0A5BD}" type="parTrans" cxnId="{6FDDE1E8-29A1-4048-A818-429ED60C76DB}">
      <dgm:prSet/>
      <dgm:spPr/>
      <dgm:t>
        <a:bodyPr/>
        <a:lstStyle/>
        <a:p>
          <a:endParaRPr lang="en-US"/>
        </a:p>
      </dgm:t>
    </dgm:pt>
    <dgm:pt modelId="{08E2ADDA-8A23-400D-BCD3-7BB21810E883}" type="sibTrans" cxnId="{6FDDE1E8-29A1-4048-A818-429ED60C76DB}">
      <dgm:prSet/>
      <dgm:spPr/>
      <dgm:t>
        <a:bodyPr/>
        <a:lstStyle/>
        <a:p>
          <a:endParaRPr lang="en-US"/>
        </a:p>
      </dgm:t>
    </dgm:pt>
    <dgm:pt modelId="{C01719CB-3E79-4591-8A43-47F35F00E5F5}">
      <dgm:prSet/>
      <dgm:spPr/>
      <dgm:t>
        <a:bodyPr/>
        <a:lstStyle/>
        <a:p>
          <a:r>
            <a:rPr lang="en-US"/>
            <a:t>Activates the brain’s reward system – which releases dopamine at levels higher than typically found,</a:t>
          </a:r>
        </a:p>
      </dgm:t>
    </dgm:pt>
    <dgm:pt modelId="{628FD7D2-4BF8-41A4-B0B9-62086888E58F}" type="parTrans" cxnId="{A59B4758-8E13-438E-B1AC-F4A2F1631059}">
      <dgm:prSet/>
      <dgm:spPr/>
      <dgm:t>
        <a:bodyPr/>
        <a:lstStyle/>
        <a:p>
          <a:endParaRPr lang="en-US"/>
        </a:p>
      </dgm:t>
    </dgm:pt>
    <dgm:pt modelId="{73607F86-C3EA-45E9-93DF-90C76111E937}" type="sibTrans" cxnId="{A59B4758-8E13-438E-B1AC-F4A2F1631059}">
      <dgm:prSet/>
      <dgm:spPr/>
      <dgm:t>
        <a:bodyPr/>
        <a:lstStyle/>
        <a:p>
          <a:endParaRPr lang="en-US"/>
        </a:p>
      </dgm:t>
    </dgm:pt>
    <dgm:pt modelId="{A2C789DE-66F9-4701-AFF6-8464AC968BC2}">
      <dgm:prSet/>
      <dgm:spPr/>
      <dgm:t>
        <a:bodyPr/>
        <a:lstStyle/>
        <a:p>
          <a:r>
            <a:rPr lang="en-US"/>
            <a:t>Teaches the brain to repeat the rewarding behavior</a:t>
          </a:r>
        </a:p>
      </dgm:t>
    </dgm:pt>
    <dgm:pt modelId="{BE6EAFD2-844C-481E-A6BF-5A5B04D6E985}" type="parTrans" cxnId="{F130EF7D-9851-4716-AC07-0805068A3777}">
      <dgm:prSet/>
      <dgm:spPr/>
      <dgm:t>
        <a:bodyPr/>
        <a:lstStyle/>
        <a:p>
          <a:endParaRPr lang="en-US"/>
        </a:p>
      </dgm:t>
    </dgm:pt>
    <dgm:pt modelId="{14ECCCA2-01ED-4F5F-BA56-032BBA01FB5C}" type="sibTrans" cxnId="{F130EF7D-9851-4716-AC07-0805068A3777}">
      <dgm:prSet/>
      <dgm:spPr/>
      <dgm:t>
        <a:bodyPr/>
        <a:lstStyle/>
        <a:p>
          <a:endParaRPr lang="en-US"/>
        </a:p>
      </dgm:t>
    </dgm:pt>
    <dgm:pt modelId="{A3C826ED-935D-4945-8372-E051204E938E}" type="pres">
      <dgm:prSet presAssocID="{5851F55E-E088-43FB-AD2D-4FB98541D1AC}" presName="vert0" presStyleCnt="0">
        <dgm:presLayoutVars>
          <dgm:dir/>
          <dgm:animOne val="branch"/>
          <dgm:animLvl val="lvl"/>
        </dgm:presLayoutVars>
      </dgm:prSet>
      <dgm:spPr/>
      <dgm:t>
        <a:bodyPr/>
        <a:lstStyle/>
        <a:p>
          <a:endParaRPr lang="en-US"/>
        </a:p>
      </dgm:t>
    </dgm:pt>
    <dgm:pt modelId="{91DE6FF0-22EC-4E9C-A919-9190426DA6B9}" type="pres">
      <dgm:prSet presAssocID="{19FEE818-42F6-43E4-BAFF-BEBA43ECECD7}" presName="thickLine" presStyleLbl="alignNode1" presStyleIdx="0" presStyleCnt="3"/>
      <dgm:spPr/>
    </dgm:pt>
    <dgm:pt modelId="{D93535C5-C823-454B-981C-A5EBF167B2EB}" type="pres">
      <dgm:prSet presAssocID="{19FEE818-42F6-43E4-BAFF-BEBA43ECECD7}" presName="horz1" presStyleCnt="0"/>
      <dgm:spPr/>
    </dgm:pt>
    <dgm:pt modelId="{7DA9D8C3-B8CF-46FD-B546-F3BEE59FAF5A}" type="pres">
      <dgm:prSet presAssocID="{19FEE818-42F6-43E4-BAFF-BEBA43ECECD7}" presName="tx1" presStyleLbl="revTx" presStyleIdx="0" presStyleCnt="3"/>
      <dgm:spPr/>
      <dgm:t>
        <a:bodyPr/>
        <a:lstStyle/>
        <a:p>
          <a:endParaRPr lang="en-US"/>
        </a:p>
      </dgm:t>
    </dgm:pt>
    <dgm:pt modelId="{13537B43-D9D5-4B15-B18C-17F83E335F34}" type="pres">
      <dgm:prSet presAssocID="{19FEE818-42F6-43E4-BAFF-BEBA43ECECD7}" presName="vert1" presStyleCnt="0"/>
      <dgm:spPr/>
    </dgm:pt>
    <dgm:pt modelId="{B9EAD000-E343-49E9-B915-44435BBF2099}" type="pres">
      <dgm:prSet presAssocID="{C01719CB-3E79-4591-8A43-47F35F00E5F5}" presName="thickLine" presStyleLbl="alignNode1" presStyleIdx="1" presStyleCnt="3"/>
      <dgm:spPr/>
    </dgm:pt>
    <dgm:pt modelId="{334F4D08-2B44-4A82-B2FA-9DE56F4F6512}" type="pres">
      <dgm:prSet presAssocID="{C01719CB-3E79-4591-8A43-47F35F00E5F5}" presName="horz1" presStyleCnt="0"/>
      <dgm:spPr/>
    </dgm:pt>
    <dgm:pt modelId="{CBE7AD20-76AA-44DD-8FAF-F38C0E52EA1A}" type="pres">
      <dgm:prSet presAssocID="{C01719CB-3E79-4591-8A43-47F35F00E5F5}" presName="tx1" presStyleLbl="revTx" presStyleIdx="1" presStyleCnt="3"/>
      <dgm:spPr/>
      <dgm:t>
        <a:bodyPr/>
        <a:lstStyle/>
        <a:p>
          <a:endParaRPr lang="en-US"/>
        </a:p>
      </dgm:t>
    </dgm:pt>
    <dgm:pt modelId="{23643B36-759C-4D88-B196-690FCEBAAB79}" type="pres">
      <dgm:prSet presAssocID="{C01719CB-3E79-4591-8A43-47F35F00E5F5}" presName="vert1" presStyleCnt="0"/>
      <dgm:spPr/>
    </dgm:pt>
    <dgm:pt modelId="{F8F21122-4B5F-43EA-86C4-EC47B5638BF8}" type="pres">
      <dgm:prSet presAssocID="{A2C789DE-66F9-4701-AFF6-8464AC968BC2}" presName="thickLine" presStyleLbl="alignNode1" presStyleIdx="2" presStyleCnt="3"/>
      <dgm:spPr/>
    </dgm:pt>
    <dgm:pt modelId="{59280694-698A-4141-8711-FEAD58D4660C}" type="pres">
      <dgm:prSet presAssocID="{A2C789DE-66F9-4701-AFF6-8464AC968BC2}" presName="horz1" presStyleCnt="0"/>
      <dgm:spPr/>
    </dgm:pt>
    <dgm:pt modelId="{E23047CB-A559-47B0-B849-38D0DD265A39}" type="pres">
      <dgm:prSet presAssocID="{A2C789DE-66F9-4701-AFF6-8464AC968BC2}" presName="tx1" presStyleLbl="revTx" presStyleIdx="2" presStyleCnt="3"/>
      <dgm:spPr/>
      <dgm:t>
        <a:bodyPr/>
        <a:lstStyle/>
        <a:p>
          <a:endParaRPr lang="en-US"/>
        </a:p>
      </dgm:t>
    </dgm:pt>
    <dgm:pt modelId="{834FEBA9-C9B2-4491-8AFE-99EFA5449154}" type="pres">
      <dgm:prSet presAssocID="{A2C789DE-66F9-4701-AFF6-8464AC968BC2}" presName="vert1" presStyleCnt="0"/>
      <dgm:spPr/>
    </dgm:pt>
  </dgm:ptLst>
  <dgm:cxnLst>
    <dgm:cxn modelId="{3EC0CCE7-39C5-4B0A-BBD9-3C9FB32E29D2}" type="presOf" srcId="{19FEE818-42F6-43E4-BAFF-BEBA43ECECD7}" destId="{7DA9D8C3-B8CF-46FD-B546-F3BEE59FAF5A}" srcOrd="0" destOrd="0" presId="urn:microsoft.com/office/officeart/2008/layout/LinedList"/>
    <dgm:cxn modelId="{A59B4758-8E13-438E-B1AC-F4A2F1631059}" srcId="{5851F55E-E088-43FB-AD2D-4FB98541D1AC}" destId="{C01719CB-3E79-4591-8A43-47F35F00E5F5}" srcOrd="1" destOrd="0" parTransId="{628FD7D2-4BF8-41A4-B0B9-62086888E58F}" sibTransId="{73607F86-C3EA-45E9-93DF-90C76111E937}"/>
    <dgm:cxn modelId="{6FDDE1E8-29A1-4048-A818-429ED60C76DB}" srcId="{5851F55E-E088-43FB-AD2D-4FB98541D1AC}" destId="{19FEE818-42F6-43E4-BAFF-BEBA43ECECD7}" srcOrd="0" destOrd="0" parTransId="{028AFF6C-34C6-4A30-8E8B-E2346BF0A5BD}" sibTransId="{08E2ADDA-8A23-400D-BCD3-7BB21810E883}"/>
    <dgm:cxn modelId="{2C2C4938-52AA-4938-A611-9414191D1AA6}" type="presOf" srcId="{A2C789DE-66F9-4701-AFF6-8464AC968BC2}" destId="{E23047CB-A559-47B0-B849-38D0DD265A39}" srcOrd="0" destOrd="0" presId="urn:microsoft.com/office/officeart/2008/layout/LinedList"/>
    <dgm:cxn modelId="{659FB230-507F-4750-A56A-BADA32A416E4}" type="presOf" srcId="{C01719CB-3E79-4591-8A43-47F35F00E5F5}" destId="{CBE7AD20-76AA-44DD-8FAF-F38C0E52EA1A}" srcOrd="0" destOrd="0" presId="urn:microsoft.com/office/officeart/2008/layout/LinedList"/>
    <dgm:cxn modelId="{F130EF7D-9851-4716-AC07-0805068A3777}" srcId="{5851F55E-E088-43FB-AD2D-4FB98541D1AC}" destId="{A2C789DE-66F9-4701-AFF6-8464AC968BC2}" srcOrd="2" destOrd="0" parTransId="{BE6EAFD2-844C-481E-A6BF-5A5B04D6E985}" sibTransId="{14ECCCA2-01ED-4F5F-BA56-032BBA01FB5C}"/>
    <dgm:cxn modelId="{9C543884-694B-4EAC-998E-EB9E35E7EDD8}" type="presOf" srcId="{5851F55E-E088-43FB-AD2D-4FB98541D1AC}" destId="{A3C826ED-935D-4945-8372-E051204E938E}" srcOrd="0" destOrd="0" presId="urn:microsoft.com/office/officeart/2008/layout/LinedList"/>
    <dgm:cxn modelId="{E433420B-060E-4F56-821B-575660931F2A}" type="presParOf" srcId="{A3C826ED-935D-4945-8372-E051204E938E}" destId="{91DE6FF0-22EC-4E9C-A919-9190426DA6B9}" srcOrd="0" destOrd="0" presId="urn:microsoft.com/office/officeart/2008/layout/LinedList"/>
    <dgm:cxn modelId="{FD427099-DED5-4BE3-A97B-2888E729E441}" type="presParOf" srcId="{A3C826ED-935D-4945-8372-E051204E938E}" destId="{D93535C5-C823-454B-981C-A5EBF167B2EB}" srcOrd="1" destOrd="0" presId="urn:microsoft.com/office/officeart/2008/layout/LinedList"/>
    <dgm:cxn modelId="{1B76561E-12AD-4F23-9849-ABA0E56D2D03}" type="presParOf" srcId="{D93535C5-C823-454B-981C-A5EBF167B2EB}" destId="{7DA9D8C3-B8CF-46FD-B546-F3BEE59FAF5A}" srcOrd="0" destOrd="0" presId="urn:microsoft.com/office/officeart/2008/layout/LinedList"/>
    <dgm:cxn modelId="{B4673FDB-A90E-488C-9F5D-465A909B88BF}" type="presParOf" srcId="{D93535C5-C823-454B-981C-A5EBF167B2EB}" destId="{13537B43-D9D5-4B15-B18C-17F83E335F34}" srcOrd="1" destOrd="0" presId="urn:microsoft.com/office/officeart/2008/layout/LinedList"/>
    <dgm:cxn modelId="{8095C323-E986-4697-A143-499B49AE376F}" type="presParOf" srcId="{A3C826ED-935D-4945-8372-E051204E938E}" destId="{B9EAD000-E343-49E9-B915-44435BBF2099}" srcOrd="2" destOrd="0" presId="urn:microsoft.com/office/officeart/2008/layout/LinedList"/>
    <dgm:cxn modelId="{10A936A8-4558-4944-B3B6-EB6147BE0A9F}" type="presParOf" srcId="{A3C826ED-935D-4945-8372-E051204E938E}" destId="{334F4D08-2B44-4A82-B2FA-9DE56F4F6512}" srcOrd="3" destOrd="0" presId="urn:microsoft.com/office/officeart/2008/layout/LinedList"/>
    <dgm:cxn modelId="{C3073A56-6B0B-491F-B3D5-0011E4F964AA}" type="presParOf" srcId="{334F4D08-2B44-4A82-B2FA-9DE56F4F6512}" destId="{CBE7AD20-76AA-44DD-8FAF-F38C0E52EA1A}" srcOrd="0" destOrd="0" presId="urn:microsoft.com/office/officeart/2008/layout/LinedList"/>
    <dgm:cxn modelId="{C5A30F97-F194-498E-BACE-47DF0E6E0749}" type="presParOf" srcId="{334F4D08-2B44-4A82-B2FA-9DE56F4F6512}" destId="{23643B36-759C-4D88-B196-690FCEBAAB79}" srcOrd="1" destOrd="0" presId="urn:microsoft.com/office/officeart/2008/layout/LinedList"/>
    <dgm:cxn modelId="{E37DD0B1-3866-461A-882E-FEA370732331}" type="presParOf" srcId="{A3C826ED-935D-4945-8372-E051204E938E}" destId="{F8F21122-4B5F-43EA-86C4-EC47B5638BF8}" srcOrd="4" destOrd="0" presId="urn:microsoft.com/office/officeart/2008/layout/LinedList"/>
    <dgm:cxn modelId="{375EA005-56FB-40C0-B4A0-F2C07BAA3F79}" type="presParOf" srcId="{A3C826ED-935D-4945-8372-E051204E938E}" destId="{59280694-698A-4141-8711-FEAD58D4660C}" srcOrd="5" destOrd="0" presId="urn:microsoft.com/office/officeart/2008/layout/LinedList"/>
    <dgm:cxn modelId="{B12A6DD4-F5BE-4682-86D3-646485320E05}" type="presParOf" srcId="{59280694-698A-4141-8711-FEAD58D4660C}" destId="{E23047CB-A559-47B0-B849-38D0DD265A39}" srcOrd="0" destOrd="0" presId="urn:microsoft.com/office/officeart/2008/layout/LinedList"/>
    <dgm:cxn modelId="{4E31D2DD-9F60-40EB-8233-5759F8818B81}" type="presParOf" srcId="{59280694-698A-4141-8711-FEAD58D4660C}" destId="{834FEBA9-C9B2-4491-8AFE-99EFA544915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71DAB0-872C-49A8-86D8-BD28198B64AE}"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CACACD4D-A963-4551-9FAF-4D5BBD0C63EC}">
      <dgm:prSet/>
      <dgm:spPr/>
      <dgm:t>
        <a:bodyPr/>
        <a:lstStyle/>
        <a:p>
          <a:r>
            <a:rPr lang="en-US"/>
            <a:t>A non-intoxicating compound</a:t>
          </a:r>
        </a:p>
      </dgm:t>
    </dgm:pt>
    <dgm:pt modelId="{A1B14E47-15AF-4FA5-9CEE-ADE72609E35C}" type="parTrans" cxnId="{1E4948BF-68AB-4341-AF0E-BB145D35EA75}">
      <dgm:prSet/>
      <dgm:spPr/>
      <dgm:t>
        <a:bodyPr/>
        <a:lstStyle/>
        <a:p>
          <a:endParaRPr lang="en-US"/>
        </a:p>
      </dgm:t>
    </dgm:pt>
    <dgm:pt modelId="{86672DC3-03E9-4A50-8090-172E5B3A8574}" type="sibTrans" cxnId="{1E4948BF-68AB-4341-AF0E-BB145D35EA75}">
      <dgm:prSet/>
      <dgm:spPr/>
      <dgm:t>
        <a:bodyPr/>
        <a:lstStyle/>
        <a:p>
          <a:endParaRPr lang="en-US"/>
        </a:p>
      </dgm:t>
    </dgm:pt>
    <dgm:pt modelId="{41F2119A-A9A2-4153-869C-9CF24FE9F0F2}">
      <dgm:prSet/>
      <dgm:spPr/>
      <dgm:t>
        <a:bodyPr/>
        <a:lstStyle/>
        <a:p>
          <a:r>
            <a:rPr lang="en-US"/>
            <a:t>May affect mood; mild physiological effects</a:t>
          </a:r>
        </a:p>
      </dgm:t>
    </dgm:pt>
    <dgm:pt modelId="{50F350C1-6EF8-4F31-B509-4FD1BB98A701}" type="parTrans" cxnId="{C84ABBF3-CF89-4E51-87F4-33E888703B69}">
      <dgm:prSet/>
      <dgm:spPr/>
      <dgm:t>
        <a:bodyPr/>
        <a:lstStyle/>
        <a:p>
          <a:endParaRPr lang="en-US"/>
        </a:p>
      </dgm:t>
    </dgm:pt>
    <dgm:pt modelId="{20A286BE-1C1E-45DC-9A47-D7AF8A12A016}" type="sibTrans" cxnId="{C84ABBF3-CF89-4E51-87F4-33E888703B69}">
      <dgm:prSet/>
      <dgm:spPr/>
      <dgm:t>
        <a:bodyPr/>
        <a:lstStyle/>
        <a:p>
          <a:endParaRPr lang="en-US"/>
        </a:p>
      </dgm:t>
    </dgm:pt>
    <dgm:pt modelId="{D52BF111-ADE1-4A1F-8137-3877F47FB8AE}">
      <dgm:prSet/>
      <dgm:spPr/>
      <dgm:t>
        <a:bodyPr/>
        <a:lstStyle/>
        <a:p>
          <a:r>
            <a:rPr lang="en-US"/>
            <a:t>Advertised to provide relief for anxiety, depression and PTSD, promote sleep</a:t>
          </a:r>
        </a:p>
      </dgm:t>
    </dgm:pt>
    <dgm:pt modelId="{C796ECE9-7A90-4ECD-AA8C-28BB0AAA5441}" type="parTrans" cxnId="{D7AB4B6F-176F-42DA-8BAB-F54AEF4FD953}">
      <dgm:prSet/>
      <dgm:spPr/>
      <dgm:t>
        <a:bodyPr/>
        <a:lstStyle/>
        <a:p>
          <a:endParaRPr lang="en-US"/>
        </a:p>
      </dgm:t>
    </dgm:pt>
    <dgm:pt modelId="{F3D9B3F5-04CF-4009-8E8A-CD578A8C85EC}" type="sibTrans" cxnId="{D7AB4B6F-176F-42DA-8BAB-F54AEF4FD953}">
      <dgm:prSet/>
      <dgm:spPr/>
      <dgm:t>
        <a:bodyPr/>
        <a:lstStyle/>
        <a:p>
          <a:endParaRPr lang="en-US"/>
        </a:p>
      </dgm:t>
    </dgm:pt>
    <dgm:pt modelId="{801056C4-E453-48D7-A131-9EF4066C4443}">
      <dgm:prSet/>
      <dgm:spPr/>
      <dgm:t>
        <a:bodyPr/>
        <a:lstStyle/>
        <a:p>
          <a:r>
            <a:rPr lang="en-US"/>
            <a:t>Approved by FDA to treat a rare seizure disorder in children</a:t>
          </a:r>
        </a:p>
      </dgm:t>
    </dgm:pt>
    <dgm:pt modelId="{36E4D335-6F5E-4BED-B587-915D9A833DE9}" type="parTrans" cxnId="{07B94E42-93AE-4C62-A696-6F3B216CF28A}">
      <dgm:prSet/>
      <dgm:spPr/>
      <dgm:t>
        <a:bodyPr/>
        <a:lstStyle/>
        <a:p>
          <a:endParaRPr lang="en-US"/>
        </a:p>
      </dgm:t>
    </dgm:pt>
    <dgm:pt modelId="{A1725D61-ADD9-4C35-9BE3-A560285C224A}" type="sibTrans" cxnId="{07B94E42-93AE-4C62-A696-6F3B216CF28A}">
      <dgm:prSet/>
      <dgm:spPr/>
      <dgm:t>
        <a:bodyPr/>
        <a:lstStyle/>
        <a:p>
          <a:endParaRPr lang="en-US"/>
        </a:p>
      </dgm:t>
    </dgm:pt>
    <dgm:pt modelId="{26B4AE97-8B98-4AE4-B686-514A80BE15C4}">
      <dgm:prSet/>
      <dgm:spPr/>
      <dgm:t>
        <a:bodyPr/>
        <a:lstStyle/>
        <a:p>
          <a:r>
            <a:rPr lang="en-US"/>
            <a:t>Real effect uncertain</a:t>
          </a:r>
        </a:p>
      </dgm:t>
    </dgm:pt>
    <dgm:pt modelId="{EA75E8E3-AEB9-490C-9F5C-A26C73CBAFC6}" type="parTrans" cxnId="{13DE2FB4-8A63-48BD-83D4-783246BCE409}">
      <dgm:prSet/>
      <dgm:spPr/>
      <dgm:t>
        <a:bodyPr/>
        <a:lstStyle/>
        <a:p>
          <a:endParaRPr lang="en-US"/>
        </a:p>
      </dgm:t>
    </dgm:pt>
    <dgm:pt modelId="{B551AA29-D391-45E1-A1E5-9CB223E89BF1}" type="sibTrans" cxnId="{13DE2FB4-8A63-48BD-83D4-783246BCE409}">
      <dgm:prSet/>
      <dgm:spPr/>
      <dgm:t>
        <a:bodyPr/>
        <a:lstStyle/>
        <a:p>
          <a:endParaRPr lang="en-US"/>
        </a:p>
      </dgm:t>
    </dgm:pt>
    <dgm:pt modelId="{ECCE8109-034E-41C9-B292-13EFEC2A3086}" type="pres">
      <dgm:prSet presAssocID="{D871DAB0-872C-49A8-86D8-BD28198B64AE}" presName="vert0" presStyleCnt="0">
        <dgm:presLayoutVars>
          <dgm:dir/>
          <dgm:animOne val="branch"/>
          <dgm:animLvl val="lvl"/>
        </dgm:presLayoutVars>
      </dgm:prSet>
      <dgm:spPr/>
      <dgm:t>
        <a:bodyPr/>
        <a:lstStyle/>
        <a:p>
          <a:endParaRPr lang="en-US"/>
        </a:p>
      </dgm:t>
    </dgm:pt>
    <dgm:pt modelId="{ECF020E8-5B55-4471-9C29-B6AF10CEEE9D}" type="pres">
      <dgm:prSet presAssocID="{CACACD4D-A963-4551-9FAF-4D5BBD0C63EC}" presName="thickLine" presStyleLbl="alignNode1" presStyleIdx="0" presStyleCnt="5"/>
      <dgm:spPr/>
    </dgm:pt>
    <dgm:pt modelId="{253C68F2-335E-486E-BC64-14995241399E}" type="pres">
      <dgm:prSet presAssocID="{CACACD4D-A963-4551-9FAF-4D5BBD0C63EC}" presName="horz1" presStyleCnt="0"/>
      <dgm:spPr/>
    </dgm:pt>
    <dgm:pt modelId="{DAFFCF8D-6C4B-48B4-96D9-21455E708DBD}" type="pres">
      <dgm:prSet presAssocID="{CACACD4D-A963-4551-9FAF-4D5BBD0C63EC}" presName="tx1" presStyleLbl="revTx" presStyleIdx="0" presStyleCnt="5"/>
      <dgm:spPr/>
      <dgm:t>
        <a:bodyPr/>
        <a:lstStyle/>
        <a:p>
          <a:endParaRPr lang="en-US"/>
        </a:p>
      </dgm:t>
    </dgm:pt>
    <dgm:pt modelId="{2C0581E3-4F4A-4A3E-9C54-DEACEF6A9081}" type="pres">
      <dgm:prSet presAssocID="{CACACD4D-A963-4551-9FAF-4D5BBD0C63EC}" presName="vert1" presStyleCnt="0"/>
      <dgm:spPr/>
    </dgm:pt>
    <dgm:pt modelId="{23A78E3B-DB81-4650-8F94-8253339160F5}" type="pres">
      <dgm:prSet presAssocID="{41F2119A-A9A2-4153-869C-9CF24FE9F0F2}" presName="thickLine" presStyleLbl="alignNode1" presStyleIdx="1" presStyleCnt="5"/>
      <dgm:spPr/>
    </dgm:pt>
    <dgm:pt modelId="{FD016413-826C-4D78-BB70-99D46B92F841}" type="pres">
      <dgm:prSet presAssocID="{41F2119A-A9A2-4153-869C-9CF24FE9F0F2}" presName="horz1" presStyleCnt="0"/>
      <dgm:spPr/>
    </dgm:pt>
    <dgm:pt modelId="{66E18D82-ABB8-4F91-90C5-7866573327AC}" type="pres">
      <dgm:prSet presAssocID="{41F2119A-A9A2-4153-869C-9CF24FE9F0F2}" presName="tx1" presStyleLbl="revTx" presStyleIdx="1" presStyleCnt="5"/>
      <dgm:spPr/>
      <dgm:t>
        <a:bodyPr/>
        <a:lstStyle/>
        <a:p>
          <a:endParaRPr lang="en-US"/>
        </a:p>
      </dgm:t>
    </dgm:pt>
    <dgm:pt modelId="{72061F24-A587-44C7-938C-03F79E5EEB8C}" type="pres">
      <dgm:prSet presAssocID="{41F2119A-A9A2-4153-869C-9CF24FE9F0F2}" presName="vert1" presStyleCnt="0"/>
      <dgm:spPr/>
    </dgm:pt>
    <dgm:pt modelId="{D17624F3-9886-4CD3-B788-998F05606039}" type="pres">
      <dgm:prSet presAssocID="{D52BF111-ADE1-4A1F-8137-3877F47FB8AE}" presName="thickLine" presStyleLbl="alignNode1" presStyleIdx="2" presStyleCnt="5"/>
      <dgm:spPr/>
    </dgm:pt>
    <dgm:pt modelId="{F3BAF653-5A01-4159-948B-BEAAA4250F60}" type="pres">
      <dgm:prSet presAssocID="{D52BF111-ADE1-4A1F-8137-3877F47FB8AE}" presName="horz1" presStyleCnt="0"/>
      <dgm:spPr/>
    </dgm:pt>
    <dgm:pt modelId="{25187B0C-BBE0-4D51-8C64-6F74CCFDB6C9}" type="pres">
      <dgm:prSet presAssocID="{D52BF111-ADE1-4A1F-8137-3877F47FB8AE}" presName="tx1" presStyleLbl="revTx" presStyleIdx="2" presStyleCnt="5"/>
      <dgm:spPr/>
      <dgm:t>
        <a:bodyPr/>
        <a:lstStyle/>
        <a:p>
          <a:endParaRPr lang="en-US"/>
        </a:p>
      </dgm:t>
    </dgm:pt>
    <dgm:pt modelId="{0EA4C7CD-F079-4DBF-8BAB-CC32E0353D3B}" type="pres">
      <dgm:prSet presAssocID="{D52BF111-ADE1-4A1F-8137-3877F47FB8AE}" presName="vert1" presStyleCnt="0"/>
      <dgm:spPr/>
    </dgm:pt>
    <dgm:pt modelId="{BE5E0EC0-76BE-421C-A549-3321155A747A}" type="pres">
      <dgm:prSet presAssocID="{801056C4-E453-48D7-A131-9EF4066C4443}" presName="thickLine" presStyleLbl="alignNode1" presStyleIdx="3" presStyleCnt="5"/>
      <dgm:spPr/>
    </dgm:pt>
    <dgm:pt modelId="{82689C9A-42C5-4A41-B609-5AA913236FEF}" type="pres">
      <dgm:prSet presAssocID="{801056C4-E453-48D7-A131-9EF4066C4443}" presName="horz1" presStyleCnt="0"/>
      <dgm:spPr/>
    </dgm:pt>
    <dgm:pt modelId="{E3A458E7-87CC-4FC4-8F2C-581C4359B14A}" type="pres">
      <dgm:prSet presAssocID="{801056C4-E453-48D7-A131-9EF4066C4443}" presName="tx1" presStyleLbl="revTx" presStyleIdx="3" presStyleCnt="5"/>
      <dgm:spPr/>
      <dgm:t>
        <a:bodyPr/>
        <a:lstStyle/>
        <a:p>
          <a:endParaRPr lang="en-US"/>
        </a:p>
      </dgm:t>
    </dgm:pt>
    <dgm:pt modelId="{49EF7AF6-9ABD-41D1-B73C-6023564B1CFE}" type="pres">
      <dgm:prSet presAssocID="{801056C4-E453-48D7-A131-9EF4066C4443}" presName="vert1" presStyleCnt="0"/>
      <dgm:spPr/>
    </dgm:pt>
    <dgm:pt modelId="{CC68A012-F6CC-46C7-B0E1-4C57E8D2EB69}" type="pres">
      <dgm:prSet presAssocID="{26B4AE97-8B98-4AE4-B686-514A80BE15C4}" presName="thickLine" presStyleLbl="alignNode1" presStyleIdx="4" presStyleCnt="5"/>
      <dgm:spPr/>
    </dgm:pt>
    <dgm:pt modelId="{4AB5C5F9-D82E-4AF1-BFB5-A74C9B2C8459}" type="pres">
      <dgm:prSet presAssocID="{26B4AE97-8B98-4AE4-B686-514A80BE15C4}" presName="horz1" presStyleCnt="0"/>
      <dgm:spPr/>
    </dgm:pt>
    <dgm:pt modelId="{38BD3164-BF1C-4CC2-8A65-B42DA77B38E5}" type="pres">
      <dgm:prSet presAssocID="{26B4AE97-8B98-4AE4-B686-514A80BE15C4}" presName="tx1" presStyleLbl="revTx" presStyleIdx="4" presStyleCnt="5"/>
      <dgm:spPr/>
      <dgm:t>
        <a:bodyPr/>
        <a:lstStyle/>
        <a:p>
          <a:endParaRPr lang="en-US"/>
        </a:p>
      </dgm:t>
    </dgm:pt>
    <dgm:pt modelId="{95436DDD-040B-45F5-B5B0-FE5EAAD7F95C}" type="pres">
      <dgm:prSet presAssocID="{26B4AE97-8B98-4AE4-B686-514A80BE15C4}" presName="vert1" presStyleCnt="0"/>
      <dgm:spPr/>
    </dgm:pt>
  </dgm:ptLst>
  <dgm:cxnLst>
    <dgm:cxn modelId="{D7AB4B6F-176F-42DA-8BAB-F54AEF4FD953}" srcId="{D871DAB0-872C-49A8-86D8-BD28198B64AE}" destId="{D52BF111-ADE1-4A1F-8137-3877F47FB8AE}" srcOrd="2" destOrd="0" parTransId="{C796ECE9-7A90-4ECD-AA8C-28BB0AAA5441}" sibTransId="{F3D9B3F5-04CF-4009-8E8A-CD578A8C85EC}"/>
    <dgm:cxn modelId="{13DE2FB4-8A63-48BD-83D4-783246BCE409}" srcId="{D871DAB0-872C-49A8-86D8-BD28198B64AE}" destId="{26B4AE97-8B98-4AE4-B686-514A80BE15C4}" srcOrd="4" destOrd="0" parTransId="{EA75E8E3-AEB9-490C-9F5C-A26C73CBAFC6}" sibTransId="{B551AA29-D391-45E1-A1E5-9CB223E89BF1}"/>
    <dgm:cxn modelId="{A22C2048-CB33-43E4-B2B9-757D046BA4D5}" type="presOf" srcId="{D52BF111-ADE1-4A1F-8137-3877F47FB8AE}" destId="{25187B0C-BBE0-4D51-8C64-6F74CCFDB6C9}" srcOrd="0" destOrd="0" presId="urn:microsoft.com/office/officeart/2008/layout/LinedList"/>
    <dgm:cxn modelId="{6005F98C-3531-4FF4-B635-EC1E13081A40}" type="presOf" srcId="{D871DAB0-872C-49A8-86D8-BD28198B64AE}" destId="{ECCE8109-034E-41C9-B292-13EFEC2A3086}" srcOrd="0" destOrd="0" presId="urn:microsoft.com/office/officeart/2008/layout/LinedList"/>
    <dgm:cxn modelId="{1E4948BF-68AB-4341-AF0E-BB145D35EA75}" srcId="{D871DAB0-872C-49A8-86D8-BD28198B64AE}" destId="{CACACD4D-A963-4551-9FAF-4D5BBD0C63EC}" srcOrd="0" destOrd="0" parTransId="{A1B14E47-15AF-4FA5-9CEE-ADE72609E35C}" sibTransId="{86672DC3-03E9-4A50-8090-172E5B3A8574}"/>
    <dgm:cxn modelId="{BA6F4C0B-C4C9-477E-9444-38831C5B9C07}" type="presOf" srcId="{801056C4-E453-48D7-A131-9EF4066C4443}" destId="{E3A458E7-87CC-4FC4-8F2C-581C4359B14A}" srcOrd="0" destOrd="0" presId="urn:microsoft.com/office/officeart/2008/layout/LinedList"/>
    <dgm:cxn modelId="{C84ABBF3-CF89-4E51-87F4-33E888703B69}" srcId="{D871DAB0-872C-49A8-86D8-BD28198B64AE}" destId="{41F2119A-A9A2-4153-869C-9CF24FE9F0F2}" srcOrd="1" destOrd="0" parTransId="{50F350C1-6EF8-4F31-B509-4FD1BB98A701}" sibTransId="{20A286BE-1C1E-45DC-9A47-D7AF8A12A016}"/>
    <dgm:cxn modelId="{41588B32-EC65-484B-A334-555D2AF2525C}" type="presOf" srcId="{26B4AE97-8B98-4AE4-B686-514A80BE15C4}" destId="{38BD3164-BF1C-4CC2-8A65-B42DA77B38E5}" srcOrd="0" destOrd="0" presId="urn:microsoft.com/office/officeart/2008/layout/LinedList"/>
    <dgm:cxn modelId="{07B94E42-93AE-4C62-A696-6F3B216CF28A}" srcId="{D871DAB0-872C-49A8-86D8-BD28198B64AE}" destId="{801056C4-E453-48D7-A131-9EF4066C4443}" srcOrd="3" destOrd="0" parTransId="{36E4D335-6F5E-4BED-B587-915D9A833DE9}" sibTransId="{A1725D61-ADD9-4C35-9BE3-A560285C224A}"/>
    <dgm:cxn modelId="{170FD26B-0A13-4C36-9E0D-C1B97F355628}" type="presOf" srcId="{41F2119A-A9A2-4153-869C-9CF24FE9F0F2}" destId="{66E18D82-ABB8-4F91-90C5-7866573327AC}" srcOrd="0" destOrd="0" presId="urn:microsoft.com/office/officeart/2008/layout/LinedList"/>
    <dgm:cxn modelId="{B4B02B00-9609-44F3-ACBC-0C35757ED279}" type="presOf" srcId="{CACACD4D-A963-4551-9FAF-4D5BBD0C63EC}" destId="{DAFFCF8D-6C4B-48B4-96D9-21455E708DBD}" srcOrd="0" destOrd="0" presId="urn:microsoft.com/office/officeart/2008/layout/LinedList"/>
    <dgm:cxn modelId="{7BA7C700-9937-47C7-B4BD-C94F8FB83CA9}" type="presParOf" srcId="{ECCE8109-034E-41C9-B292-13EFEC2A3086}" destId="{ECF020E8-5B55-4471-9C29-B6AF10CEEE9D}" srcOrd="0" destOrd="0" presId="urn:microsoft.com/office/officeart/2008/layout/LinedList"/>
    <dgm:cxn modelId="{FDD90179-0CE3-4B53-824A-BE04473B0BF1}" type="presParOf" srcId="{ECCE8109-034E-41C9-B292-13EFEC2A3086}" destId="{253C68F2-335E-486E-BC64-14995241399E}" srcOrd="1" destOrd="0" presId="urn:microsoft.com/office/officeart/2008/layout/LinedList"/>
    <dgm:cxn modelId="{ED5C5EC7-B899-4CA6-8FDB-204971FEF18A}" type="presParOf" srcId="{253C68F2-335E-486E-BC64-14995241399E}" destId="{DAFFCF8D-6C4B-48B4-96D9-21455E708DBD}" srcOrd="0" destOrd="0" presId="urn:microsoft.com/office/officeart/2008/layout/LinedList"/>
    <dgm:cxn modelId="{6417FEF1-BE44-471E-A5D3-6474DF897196}" type="presParOf" srcId="{253C68F2-335E-486E-BC64-14995241399E}" destId="{2C0581E3-4F4A-4A3E-9C54-DEACEF6A9081}" srcOrd="1" destOrd="0" presId="urn:microsoft.com/office/officeart/2008/layout/LinedList"/>
    <dgm:cxn modelId="{C0BDF54C-477A-4959-90BD-EC5FA01B54ED}" type="presParOf" srcId="{ECCE8109-034E-41C9-B292-13EFEC2A3086}" destId="{23A78E3B-DB81-4650-8F94-8253339160F5}" srcOrd="2" destOrd="0" presId="urn:microsoft.com/office/officeart/2008/layout/LinedList"/>
    <dgm:cxn modelId="{84F075D6-BFCF-435E-9B94-522A5BFB9CC9}" type="presParOf" srcId="{ECCE8109-034E-41C9-B292-13EFEC2A3086}" destId="{FD016413-826C-4D78-BB70-99D46B92F841}" srcOrd="3" destOrd="0" presId="urn:microsoft.com/office/officeart/2008/layout/LinedList"/>
    <dgm:cxn modelId="{6059B100-40D5-44BA-B737-6C118789F0AE}" type="presParOf" srcId="{FD016413-826C-4D78-BB70-99D46B92F841}" destId="{66E18D82-ABB8-4F91-90C5-7866573327AC}" srcOrd="0" destOrd="0" presId="urn:microsoft.com/office/officeart/2008/layout/LinedList"/>
    <dgm:cxn modelId="{6D5D81F3-B362-4ED4-951B-2CF4B77B0BFE}" type="presParOf" srcId="{FD016413-826C-4D78-BB70-99D46B92F841}" destId="{72061F24-A587-44C7-938C-03F79E5EEB8C}" srcOrd="1" destOrd="0" presId="urn:microsoft.com/office/officeart/2008/layout/LinedList"/>
    <dgm:cxn modelId="{F9D20E87-7BD5-4127-89DE-CF89ACDB1F2C}" type="presParOf" srcId="{ECCE8109-034E-41C9-B292-13EFEC2A3086}" destId="{D17624F3-9886-4CD3-B788-998F05606039}" srcOrd="4" destOrd="0" presId="urn:microsoft.com/office/officeart/2008/layout/LinedList"/>
    <dgm:cxn modelId="{07517BD0-5CA6-44DF-B796-1BF21E70D631}" type="presParOf" srcId="{ECCE8109-034E-41C9-B292-13EFEC2A3086}" destId="{F3BAF653-5A01-4159-948B-BEAAA4250F60}" srcOrd="5" destOrd="0" presId="urn:microsoft.com/office/officeart/2008/layout/LinedList"/>
    <dgm:cxn modelId="{34AA7AFF-F706-46FB-9E63-3A2DF2F12CE5}" type="presParOf" srcId="{F3BAF653-5A01-4159-948B-BEAAA4250F60}" destId="{25187B0C-BBE0-4D51-8C64-6F74CCFDB6C9}" srcOrd="0" destOrd="0" presId="urn:microsoft.com/office/officeart/2008/layout/LinedList"/>
    <dgm:cxn modelId="{D5AADF58-6693-4A34-BF81-61AD01CADFAF}" type="presParOf" srcId="{F3BAF653-5A01-4159-948B-BEAAA4250F60}" destId="{0EA4C7CD-F079-4DBF-8BAB-CC32E0353D3B}" srcOrd="1" destOrd="0" presId="urn:microsoft.com/office/officeart/2008/layout/LinedList"/>
    <dgm:cxn modelId="{5BA9CF96-49F2-4DA1-86F3-642B224F437B}" type="presParOf" srcId="{ECCE8109-034E-41C9-B292-13EFEC2A3086}" destId="{BE5E0EC0-76BE-421C-A549-3321155A747A}" srcOrd="6" destOrd="0" presId="urn:microsoft.com/office/officeart/2008/layout/LinedList"/>
    <dgm:cxn modelId="{7D3F1442-7BC9-459E-A587-0AFD548E7C14}" type="presParOf" srcId="{ECCE8109-034E-41C9-B292-13EFEC2A3086}" destId="{82689C9A-42C5-4A41-B609-5AA913236FEF}" srcOrd="7" destOrd="0" presId="urn:microsoft.com/office/officeart/2008/layout/LinedList"/>
    <dgm:cxn modelId="{B1880B7C-19B9-4C50-AE33-06C3811C0557}" type="presParOf" srcId="{82689C9A-42C5-4A41-B609-5AA913236FEF}" destId="{E3A458E7-87CC-4FC4-8F2C-581C4359B14A}" srcOrd="0" destOrd="0" presId="urn:microsoft.com/office/officeart/2008/layout/LinedList"/>
    <dgm:cxn modelId="{D8DC8CAA-23A2-4094-8B48-6E039F8B03BF}" type="presParOf" srcId="{82689C9A-42C5-4A41-B609-5AA913236FEF}" destId="{49EF7AF6-9ABD-41D1-B73C-6023564B1CFE}" srcOrd="1" destOrd="0" presId="urn:microsoft.com/office/officeart/2008/layout/LinedList"/>
    <dgm:cxn modelId="{8DB1D100-8F66-43CD-93F5-7CCBAE37142D}" type="presParOf" srcId="{ECCE8109-034E-41C9-B292-13EFEC2A3086}" destId="{CC68A012-F6CC-46C7-B0E1-4C57E8D2EB69}" srcOrd="8" destOrd="0" presId="urn:microsoft.com/office/officeart/2008/layout/LinedList"/>
    <dgm:cxn modelId="{558B530E-9362-44EB-A02E-741C513ED5D8}" type="presParOf" srcId="{ECCE8109-034E-41C9-B292-13EFEC2A3086}" destId="{4AB5C5F9-D82E-4AF1-BFB5-A74C9B2C8459}" srcOrd="9" destOrd="0" presId="urn:microsoft.com/office/officeart/2008/layout/LinedList"/>
    <dgm:cxn modelId="{6F6EEE5E-CAC0-452E-AE9C-F657D86FDD92}" type="presParOf" srcId="{4AB5C5F9-D82E-4AF1-BFB5-A74C9B2C8459}" destId="{38BD3164-BF1C-4CC2-8A65-B42DA77B38E5}" srcOrd="0" destOrd="0" presId="urn:microsoft.com/office/officeart/2008/layout/LinedList"/>
    <dgm:cxn modelId="{6CEB3E4F-8A15-4AE7-8B04-8A28AB0BF6A5}" type="presParOf" srcId="{4AB5C5F9-D82E-4AF1-BFB5-A74C9B2C8459}" destId="{95436DDD-040B-45F5-B5B0-FE5EAAD7F95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A6C386-FF29-49E2-A99F-47867F8BCA87}"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41C38F6E-2051-4ECE-A03A-36FA9B5AA6E5}">
      <dgm:prSet/>
      <dgm:spPr/>
      <dgm:t>
        <a:bodyPr/>
        <a:lstStyle/>
        <a:p>
          <a:r>
            <a:rPr lang="en-US"/>
            <a:t>20-30% of users experience CUD according to a recent study</a:t>
          </a:r>
        </a:p>
      </dgm:t>
    </dgm:pt>
    <dgm:pt modelId="{7F38E422-B0AD-40ED-9C98-C74A3678F793}" type="parTrans" cxnId="{8DF007EB-9F27-491B-8DBE-A23AF4350D4E}">
      <dgm:prSet/>
      <dgm:spPr/>
      <dgm:t>
        <a:bodyPr/>
        <a:lstStyle/>
        <a:p>
          <a:endParaRPr lang="en-US"/>
        </a:p>
      </dgm:t>
    </dgm:pt>
    <dgm:pt modelId="{D2138701-0EC9-4725-B8AB-A5A2C050CA61}" type="sibTrans" cxnId="{8DF007EB-9F27-491B-8DBE-A23AF4350D4E}">
      <dgm:prSet/>
      <dgm:spPr/>
      <dgm:t>
        <a:bodyPr/>
        <a:lstStyle/>
        <a:p>
          <a:endParaRPr lang="en-US"/>
        </a:p>
      </dgm:t>
    </dgm:pt>
    <dgm:pt modelId="{4AFDE719-5512-4A18-A22E-FE256BBADB84}">
      <dgm:prSet/>
      <dgm:spPr/>
      <dgm:t>
        <a:bodyPr/>
        <a:lstStyle/>
        <a:p>
          <a:r>
            <a:rPr lang="en-US"/>
            <a:t>Men 1.5 times more likely to be diagnosed with a lifetime CUD</a:t>
          </a:r>
        </a:p>
      </dgm:t>
    </dgm:pt>
    <dgm:pt modelId="{297F6E29-7388-4CDC-8E09-C245628E4444}" type="parTrans" cxnId="{BEFFDD59-E737-4AB3-A0AA-FF97A29E04B1}">
      <dgm:prSet/>
      <dgm:spPr/>
      <dgm:t>
        <a:bodyPr/>
        <a:lstStyle/>
        <a:p>
          <a:endParaRPr lang="en-US"/>
        </a:p>
      </dgm:t>
    </dgm:pt>
    <dgm:pt modelId="{7722C3F0-AC74-42DD-AE5C-85E83464D28A}" type="sibTrans" cxnId="{BEFFDD59-E737-4AB3-A0AA-FF97A29E04B1}">
      <dgm:prSet/>
      <dgm:spPr/>
      <dgm:t>
        <a:bodyPr/>
        <a:lstStyle/>
        <a:p>
          <a:endParaRPr lang="en-US"/>
        </a:p>
      </dgm:t>
    </dgm:pt>
    <dgm:pt modelId="{69EB966D-1DD2-415A-92F3-79D09F75EB01}">
      <dgm:prSet/>
      <dgm:spPr/>
      <dgm:t>
        <a:bodyPr/>
        <a:lstStyle/>
        <a:p>
          <a:r>
            <a:rPr lang="en-US"/>
            <a:t>81.8% of individuals diagnosed with CUD eventually achieve recovery</a:t>
          </a:r>
        </a:p>
      </dgm:t>
    </dgm:pt>
    <dgm:pt modelId="{3E2CC0E5-7DB0-4EC1-A885-52786D90BD3D}" type="parTrans" cxnId="{2FA0C193-1312-4FE1-B452-43047E485B28}">
      <dgm:prSet/>
      <dgm:spPr/>
      <dgm:t>
        <a:bodyPr/>
        <a:lstStyle/>
        <a:p>
          <a:endParaRPr lang="en-US"/>
        </a:p>
      </dgm:t>
    </dgm:pt>
    <dgm:pt modelId="{5086D483-7D6E-409C-AC32-0CE3DF6A0512}" type="sibTrans" cxnId="{2FA0C193-1312-4FE1-B452-43047E485B28}">
      <dgm:prSet/>
      <dgm:spPr/>
      <dgm:t>
        <a:bodyPr/>
        <a:lstStyle/>
        <a:p>
          <a:endParaRPr lang="en-US"/>
        </a:p>
      </dgm:t>
    </dgm:pt>
    <dgm:pt modelId="{385ED923-C0F1-4CB7-A3C8-A3BEBBC3A0EC}">
      <dgm:prSet/>
      <dgm:spPr/>
      <dgm:t>
        <a:bodyPr/>
        <a:lstStyle/>
        <a:p>
          <a:r>
            <a:rPr lang="en-US"/>
            <a:t>19.1% of individuals diagnosed with lifetime CUD</a:t>
          </a:r>
        </a:p>
      </dgm:t>
    </dgm:pt>
    <dgm:pt modelId="{B731D595-4B14-4FAD-9FE0-58ACB7393738}" type="parTrans" cxnId="{0F476956-1990-4811-9333-5F2E4930E49D}">
      <dgm:prSet/>
      <dgm:spPr/>
      <dgm:t>
        <a:bodyPr/>
        <a:lstStyle/>
        <a:p>
          <a:endParaRPr lang="en-US"/>
        </a:p>
      </dgm:t>
    </dgm:pt>
    <dgm:pt modelId="{39319277-A45E-427A-8AF5-D4A53FD9B268}" type="sibTrans" cxnId="{0F476956-1990-4811-9333-5F2E4930E49D}">
      <dgm:prSet/>
      <dgm:spPr/>
      <dgm:t>
        <a:bodyPr/>
        <a:lstStyle/>
        <a:p>
          <a:endParaRPr lang="en-US"/>
        </a:p>
      </dgm:t>
    </dgm:pt>
    <dgm:pt modelId="{C0520484-0D90-4DD0-9AAF-0211C014DA1A}" type="pres">
      <dgm:prSet presAssocID="{65A6C386-FF29-49E2-A99F-47867F8BCA87}" presName="vert0" presStyleCnt="0">
        <dgm:presLayoutVars>
          <dgm:dir/>
          <dgm:animOne val="branch"/>
          <dgm:animLvl val="lvl"/>
        </dgm:presLayoutVars>
      </dgm:prSet>
      <dgm:spPr/>
      <dgm:t>
        <a:bodyPr/>
        <a:lstStyle/>
        <a:p>
          <a:endParaRPr lang="en-US"/>
        </a:p>
      </dgm:t>
    </dgm:pt>
    <dgm:pt modelId="{2DD36E63-597D-4D89-A5C2-D03B5CEAF464}" type="pres">
      <dgm:prSet presAssocID="{41C38F6E-2051-4ECE-A03A-36FA9B5AA6E5}" presName="thickLine" presStyleLbl="alignNode1" presStyleIdx="0" presStyleCnt="4"/>
      <dgm:spPr/>
    </dgm:pt>
    <dgm:pt modelId="{FEDC0D30-3804-40BE-8FEA-4ED08BCECF87}" type="pres">
      <dgm:prSet presAssocID="{41C38F6E-2051-4ECE-A03A-36FA9B5AA6E5}" presName="horz1" presStyleCnt="0"/>
      <dgm:spPr/>
    </dgm:pt>
    <dgm:pt modelId="{65A28828-3C2B-45C4-B513-564A59AA8332}" type="pres">
      <dgm:prSet presAssocID="{41C38F6E-2051-4ECE-A03A-36FA9B5AA6E5}" presName="tx1" presStyleLbl="revTx" presStyleIdx="0" presStyleCnt="4"/>
      <dgm:spPr/>
      <dgm:t>
        <a:bodyPr/>
        <a:lstStyle/>
        <a:p>
          <a:endParaRPr lang="en-US"/>
        </a:p>
      </dgm:t>
    </dgm:pt>
    <dgm:pt modelId="{271A3658-0E26-4416-8049-67D4401661D0}" type="pres">
      <dgm:prSet presAssocID="{41C38F6E-2051-4ECE-A03A-36FA9B5AA6E5}" presName="vert1" presStyleCnt="0"/>
      <dgm:spPr/>
    </dgm:pt>
    <dgm:pt modelId="{E476F37E-7C1A-4A18-A557-190D0722B16F}" type="pres">
      <dgm:prSet presAssocID="{4AFDE719-5512-4A18-A22E-FE256BBADB84}" presName="thickLine" presStyleLbl="alignNode1" presStyleIdx="1" presStyleCnt="4"/>
      <dgm:spPr/>
    </dgm:pt>
    <dgm:pt modelId="{5E358AFF-1813-43A1-9C92-B4A7C326F1D0}" type="pres">
      <dgm:prSet presAssocID="{4AFDE719-5512-4A18-A22E-FE256BBADB84}" presName="horz1" presStyleCnt="0"/>
      <dgm:spPr/>
    </dgm:pt>
    <dgm:pt modelId="{9169E6B9-DB82-4861-BC03-0736669AC495}" type="pres">
      <dgm:prSet presAssocID="{4AFDE719-5512-4A18-A22E-FE256BBADB84}" presName="tx1" presStyleLbl="revTx" presStyleIdx="1" presStyleCnt="4"/>
      <dgm:spPr/>
      <dgm:t>
        <a:bodyPr/>
        <a:lstStyle/>
        <a:p>
          <a:endParaRPr lang="en-US"/>
        </a:p>
      </dgm:t>
    </dgm:pt>
    <dgm:pt modelId="{6D091587-7B57-4289-8049-C69D54E75428}" type="pres">
      <dgm:prSet presAssocID="{4AFDE719-5512-4A18-A22E-FE256BBADB84}" presName="vert1" presStyleCnt="0"/>
      <dgm:spPr/>
    </dgm:pt>
    <dgm:pt modelId="{44B5F51F-B657-4443-853C-215501625253}" type="pres">
      <dgm:prSet presAssocID="{69EB966D-1DD2-415A-92F3-79D09F75EB01}" presName="thickLine" presStyleLbl="alignNode1" presStyleIdx="2" presStyleCnt="4"/>
      <dgm:spPr/>
    </dgm:pt>
    <dgm:pt modelId="{9AA8BDA5-774A-4775-9F4D-FC5559B7FE3A}" type="pres">
      <dgm:prSet presAssocID="{69EB966D-1DD2-415A-92F3-79D09F75EB01}" presName="horz1" presStyleCnt="0"/>
      <dgm:spPr/>
    </dgm:pt>
    <dgm:pt modelId="{1A0823E6-A1AE-4730-A9DE-32AFCB65A802}" type="pres">
      <dgm:prSet presAssocID="{69EB966D-1DD2-415A-92F3-79D09F75EB01}" presName="tx1" presStyleLbl="revTx" presStyleIdx="2" presStyleCnt="4"/>
      <dgm:spPr/>
      <dgm:t>
        <a:bodyPr/>
        <a:lstStyle/>
        <a:p>
          <a:endParaRPr lang="en-US"/>
        </a:p>
      </dgm:t>
    </dgm:pt>
    <dgm:pt modelId="{9059F392-A59A-4D2D-9139-FBB10DE6AF13}" type="pres">
      <dgm:prSet presAssocID="{69EB966D-1DD2-415A-92F3-79D09F75EB01}" presName="vert1" presStyleCnt="0"/>
      <dgm:spPr/>
    </dgm:pt>
    <dgm:pt modelId="{D6CFC7B4-B14B-4AA5-8A7F-A04CFD2F899B}" type="pres">
      <dgm:prSet presAssocID="{385ED923-C0F1-4CB7-A3C8-A3BEBBC3A0EC}" presName="thickLine" presStyleLbl="alignNode1" presStyleIdx="3" presStyleCnt="4"/>
      <dgm:spPr/>
    </dgm:pt>
    <dgm:pt modelId="{23C3101C-9272-4902-83FC-510512529C57}" type="pres">
      <dgm:prSet presAssocID="{385ED923-C0F1-4CB7-A3C8-A3BEBBC3A0EC}" presName="horz1" presStyleCnt="0"/>
      <dgm:spPr/>
    </dgm:pt>
    <dgm:pt modelId="{B39906AF-2EA4-4CA2-B9A4-3CC65916AE7B}" type="pres">
      <dgm:prSet presAssocID="{385ED923-C0F1-4CB7-A3C8-A3BEBBC3A0EC}" presName="tx1" presStyleLbl="revTx" presStyleIdx="3" presStyleCnt="4"/>
      <dgm:spPr/>
      <dgm:t>
        <a:bodyPr/>
        <a:lstStyle/>
        <a:p>
          <a:endParaRPr lang="en-US"/>
        </a:p>
      </dgm:t>
    </dgm:pt>
    <dgm:pt modelId="{FDF91CB0-3160-4320-AAC5-CD3E49313F16}" type="pres">
      <dgm:prSet presAssocID="{385ED923-C0F1-4CB7-A3C8-A3BEBBC3A0EC}" presName="vert1" presStyleCnt="0"/>
      <dgm:spPr/>
    </dgm:pt>
  </dgm:ptLst>
  <dgm:cxnLst>
    <dgm:cxn modelId="{BEFFDD59-E737-4AB3-A0AA-FF97A29E04B1}" srcId="{65A6C386-FF29-49E2-A99F-47867F8BCA87}" destId="{4AFDE719-5512-4A18-A22E-FE256BBADB84}" srcOrd="1" destOrd="0" parTransId="{297F6E29-7388-4CDC-8E09-C245628E4444}" sibTransId="{7722C3F0-AC74-42DD-AE5C-85E83464D28A}"/>
    <dgm:cxn modelId="{8DF007EB-9F27-491B-8DBE-A23AF4350D4E}" srcId="{65A6C386-FF29-49E2-A99F-47867F8BCA87}" destId="{41C38F6E-2051-4ECE-A03A-36FA9B5AA6E5}" srcOrd="0" destOrd="0" parTransId="{7F38E422-B0AD-40ED-9C98-C74A3678F793}" sibTransId="{D2138701-0EC9-4725-B8AB-A5A2C050CA61}"/>
    <dgm:cxn modelId="{70426EE2-E566-41ED-B0DB-83B400ECDF1A}" type="presOf" srcId="{4AFDE719-5512-4A18-A22E-FE256BBADB84}" destId="{9169E6B9-DB82-4861-BC03-0736669AC495}" srcOrd="0" destOrd="0" presId="urn:microsoft.com/office/officeart/2008/layout/LinedList"/>
    <dgm:cxn modelId="{4355BB1F-DF52-49ED-9F91-13A48C5508B0}" type="presOf" srcId="{41C38F6E-2051-4ECE-A03A-36FA9B5AA6E5}" destId="{65A28828-3C2B-45C4-B513-564A59AA8332}" srcOrd="0" destOrd="0" presId="urn:microsoft.com/office/officeart/2008/layout/LinedList"/>
    <dgm:cxn modelId="{5131147D-058A-4BA5-AB1B-369963484965}" type="presOf" srcId="{385ED923-C0F1-4CB7-A3C8-A3BEBBC3A0EC}" destId="{B39906AF-2EA4-4CA2-B9A4-3CC65916AE7B}" srcOrd="0" destOrd="0" presId="urn:microsoft.com/office/officeart/2008/layout/LinedList"/>
    <dgm:cxn modelId="{2FA0C193-1312-4FE1-B452-43047E485B28}" srcId="{65A6C386-FF29-49E2-A99F-47867F8BCA87}" destId="{69EB966D-1DD2-415A-92F3-79D09F75EB01}" srcOrd="2" destOrd="0" parTransId="{3E2CC0E5-7DB0-4EC1-A885-52786D90BD3D}" sibTransId="{5086D483-7D6E-409C-AC32-0CE3DF6A0512}"/>
    <dgm:cxn modelId="{53883965-432D-4E92-AEA5-CB6A27D0086C}" type="presOf" srcId="{69EB966D-1DD2-415A-92F3-79D09F75EB01}" destId="{1A0823E6-A1AE-4730-A9DE-32AFCB65A802}" srcOrd="0" destOrd="0" presId="urn:microsoft.com/office/officeart/2008/layout/LinedList"/>
    <dgm:cxn modelId="{0F476956-1990-4811-9333-5F2E4930E49D}" srcId="{65A6C386-FF29-49E2-A99F-47867F8BCA87}" destId="{385ED923-C0F1-4CB7-A3C8-A3BEBBC3A0EC}" srcOrd="3" destOrd="0" parTransId="{B731D595-4B14-4FAD-9FE0-58ACB7393738}" sibTransId="{39319277-A45E-427A-8AF5-D4A53FD9B268}"/>
    <dgm:cxn modelId="{BB50739E-A49D-4176-9467-86FA2548C3D8}" type="presOf" srcId="{65A6C386-FF29-49E2-A99F-47867F8BCA87}" destId="{C0520484-0D90-4DD0-9AAF-0211C014DA1A}" srcOrd="0" destOrd="0" presId="urn:microsoft.com/office/officeart/2008/layout/LinedList"/>
    <dgm:cxn modelId="{989DDFA8-6CF9-4CDC-9AFE-C7A0623A7D64}" type="presParOf" srcId="{C0520484-0D90-4DD0-9AAF-0211C014DA1A}" destId="{2DD36E63-597D-4D89-A5C2-D03B5CEAF464}" srcOrd="0" destOrd="0" presId="urn:microsoft.com/office/officeart/2008/layout/LinedList"/>
    <dgm:cxn modelId="{C43F82AA-D42B-41F0-83AC-0DC1630A2F1D}" type="presParOf" srcId="{C0520484-0D90-4DD0-9AAF-0211C014DA1A}" destId="{FEDC0D30-3804-40BE-8FEA-4ED08BCECF87}" srcOrd="1" destOrd="0" presId="urn:microsoft.com/office/officeart/2008/layout/LinedList"/>
    <dgm:cxn modelId="{1BD8FF15-41B5-4C00-84F6-B91E8817F1F9}" type="presParOf" srcId="{FEDC0D30-3804-40BE-8FEA-4ED08BCECF87}" destId="{65A28828-3C2B-45C4-B513-564A59AA8332}" srcOrd="0" destOrd="0" presId="urn:microsoft.com/office/officeart/2008/layout/LinedList"/>
    <dgm:cxn modelId="{C1244BD2-8262-45F0-A103-3C1316F8517F}" type="presParOf" srcId="{FEDC0D30-3804-40BE-8FEA-4ED08BCECF87}" destId="{271A3658-0E26-4416-8049-67D4401661D0}" srcOrd="1" destOrd="0" presId="urn:microsoft.com/office/officeart/2008/layout/LinedList"/>
    <dgm:cxn modelId="{26A5A817-85EB-452E-AD4F-2DE4BA4488E8}" type="presParOf" srcId="{C0520484-0D90-4DD0-9AAF-0211C014DA1A}" destId="{E476F37E-7C1A-4A18-A557-190D0722B16F}" srcOrd="2" destOrd="0" presId="urn:microsoft.com/office/officeart/2008/layout/LinedList"/>
    <dgm:cxn modelId="{462DE2B4-FED0-410A-B690-57AF544A73F0}" type="presParOf" srcId="{C0520484-0D90-4DD0-9AAF-0211C014DA1A}" destId="{5E358AFF-1813-43A1-9C92-B4A7C326F1D0}" srcOrd="3" destOrd="0" presId="urn:microsoft.com/office/officeart/2008/layout/LinedList"/>
    <dgm:cxn modelId="{31314FEA-C074-407C-9E31-BCAEFD1144ED}" type="presParOf" srcId="{5E358AFF-1813-43A1-9C92-B4A7C326F1D0}" destId="{9169E6B9-DB82-4861-BC03-0736669AC495}" srcOrd="0" destOrd="0" presId="urn:microsoft.com/office/officeart/2008/layout/LinedList"/>
    <dgm:cxn modelId="{62F0EE01-5975-4F7C-80ED-119BC6254F35}" type="presParOf" srcId="{5E358AFF-1813-43A1-9C92-B4A7C326F1D0}" destId="{6D091587-7B57-4289-8049-C69D54E75428}" srcOrd="1" destOrd="0" presId="urn:microsoft.com/office/officeart/2008/layout/LinedList"/>
    <dgm:cxn modelId="{D610E7B9-481F-470D-97F7-1FAF42A0FEF1}" type="presParOf" srcId="{C0520484-0D90-4DD0-9AAF-0211C014DA1A}" destId="{44B5F51F-B657-4443-853C-215501625253}" srcOrd="4" destOrd="0" presId="urn:microsoft.com/office/officeart/2008/layout/LinedList"/>
    <dgm:cxn modelId="{B0E79C57-53EE-4E8C-ACDF-294C46B246D4}" type="presParOf" srcId="{C0520484-0D90-4DD0-9AAF-0211C014DA1A}" destId="{9AA8BDA5-774A-4775-9F4D-FC5559B7FE3A}" srcOrd="5" destOrd="0" presId="urn:microsoft.com/office/officeart/2008/layout/LinedList"/>
    <dgm:cxn modelId="{BF5F8464-9539-4FBB-AB7C-85F84272A25A}" type="presParOf" srcId="{9AA8BDA5-774A-4775-9F4D-FC5559B7FE3A}" destId="{1A0823E6-A1AE-4730-A9DE-32AFCB65A802}" srcOrd="0" destOrd="0" presId="urn:microsoft.com/office/officeart/2008/layout/LinedList"/>
    <dgm:cxn modelId="{8AA472A1-6866-49F1-98A5-74E6D5554F31}" type="presParOf" srcId="{9AA8BDA5-774A-4775-9F4D-FC5559B7FE3A}" destId="{9059F392-A59A-4D2D-9139-FBB10DE6AF13}" srcOrd="1" destOrd="0" presId="urn:microsoft.com/office/officeart/2008/layout/LinedList"/>
    <dgm:cxn modelId="{DE50F03B-E3A7-43A6-971F-10196949A43F}" type="presParOf" srcId="{C0520484-0D90-4DD0-9AAF-0211C014DA1A}" destId="{D6CFC7B4-B14B-4AA5-8A7F-A04CFD2F899B}" srcOrd="6" destOrd="0" presId="urn:microsoft.com/office/officeart/2008/layout/LinedList"/>
    <dgm:cxn modelId="{804C874A-0C05-44FF-BAD0-747947215E16}" type="presParOf" srcId="{C0520484-0D90-4DD0-9AAF-0211C014DA1A}" destId="{23C3101C-9272-4902-83FC-510512529C57}" srcOrd="7" destOrd="0" presId="urn:microsoft.com/office/officeart/2008/layout/LinedList"/>
    <dgm:cxn modelId="{A39C5986-36FD-4DED-95C5-7C23165058A0}" type="presParOf" srcId="{23C3101C-9272-4902-83FC-510512529C57}" destId="{B39906AF-2EA4-4CA2-B9A4-3CC65916AE7B}" srcOrd="0" destOrd="0" presId="urn:microsoft.com/office/officeart/2008/layout/LinedList"/>
    <dgm:cxn modelId="{E721D214-8B62-4C69-8950-A43BC4A1D00B}" type="presParOf" srcId="{23C3101C-9272-4902-83FC-510512529C57}" destId="{FDF91CB0-3160-4320-AAC5-CD3E49313F1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F3EDDE-74CF-4051-8809-9C5C2BA23353}"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6BAD5B2B-97A4-45F8-8D59-1BCBCF9BB433}">
      <dgm:prSet/>
      <dgm:spPr/>
      <dgm:t>
        <a:bodyPr/>
        <a:lstStyle/>
        <a:p>
          <a:r>
            <a:rPr lang="en-US"/>
            <a:t>Cognitive-behavioral therapy</a:t>
          </a:r>
        </a:p>
      </dgm:t>
    </dgm:pt>
    <dgm:pt modelId="{825EB248-CED1-4249-A636-C9115C7FE525}" type="parTrans" cxnId="{7505874D-6502-43CE-A63F-5BDDFE0D8CEC}">
      <dgm:prSet/>
      <dgm:spPr/>
      <dgm:t>
        <a:bodyPr/>
        <a:lstStyle/>
        <a:p>
          <a:endParaRPr lang="en-US"/>
        </a:p>
      </dgm:t>
    </dgm:pt>
    <dgm:pt modelId="{90FF1FAC-B8F4-45B5-98A9-681A6761A595}" type="sibTrans" cxnId="{7505874D-6502-43CE-A63F-5BDDFE0D8CEC}">
      <dgm:prSet/>
      <dgm:spPr/>
      <dgm:t>
        <a:bodyPr/>
        <a:lstStyle/>
        <a:p>
          <a:endParaRPr lang="en-US"/>
        </a:p>
      </dgm:t>
    </dgm:pt>
    <dgm:pt modelId="{809FAF1F-C956-48E2-B19D-F29C91D8D134}">
      <dgm:prSet/>
      <dgm:spPr/>
      <dgm:t>
        <a:bodyPr/>
        <a:lstStyle/>
        <a:p>
          <a:r>
            <a:rPr lang="en-US"/>
            <a:t>Contingency management</a:t>
          </a:r>
        </a:p>
      </dgm:t>
    </dgm:pt>
    <dgm:pt modelId="{97E370D4-5264-436A-8AF8-771253DD67FF}" type="parTrans" cxnId="{8BDF4BF5-E1E2-455C-A16F-BCF9A5622232}">
      <dgm:prSet/>
      <dgm:spPr/>
      <dgm:t>
        <a:bodyPr/>
        <a:lstStyle/>
        <a:p>
          <a:endParaRPr lang="en-US"/>
        </a:p>
      </dgm:t>
    </dgm:pt>
    <dgm:pt modelId="{900DAE44-C5D0-45B5-8C2E-71100C457D45}" type="sibTrans" cxnId="{8BDF4BF5-E1E2-455C-A16F-BCF9A5622232}">
      <dgm:prSet/>
      <dgm:spPr/>
      <dgm:t>
        <a:bodyPr/>
        <a:lstStyle/>
        <a:p>
          <a:endParaRPr lang="en-US"/>
        </a:p>
      </dgm:t>
    </dgm:pt>
    <dgm:pt modelId="{2A694437-E748-4E48-9949-4300138495B9}">
      <dgm:prSet/>
      <dgm:spPr/>
      <dgm:t>
        <a:bodyPr/>
        <a:lstStyle/>
        <a:p>
          <a:r>
            <a:rPr lang="en-US"/>
            <a:t>Motivational enhancement therapy</a:t>
          </a:r>
        </a:p>
      </dgm:t>
    </dgm:pt>
    <dgm:pt modelId="{DD58D453-5A8D-49BE-B427-409BAE33043E}" type="parTrans" cxnId="{368E562B-169A-44C6-BDEB-64DDACFA06B9}">
      <dgm:prSet/>
      <dgm:spPr/>
      <dgm:t>
        <a:bodyPr/>
        <a:lstStyle/>
        <a:p>
          <a:endParaRPr lang="en-US"/>
        </a:p>
      </dgm:t>
    </dgm:pt>
    <dgm:pt modelId="{54D310E7-9DCD-4F0B-AAF0-3A2DE7C907E6}" type="sibTrans" cxnId="{368E562B-169A-44C6-BDEB-64DDACFA06B9}">
      <dgm:prSet/>
      <dgm:spPr/>
      <dgm:t>
        <a:bodyPr/>
        <a:lstStyle/>
        <a:p>
          <a:endParaRPr lang="en-US"/>
        </a:p>
      </dgm:t>
    </dgm:pt>
    <dgm:pt modelId="{4821E935-AC54-436C-93E1-12294180782A}">
      <dgm:prSet/>
      <dgm:spPr/>
      <dgm:t>
        <a:bodyPr/>
        <a:lstStyle/>
        <a:p>
          <a:r>
            <a:rPr lang="en-US"/>
            <a:t>No current FDA-approved pharmacological treatments</a:t>
          </a:r>
        </a:p>
      </dgm:t>
    </dgm:pt>
    <dgm:pt modelId="{7E3166C7-960B-4CFC-8543-9B5A895D61F5}" type="parTrans" cxnId="{6AB73B59-3917-44E3-9516-1A4477A36F2F}">
      <dgm:prSet/>
      <dgm:spPr/>
      <dgm:t>
        <a:bodyPr/>
        <a:lstStyle/>
        <a:p>
          <a:endParaRPr lang="en-US"/>
        </a:p>
      </dgm:t>
    </dgm:pt>
    <dgm:pt modelId="{C4AC9478-D8F6-45E0-AE3C-F604B26DD14F}" type="sibTrans" cxnId="{6AB73B59-3917-44E3-9516-1A4477A36F2F}">
      <dgm:prSet/>
      <dgm:spPr/>
      <dgm:t>
        <a:bodyPr/>
        <a:lstStyle/>
        <a:p>
          <a:endParaRPr lang="en-US"/>
        </a:p>
      </dgm:t>
    </dgm:pt>
    <dgm:pt modelId="{02E938A7-B0DD-4552-9ED1-CE89E93E215D}" type="pres">
      <dgm:prSet presAssocID="{2BF3EDDE-74CF-4051-8809-9C5C2BA23353}" presName="vert0" presStyleCnt="0">
        <dgm:presLayoutVars>
          <dgm:dir/>
          <dgm:animOne val="branch"/>
          <dgm:animLvl val="lvl"/>
        </dgm:presLayoutVars>
      </dgm:prSet>
      <dgm:spPr/>
      <dgm:t>
        <a:bodyPr/>
        <a:lstStyle/>
        <a:p>
          <a:endParaRPr lang="en-US"/>
        </a:p>
      </dgm:t>
    </dgm:pt>
    <dgm:pt modelId="{191315E1-1823-4BE7-8E3C-0BC52C902397}" type="pres">
      <dgm:prSet presAssocID="{6BAD5B2B-97A4-45F8-8D59-1BCBCF9BB433}" presName="thickLine" presStyleLbl="alignNode1" presStyleIdx="0" presStyleCnt="4"/>
      <dgm:spPr/>
    </dgm:pt>
    <dgm:pt modelId="{C7CE4E95-BBC7-4F76-A6F0-7CE9138D00F9}" type="pres">
      <dgm:prSet presAssocID="{6BAD5B2B-97A4-45F8-8D59-1BCBCF9BB433}" presName="horz1" presStyleCnt="0"/>
      <dgm:spPr/>
    </dgm:pt>
    <dgm:pt modelId="{7D0E824B-7875-437A-9213-ADCC7745F011}" type="pres">
      <dgm:prSet presAssocID="{6BAD5B2B-97A4-45F8-8D59-1BCBCF9BB433}" presName="tx1" presStyleLbl="revTx" presStyleIdx="0" presStyleCnt="4"/>
      <dgm:spPr/>
      <dgm:t>
        <a:bodyPr/>
        <a:lstStyle/>
        <a:p>
          <a:endParaRPr lang="en-US"/>
        </a:p>
      </dgm:t>
    </dgm:pt>
    <dgm:pt modelId="{12E27993-0E62-4C60-B5CE-5C391FA69043}" type="pres">
      <dgm:prSet presAssocID="{6BAD5B2B-97A4-45F8-8D59-1BCBCF9BB433}" presName="vert1" presStyleCnt="0"/>
      <dgm:spPr/>
    </dgm:pt>
    <dgm:pt modelId="{468BDFF8-BC59-4EB8-95A9-CBF3A167E0D6}" type="pres">
      <dgm:prSet presAssocID="{809FAF1F-C956-48E2-B19D-F29C91D8D134}" presName="thickLine" presStyleLbl="alignNode1" presStyleIdx="1" presStyleCnt="4"/>
      <dgm:spPr/>
    </dgm:pt>
    <dgm:pt modelId="{87F9A29E-9E37-4818-B7A4-8804A2F00C8B}" type="pres">
      <dgm:prSet presAssocID="{809FAF1F-C956-48E2-B19D-F29C91D8D134}" presName="horz1" presStyleCnt="0"/>
      <dgm:spPr/>
    </dgm:pt>
    <dgm:pt modelId="{49C320A7-5B70-459D-8492-91550194D560}" type="pres">
      <dgm:prSet presAssocID="{809FAF1F-C956-48E2-B19D-F29C91D8D134}" presName="tx1" presStyleLbl="revTx" presStyleIdx="1" presStyleCnt="4"/>
      <dgm:spPr/>
      <dgm:t>
        <a:bodyPr/>
        <a:lstStyle/>
        <a:p>
          <a:endParaRPr lang="en-US"/>
        </a:p>
      </dgm:t>
    </dgm:pt>
    <dgm:pt modelId="{D16E21FC-744E-4915-B5C3-4B1AF8319376}" type="pres">
      <dgm:prSet presAssocID="{809FAF1F-C956-48E2-B19D-F29C91D8D134}" presName="vert1" presStyleCnt="0"/>
      <dgm:spPr/>
    </dgm:pt>
    <dgm:pt modelId="{9A2ECE64-02EC-4B59-8AD5-2BC7E3C76150}" type="pres">
      <dgm:prSet presAssocID="{2A694437-E748-4E48-9949-4300138495B9}" presName="thickLine" presStyleLbl="alignNode1" presStyleIdx="2" presStyleCnt="4"/>
      <dgm:spPr/>
    </dgm:pt>
    <dgm:pt modelId="{8BFC00F8-1426-4A2C-A87B-DCFB5528973A}" type="pres">
      <dgm:prSet presAssocID="{2A694437-E748-4E48-9949-4300138495B9}" presName="horz1" presStyleCnt="0"/>
      <dgm:spPr/>
    </dgm:pt>
    <dgm:pt modelId="{EBF0B323-3BCE-4665-B3F7-7B916D320D0E}" type="pres">
      <dgm:prSet presAssocID="{2A694437-E748-4E48-9949-4300138495B9}" presName="tx1" presStyleLbl="revTx" presStyleIdx="2" presStyleCnt="4"/>
      <dgm:spPr/>
      <dgm:t>
        <a:bodyPr/>
        <a:lstStyle/>
        <a:p>
          <a:endParaRPr lang="en-US"/>
        </a:p>
      </dgm:t>
    </dgm:pt>
    <dgm:pt modelId="{5E028752-B593-4F38-8D07-22E8AA963F91}" type="pres">
      <dgm:prSet presAssocID="{2A694437-E748-4E48-9949-4300138495B9}" presName="vert1" presStyleCnt="0"/>
      <dgm:spPr/>
    </dgm:pt>
    <dgm:pt modelId="{DD27B44F-2D69-4D79-9DF4-0DA3A1DB4DC8}" type="pres">
      <dgm:prSet presAssocID="{4821E935-AC54-436C-93E1-12294180782A}" presName="thickLine" presStyleLbl="alignNode1" presStyleIdx="3" presStyleCnt="4"/>
      <dgm:spPr/>
    </dgm:pt>
    <dgm:pt modelId="{73CBDCBF-358D-4109-B10B-D4588CC43C2D}" type="pres">
      <dgm:prSet presAssocID="{4821E935-AC54-436C-93E1-12294180782A}" presName="horz1" presStyleCnt="0"/>
      <dgm:spPr/>
    </dgm:pt>
    <dgm:pt modelId="{045E01F2-D269-4D58-BD9E-38216C40FD96}" type="pres">
      <dgm:prSet presAssocID="{4821E935-AC54-436C-93E1-12294180782A}" presName="tx1" presStyleLbl="revTx" presStyleIdx="3" presStyleCnt="4"/>
      <dgm:spPr/>
      <dgm:t>
        <a:bodyPr/>
        <a:lstStyle/>
        <a:p>
          <a:endParaRPr lang="en-US"/>
        </a:p>
      </dgm:t>
    </dgm:pt>
    <dgm:pt modelId="{39EF79CC-9669-4155-B9B6-7A041FF68F17}" type="pres">
      <dgm:prSet presAssocID="{4821E935-AC54-436C-93E1-12294180782A}" presName="vert1" presStyleCnt="0"/>
      <dgm:spPr/>
    </dgm:pt>
  </dgm:ptLst>
  <dgm:cxnLst>
    <dgm:cxn modelId="{8BDF4BF5-E1E2-455C-A16F-BCF9A5622232}" srcId="{2BF3EDDE-74CF-4051-8809-9C5C2BA23353}" destId="{809FAF1F-C956-48E2-B19D-F29C91D8D134}" srcOrd="1" destOrd="0" parTransId="{97E370D4-5264-436A-8AF8-771253DD67FF}" sibTransId="{900DAE44-C5D0-45B5-8C2E-71100C457D45}"/>
    <dgm:cxn modelId="{724F4F72-B050-430E-9BC3-CFBE5ED5C2E6}" type="presOf" srcId="{4821E935-AC54-436C-93E1-12294180782A}" destId="{045E01F2-D269-4D58-BD9E-38216C40FD96}" srcOrd="0" destOrd="0" presId="urn:microsoft.com/office/officeart/2008/layout/LinedList"/>
    <dgm:cxn modelId="{368E562B-169A-44C6-BDEB-64DDACFA06B9}" srcId="{2BF3EDDE-74CF-4051-8809-9C5C2BA23353}" destId="{2A694437-E748-4E48-9949-4300138495B9}" srcOrd="2" destOrd="0" parTransId="{DD58D453-5A8D-49BE-B427-409BAE33043E}" sibTransId="{54D310E7-9DCD-4F0B-AAF0-3A2DE7C907E6}"/>
    <dgm:cxn modelId="{3BF80F4D-53F4-48F7-988B-C6993A0E0501}" type="presOf" srcId="{809FAF1F-C956-48E2-B19D-F29C91D8D134}" destId="{49C320A7-5B70-459D-8492-91550194D560}" srcOrd="0" destOrd="0" presId="urn:microsoft.com/office/officeart/2008/layout/LinedList"/>
    <dgm:cxn modelId="{7505874D-6502-43CE-A63F-5BDDFE0D8CEC}" srcId="{2BF3EDDE-74CF-4051-8809-9C5C2BA23353}" destId="{6BAD5B2B-97A4-45F8-8D59-1BCBCF9BB433}" srcOrd="0" destOrd="0" parTransId="{825EB248-CED1-4249-A636-C9115C7FE525}" sibTransId="{90FF1FAC-B8F4-45B5-98A9-681A6761A595}"/>
    <dgm:cxn modelId="{3561DD64-D3F7-4BCF-A61B-C9DA228676F1}" type="presOf" srcId="{2BF3EDDE-74CF-4051-8809-9C5C2BA23353}" destId="{02E938A7-B0DD-4552-9ED1-CE89E93E215D}" srcOrd="0" destOrd="0" presId="urn:microsoft.com/office/officeart/2008/layout/LinedList"/>
    <dgm:cxn modelId="{BCE7271A-7A3C-4E30-8191-00B214B67B1A}" type="presOf" srcId="{6BAD5B2B-97A4-45F8-8D59-1BCBCF9BB433}" destId="{7D0E824B-7875-437A-9213-ADCC7745F011}" srcOrd="0" destOrd="0" presId="urn:microsoft.com/office/officeart/2008/layout/LinedList"/>
    <dgm:cxn modelId="{D30AEC4F-9D97-416B-9046-F478CBA101D0}" type="presOf" srcId="{2A694437-E748-4E48-9949-4300138495B9}" destId="{EBF0B323-3BCE-4665-B3F7-7B916D320D0E}" srcOrd="0" destOrd="0" presId="urn:microsoft.com/office/officeart/2008/layout/LinedList"/>
    <dgm:cxn modelId="{6AB73B59-3917-44E3-9516-1A4477A36F2F}" srcId="{2BF3EDDE-74CF-4051-8809-9C5C2BA23353}" destId="{4821E935-AC54-436C-93E1-12294180782A}" srcOrd="3" destOrd="0" parTransId="{7E3166C7-960B-4CFC-8543-9B5A895D61F5}" sibTransId="{C4AC9478-D8F6-45E0-AE3C-F604B26DD14F}"/>
    <dgm:cxn modelId="{DE2AB626-1C4A-47D0-9E78-1946AB83E1CF}" type="presParOf" srcId="{02E938A7-B0DD-4552-9ED1-CE89E93E215D}" destId="{191315E1-1823-4BE7-8E3C-0BC52C902397}" srcOrd="0" destOrd="0" presId="urn:microsoft.com/office/officeart/2008/layout/LinedList"/>
    <dgm:cxn modelId="{F84C6162-D06A-4ADD-AA28-906F30D51A64}" type="presParOf" srcId="{02E938A7-B0DD-4552-9ED1-CE89E93E215D}" destId="{C7CE4E95-BBC7-4F76-A6F0-7CE9138D00F9}" srcOrd="1" destOrd="0" presId="urn:microsoft.com/office/officeart/2008/layout/LinedList"/>
    <dgm:cxn modelId="{AC2300D7-BF08-495F-A61B-0CB4D38CE71E}" type="presParOf" srcId="{C7CE4E95-BBC7-4F76-A6F0-7CE9138D00F9}" destId="{7D0E824B-7875-437A-9213-ADCC7745F011}" srcOrd="0" destOrd="0" presId="urn:microsoft.com/office/officeart/2008/layout/LinedList"/>
    <dgm:cxn modelId="{B15FF1B9-50BC-481F-AA29-911C6D46EA14}" type="presParOf" srcId="{C7CE4E95-BBC7-4F76-A6F0-7CE9138D00F9}" destId="{12E27993-0E62-4C60-B5CE-5C391FA69043}" srcOrd="1" destOrd="0" presId="urn:microsoft.com/office/officeart/2008/layout/LinedList"/>
    <dgm:cxn modelId="{FD4F754E-6D4A-423E-8EE9-37C3CE0050A0}" type="presParOf" srcId="{02E938A7-B0DD-4552-9ED1-CE89E93E215D}" destId="{468BDFF8-BC59-4EB8-95A9-CBF3A167E0D6}" srcOrd="2" destOrd="0" presId="urn:microsoft.com/office/officeart/2008/layout/LinedList"/>
    <dgm:cxn modelId="{067A3B8B-13DE-4FC5-B6C1-0A8974903075}" type="presParOf" srcId="{02E938A7-B0DD-4552-9ED1-CE89E93E215D}" destId="{87F9A29E-9E37-4818-B7A4-8804A2F00C8B}" srcOrd="3" destOrd="0" presId="urn:microsoft.com/office/officeart/2008/layout/LinedList"/>
    <dgm:cxn modelId="{1D564FD6-A9AE-4228-976A-0953FED47A4B}" type="presParOf" srcId="{87F9A29E-9E37-4818-B7A4-8804A2F00C8B}" destId="{49C320A7-5B70-459D-8492-91550194D560}" srcOrd="0" destOrd="0" presId="urn:microsoft.com/office/officeart/2008/layout/LinedList"/>
    <dgm:cxn modelId="{C285DA3E-A140-44F6-AE70-5BCE8831D267}" type="presParOf" srcId="{87F9A29E-9E37-4818-B7A4-8804A2F00C8B}" destId="{D16E21FC-744E-4915-B5C3-4B1AF8319376}" srcOrd="1" destOrd="0" presId="urn:microsoft.com/office/officeart/2008/layout/LinedList"/>
    <dgm:cxn modelId="{2F99BB38-914B-4BA1-890A-8888F5B79F04}" type="presParOf" srcId="{02E938A7-B0DD-4552-9ED1-CE89E93E215D}" destId="{9A2ECE64-02EC-4B59-8AD5-2BC7E3C76150}" srcOrd="4" destOrd="0" presId="urn:microsoft.com/office/officeart/2008/layout/LinedList"/>
    <dgm:cxn modelId="{BD3A7D43-3651-4EF6-B72C-B4B4C096932A}" type="presParOf" srcId="{02E938A7-B0DD-4552-9ED1-CE89E93E215D}" destId="{8BFC00F8-1426-4A2C-A87B-DCFB5528973A}" srcOrd="5" destOrd="0" presId="urn:microsoft.com/office/officeart/2008/layout/LinedList"/>
    <dgm:cxn modelId="{3B25A9C1-ABAA-4F0C-A47F-A14A0480B11B}" type="presParOf" srcId="{8BFC00F8-1426-4A2C-A87B-DCFB5528973A}" destId="{EBF0B323-3BCE-4665-B3F7-7B916D320D0E}" srcOrd="0" destOrd="0" presId="urn:microsoft.com/office/officeart/2008/layout/LinedList"/>
    <dgm:cxn modelId="{499FD945-3D36-4212-9B99-9ECE8105631A}" type="presParOf" srcId="{8BFC00F8-1426-4A2C-A87B-DCFB5528973A}" destId="{5E028752-B593-4F38-8D07-22E8AA963F91}" srcOrd="1" destOrd="0" presId="urn:microsoft.com/office/officeart/2008/layout/LinedList"/>
    <dgm:cxn modelId="{F2CBA67D-E55D-4CEF-B5CE-9C2BA9912002}" type="presParOf" srcId="{02E938A7-B0DD-4552-9ED1-CE89E93E215D}" destId="{DD27B44F-2D69-4D79-9DF4-0DA3A1DB4DC8}" srcOrd="6" destOrd="0" presId="urn:microsoft.com/office/officeart/2008/layout/LinedList"/>
    <dgm:cxn modelId="{A53820CB-4B4F-4149-B630-BE0BF064CA2E}" type="presParOf" srcId="{02E938A7-B0DD-4552-9ED1-CE89E93E215D}" destId="{73CBDCBF-358D-4109-B10B-D4588CC43C2D}" srcOrd="7" destOrd="0" presId="urn:microsoft.com/office/officeart/2008/layout/LinedList"/>
    <dgm:cxn modelId="{0C8DF4CA-FB18-40DF-9B29-BB7396107E59}" type="presParOf" srcId="{73CBDCBF-358D-4109-B10B-D4588CC43C2D}" destId="{045E01F2-D269-4D58-BD9E-38216C40FD96}" srcOrd="0" destOrd="0" presId="urn:microsoft.com/office/officeart/2008/layout/LinedList"/>
    <dgm:cxn modelId="{85878BB9-0B9F-42FB-8135-63E836005FC6}" type="presParOf" srcId="{73CBDCBF-358D-4109-B10B-D4588CC43C2D}" destId="{39EF79CC-9669-4155-B9B6-7A041FF68F1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703FB87-790C-4850-A90C-12C5FF4B94D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F8127921-F9C4-44F3-AC5F-130B6A406C0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6E59275-AFE1-4999-B78A-D0D76B9F2B0B}" type="datetimeFigureOut">
              <a:rPr lang="en-US" smtClean="0"/>
              <a:t>10/7/2024</a:t>
            </a:fld>
            <a:endParaRPr lang="en-US" dirty="0"/>
          </a:p>
        </p:txBody>
      </p:sp>
      <p:sp>
        <p:nvSpPr>
          <p:cNvPr id="4" name="Footer Placeholder 3">
            <a:extLst>
              <a:ext uri="{FF2B5EF4-FFF2-40B4-BE49-F238E27FC236}">
                <a16:creationId xmlns:a16="http://schemas.microsoft.com/office/drawing/2014/main" xmlns="" id="{4765E047-F1CB-4066-A459-9EDC95F2E61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68A77EF5-5277-4BAF-8BB4-2E02103988E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668C69-0C3E-40A2-B4A0-B2C8B71D8E3A}" type="slidenum">
              <a:rPr lang="en-US" smtClean="0"/>
              <a:t>‹#›</a:t>
            </a:fld>
            <a:endParaRPr lang="en-US" dirty="0"/>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3EADD7A-FE61-48EE-BE0E-8546E5401374}" type="datetimeFigureOut">
              <a:rPr lang="en-US" smtClean="0"/>
              <a:t>10/7/2024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000EEB-8338-48D7-8EE8-EE0082EF7602}" type="slidenum">
              <a:rPr lang="en-US" smtClean="0"/>
              <a:t>‹#›</a:t>
            </a:fld>
            <a:endParaRPr lang="en-US" dirty="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a:t>
            </a:fld>
            <a:endParaRPr lang="en-US" dirty="0"/>
          </a:p>
        </p:txBody>
      </p:sp>
    </p:spTree>
    <p:extLst>
      <p:ext uri="{BB962C8B-B14F-4D97-AF65-F5344CB8AC3E}">
        <p14:creationId xmlns:p14="http://schemas.microsoft.com/office/powerpoint/2010/main" val="400533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2022 National Survey</a:t>
            </a:r>
          </a:p>
          <a:p>
            <a:endParaRPr lang="en-US" dirty="0"/>
          </a:p>
          <a:p>
            <a:r>
              <a:rPr lang="en-US" dirty="0"/>
              <a:t>For cannabis users, while some risk of use is </a:t>
            </a:r>
            <a:r>
              <a:rPr lang="en-US" dirty="0" err="1"/>
              <a:t>perceipved</a:t>
            </a:r>
            <a:r>
              <a:rPr lang="en-US" dirty="0"/>
              <a:t>, the perception is the positive</a:t>
            </a:r>
            <a:r>
              <a:rPr lang="en-US" baseline="0" dirty="0"/>
              <a:t> effects outweigh any expected harm</a:t>
            </a:r>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12</a:t>
            </a:fld>
            <a:endParaRPr lang="en-US" dirty="0"/>
          </a:p>
        </p:txBody>
      </p:sp>
    </p:spTree>
    <p:extLst>
      <p:ext uri="{BB962C8B-B14F-4D97-AF65-F5344CB8AC3E}">
        <p14:creationId xmlns:p14="http://schemas.microsoft.com/office/powerpoint/2010/main" val="2310445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Iris </a:t>
            </a:r>
            <a:r>
              <a:rPr lang="en-US" dirty="0" err="1"/>
              <a:t>Dorbian</a:t>
            </a:r>
            <a:r>
              <a:rPr lang="en-US" dirty="0"/>
              <a:t>, Global Legal Cannabis Market Expected to Reach $58b in 2028, Forbes, March 7, 2024</a:t>
            </a:r>
          </a:p>
        </p:txBody>
      </p:sp>
      <p:sp>
        <p:nvSpPr>
          <p:cNvPr id="4" name="Slide Number Placeholder 3"/>
          <p:cNvSpPr>
            <a:spLocks noGrp="1"/>
          </p:cNvSpPr>
          <p:nvPr>
            <p:ph type="sldNum" sz="quarter" idx="5"/>
          </p:nvPr>
        </p:nvSpPr>
        <p:spPr/>
        <p:txBody>
          <a:bodyPr/>
          <a:lstStyle/>
          <a:p>
            <a:fld id="{EE000EEB-8338-48D7-8EE8-EE0082EF7602}" type="slidenum">
              <a:rPr lang="en-US" smtClean="0"/>
              <a:t>13</a:t>
            </a:fld>
            <a:endParaRPr lang="en-US" dirty="0"/>
          </a:p>
        </p:txBody>
      </p:sp>
    </p:spTree>
    <p:extLst>
      <p:ext uri="{BB962C8B-B14F-4D97-AF65-F5344CB8AC3E}">
        <p14:creationId xmlns:p14="http://schemas.microsoft.com/office/powerpoint/2010/main" val="1109802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664D9-5303-49BF-B720-241969D4740D}" type="slidenum">
              <a:rPr lang="en-US" smtClean="0"/>
              <a:t>14</a:t>
            </a:fld>
            <a:endParaRPr lang="en-US"/>
          </a:p>
        </p:txBody>
      </p:sp>
    </p:spTree>
    <p:extLst>
      <p:ext uri="{BB962C8B-B14F-4D97-AF65-F5344CB8AC3E}">
        <p14:creationId xmlns:p14="http://schemas.microsoft.com/office/powerpoint/2010/main" val="183531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664D9-5303-49BF-B720-241969D4740D}" type="slidenum">
              <a:rPr lang="en-US" smtClean="0"/>
              <a:t>15</a:t>
            </a:fld>
            <a:endParaRPr lang="en-US"/>
          </a:p>
        </p:txBody>
      </p:sp>
    </p:spTree>
    <p:extLst>
      <p:ext uri="{BB962C8B-B14F-4D97-AF65-F5344CB8AC3E}">
        <p14:creationId xmlns:p14="http://schemas.microsoft.com/office/powerpoint/2010/main" val="2150196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Survey on Drug Use and Health, United States as reported by CDC</a:t>
            </a:r>
          </a:p>
          <a:p>
            <a:r>
              <a:rPr lang="en-US" dirty="0"/>
              <a:t>Significantly higher for men than women</a:t>
            </a:r>
          </a:p>
          <a:p>
            <a:endParaRPr lang="en-US" dirty="0"/>
          </a:p>
          <a:p>
            <a:r>
              <a:rPr lang="en-US" dirty="0"/>
              <a:t>HOWEVER, while cannabis use is increasing among middle-aged and older U.S. adults, however, those age groups do not engage in the risky cannabis use that younger persons do.  These populations consume in the evening and engage in less risky use patterns.  </a:t>
            </a:r>
            <a:r>
              <a:rPr lang="en-US" i="1" dirty="0"/>
              <a:t>Age Differences in Patterns of Cannabis Use Among An Online U.S. Sample of Adults Who Consume Cannabis Frequently</a:t>
            </a:r>
            <a:endParaRPr lang="en-US" dirty="0"/>
          </a:p>
          <a:p>
            <a:endParaRPr lang="en-US" dirty="0"/>
          </a:p>
        </p:txBody>
      </p:sp>
      <p:sp>
        <p:nvSpPr>
          <p:cNvPr id="4" name="Slide Number Placeholder 3"/>
          <p:cNvSpPr>
            <a:spLocks noGrp="1"/>
          </p:cNvSpPr>
          <p:nvPr>
            <p:ph type="sldNum" sz="quarter" idx="10"/>
          </p:nvPr>
        </p:nvSpPr>
        <p:spPr/>
        <p:txBody>
          <a:bodyPr/>
          <a:lstStyle/>
          <a:p>
            <a:fld id="{F14664D9-5303-49BF-B720-241969D4740D}" type="slidenum">
              <a:rPr lang="en-US" smtClean="0"/>
              <a:t>16</a:t>
            </a:fld>
            <a:endParaRPr lang="en-US"/>
          </a:p>
        </p:txBody>
      </p:sp>
    </p:spTree>
    <p:extLst>
      <p:ext uri="{BB962C8B-B14F-4D97-AF65-F5344CB8AC3E}">
        <p14:creationId xmlns:p14="http://schemas.microsoft.com/office/powerpoint/2010/main" val="692146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Decreases in perceived risk were detected in those never married, those who binge drink, use tobacco, have kidney disease, asthma, heart disease, COPD ad others</a:t>
            </a:r>
          </a:p>
          <a:p>
            <a:endParaRPr lang="en-US" dirty="0"/>
          </a:p>
          <a:p>
            <a:r>
              <a:rPr lang="en-US" dirty="0"/>
              <a:t>Benjamin H. Han, Makaya Funk-White, Roxanne Ko, Tala Al-</a:t>
            </a:r>
            <a:r>
              <a:rPr lang="en-US" dirty="0" err="1"/>
              <a:t>Rousan</a:t>
            </a:r>
            <a:r>
              <a:rPr lang="en-US" dirty="0"/>
              <a:t>, Joseph J. Palamar, </a:t>
            </a:r>
            <a:r>
              <a:rPr lang="en-US" i="1" dirty="0"/>
              <a:t>Decreasing Perceived Risk of Regular Cannabis Use Among Older Adults in the United States from 2015-2019, </a:t>
            </a:r>
            <a:r>
              <a:rPr lang="en-US" i="0" dirty="0"/>
              <a:t>69 J. Am </a:t>
            </a:r>
            <a:r>
              <a:rPr lang="en-US" i="0" dirty="0" err="1"/>
              <a:t>Geriatr</a:t>
            </a:r>
            <a:r>
              <a:rPr lang="en-US" i="0" dirty="0"/>
              <a:t>. </a:t>
            </a:r>
            <a:r>
              <a:rPr lang="en-US" i="0" dirty="0" err="1"/>
              <a:t>Sco</a:t>
            </a:r>
            <a:r>
              <a:rPr lang="en-US" i="0" dirty="0"/>
              <a:t>. 2591 (2021)</a:t>
            </a:r>
          </a:p>
        </p:txBody>
      </p:sp>
      <p:sp>
        <p:nvSpPr>
          <p:cNvPr id="4" name="Slide Number Placeholder 3"/>
          <p:cNvSpPr>
            <a:spLocks noGrp="1"/>
          </p:cNvSpPr>
          <p:nvPr>
            <p:ph type="sldNum" sz="quarter" idx="5"/>
          </p:nvPr>
        </p:nvSpPr>
        <p:spPr/>
        <p:txBody>
          <a:bodyPr/>
          <a:lstStyle/>
          <a:p>
            <a:fld id="{EE000EEB-8338-48D7-8EE8-EE0082EF7602}" type="slidenum">
              <a:rPr lang="en-US" smtClean="0"/>
              <a:t>17</a:t>
            </a:fld>
            <a:endParaRPr lang="en-US" dirty="0"/>
          </a:p>
        </p:txBody>
      </p:sp>
    </p:spTree>
    <p:extLst>
      <p:ext uri="{BB962C8B-B14F-4D97-AF65-F5344CB8AC3E}">
        <p14:creationId xmlns:p14="http://schemas.microsoft.com/office/powerpoint/2010/main" val="2297250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THC forms</a:t>
            </a:r>
          </a:p>
          <a:p>
            <a:r>
              <a:rPr lang="en-US" dirty="0"/>
              <a:t>Similar chemical structures, but some differences</a:t>
            </a:r>
          </a:p>
          <a:p>
            <a:r>
              <a:rPr lang="en-US" dirty="0"/>
              <a:t>THC found in cannabis plants typically delta 9</a:t>
            </a:r>
          </a:p>
          <a:p>
            <a:r>
              <a:rPr lang="en-US" dirty="0"/>
              <a:t>Delta 8 50-75% as psychoactive as delta-9 THC</a:t>
            </a:r>
          </a:p>
        </p:txBody>
      </p:sp>
      <p:sp>
        <p:nvSpPr>
          <p:cNvPr id="4" name="Slide Number Placeholder 3"/>
          <p:cNvSpPr>
            <a:spLocks noGrp="1"/>
          </p:cNvSpPr>
          <p:nvPr>
            <p:ph type="sldNum" sz="quarter" idx="5"/>
          </p:nvPr>
        </p:nvSpPr>
        <p:spPr/>
        <p:txBody>
          <a:bodyPr/>
          <a:lstStyle/>
          <a:p>
            <a:fld id="{EE000EEB-8338-48D7-8EE8-EE0082EF7602}" type="slidenum">
              <a:rPr lang="en-US" smtClean="0"/>
              <a:t>18</a:t>
            </a:fld>
            <a:endParaRPr lang="en-US" dirty="0"/>
          </a:p>
        </p:txBody>
      </p:sp>
    </p:spTree>
    <p:extLst>
      <p:ext uri="{BB962C8B-B14F-4D97-AF65-F5344CB8AC3E}">
        <p14:creationId xmlns:p14="http://schemas.microsoft.com/office/powerpoint/2010/main" val="1119506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Sativa – hot, dry climates with long sunny days – Africa, Central America, Southeast Asia, portions of Western Asia</a:t>
            </a:r>
          </a:p>
          <a:p>
            <a:endParaRPr lang="en-US" dirty="0"/>
          </a:p>
          <a:p>
            <a:r>
              <a:rPr lang="en-US" dirty="0"/>
              <a:t>Indica – native to Afghanistan, India, Pakistan, Turkey, adapted to the often harsh, dry and turbulent climate of the Hindu Kush mountains</a:t>
            </a:r>
          </a:p>
          <a:p>
            <a:endParaRPr lang="en-US" dirty="0"/>
          </a:p>
          <a:p>
            <a:r>
              <a:rPr lang="en-US" dirty="0"/>
              <a:t>Ruderalis – extreme environments, such as Eastern Europe, Himalayan regions of India, Siberia, and Russia, cold, low-sunlight environments</a:t>
            </a:r>
          </a:p>
        </p:txBody>
      </p:sp>
      <p:sp>
        <p:nvSpPr>
          <p:cNvPr id="4" name="Slide Number Placeholder 3"/>
          <p:cNvSpPr>
            <a:spLocks noGrp="1"/>
          </p:cNvSpPr>
          <p:nvPr>
            <p:ph type="sldNum" sz="quarter" idx="5"/>
          </p:nvPr>
        </p:nvSpPr>
        <p:spPr/>
        <p:txBody>
          <a:bodyPr/>
          <a:lstStyle/>
          <a:p>
            <a:fld id="{EE000EEB-8338-48D7-8EE8-EE0082EF7602}" type="slidenum">
              <a:rPr lang="en-US" smtClean="0"/>
              <a:t>19</a:t>
            </a:fld>
            <a:endParaRPr lang="en-US" dirty="0"/>
          </a:p>
        </p:txBody>
      </p:sp>
    </p:spTree>
    <p:extLst>
      <p:ext uri="{BB962C8B-B14F-4D97-AF65-F5344CB8AC3E}">
        <p14:creationId xmlns:p14="http://schemas.microsoft.com/office/powerpoint/2010/main" val="2012777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Biologically active means it has an effect on the body</a:t>
            </a:r>
          </a:p>
          <a:p>
            <a:endParaRPr lang="en-US" dirty="0"/>
          </a:p>
          <a:p>
            <a:r>
              <a:rPr lang="en-US" dirty="0" err="1"/>
              <a:t>Psychoeffective</a:t>
            </a:r>
            <a:r>
              <a:rPr lang="en-US" baseline="0" dirty="0"/>
              <a:t> means it can elicit feelings of euphoria, relaxation, altered time perception, and impairing effects</a:t>
            </a:r>
          </a:p>
          <a:p>
            <a:endParaRPr lang="en-US" baseline="0" dirty="0"/>
          </a:p>
          <a:p>
            <a:r>
              <a:rPr lang="en-US" baseline="0" dirty="0"/>
              <a:t>CBD will not cause impairment because it only acts on the body</a:t>
            </a:r>
          </a:p>
          <a:p>
            <a:endParaRPr lang="en-US" dirty="0"/>
          </a:p>
        </p:txBody>
      </p:sp>
      <p:sp>
        <p:nvSpPr>
          <p:cNvPr id="4" name="Slide Number Placeholder 3"/>
          <p:cNvSpPr>
            <a:spLocks noGrp="1"/>
          </p:cNvSpPr>
          <p:nvPr>
            <p:ph type="sldNum" sz="quarter" idx="10"/>
          </p:nvPr>
        </p:nvSpPr>
        <p:spPr/>
        <p:txBody>
          <a:bodyPr/>
          <a:lstStyle/>
          <a:p>
            <a:fld id="{EE000EEB-8338-48D7-8EE8-EE0082EF7602}" type="slidenum">
              <a:rPr lang="en-US" smtClean="0"/>
              <a:t>20</a:t>
            </a:fld>
            <a:endParaRPr lang="en-US" dirty="0"/>
          </a:p>
        </p:txBody>
      </p:sp>
    </p:spTree>
    <p:extLst>
      <p:ext uri="{BB962C8B-B14F-4D97-AF65-F5344CB8AC3E}">
        <p14:creationId xmlns:p14="http://schemas.microsoft.com/office/powerpoint/2010/main" val="3844366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Delta 8 and 10 are not as potent</a:t>
            </a:r>
          </a:p>
        </p:txBody>
      </p:sp>
      <p:sp>
        <p:nvSpPr>
          <p:cNvPr id="4" name="Slide Number Placeholder 3"/>
          <p:cNvSpPr>
            <a:spLocks noGrp="1"/>
          </p:cNvSpPr>
          <p:nvPr>
            <p:ph type="sldNum" sz="quarter" idx="10"/>
          </p:nvPr>
        </p:nvSpPr>
        <p:spPr/>
        <p:txBody>
          <a:bodyPr/>
          <a:lstStyle/>
          <a:p>
            <a:fld id="{EE000EEB-8338-48D7-8EE8-EE0082EF7602}" type="slidenum">
              <a:rPr lang="en-US" smtClean="0"/>
              <a:t>21</a:t>
            </a:fld>
            <a:endParaRPr lang="en-US" dirty="0"/>
          </a:p>
        </p:txBody>
      </p:sp>
    </p:spTree>
    <p:extLst>
      <p:ext uri="{BB962C8B-B14F-4D97-AF65-F5344CB8AC3E}">
        <p14:creationId xmlns:p14="http://schemas.microsoft.com/office/powerpoint/2010/main" val="101294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antisocial</a:t>
            </a:r>
          </a:p>
          <a:p>
            <a:r>
              <a:rPr lang="en-US" dirty="0"/>
              <a:t>Not regarded as criminogenic – no tie to other criminal offenses, except pertaining to impaired driving or illegal possession</a:t>
            </a:r>
          </a:p>
          <a:p>
            <a:pPr marL="0" indent="0">
              <a:buNone/>
            </a:pPr>
            <a:r>
              <a:rPr lang="en-US" dirty="0"/>
              <a:t>	Compare to:  	Heroin – committing crime to fund use</a:t>
            </a:r>
          </a:p>
          <a:p>
            <a:pPr marL="0" indent="0">
              <a:buNone/>
            </a:pPr>
            <a:r>
              <a:rPr lang="en-US" dirty="0"/>
              <a:t>				Cocaine and methamphetamines – may 				result in other offenses primarily related 				to increased violence</a:t>
            </a:r>
          </a:p>
          <a:p>
            <a:endParaRPr lang="en-US" dirty="0"/>
          </a:p>
        </p:txBody>
      </p:sp>
      <p:sp>
        <p:nvSpPr>
          <p:cNvPr id="4" name="Slide Number Placeholder 3"/>
          <p:cNvSpPr>
            <a:spLocks noGrp="1"/>
          </p:cNvSpPr>
          <p:nvPr>
            <p:ph type="sldNum" sz="quarter" idx="10"/>
          </p:nvPr>
        </p:nvSpPr>
        <p:spPr/>
        <p:txBody>
          <a:bodyPr/>
          <a:lstStyle/>
          <a:p>
            <a:fld id="{EE000EEB-8338-48D7-8EE8-EE0082EF7602}" type="slidenum">
              <a:rPr lang="en-US" smtClean="0"/>
              <a:t>2</a:t>
            </a:fld>
            <a:endParaRPr lang="en-US" dirty="0"/>
          </a:p>
        </p:txBody>
      </p:sp>
    </p:spTree>
    <p:extLst>
      <p:ext uri="{BB962C8B-B14F-4D97-AF65-F5344CB8AC3E}">
        <p14:creationId xmlns:p14="http://schemas.microsoft.com/office/powerpoint/2010/main" val="161758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Unregulated</a:t>
            </a:r>
          </a:p>
          <a:p>
            <a:r>
              <a:rPr lang="en-US"/>
              <a:t>Synthetic delta 8</a:t>
            </a:r>
          </a:p>
        </p:txBody>
      </p:sp>
      <p:sp>
        <p:nvSpPr>
          <p:cNvPr id="4" name="Slide Number Placeholder 3"/>
          <p:cNvSpPr>
            <a:spLocks noGrp="1"/>
          </p:cNvSpPr>
          <p:nvPr>
            <p:ph type="sldNum" sz="quarter" idx="10"/>
          </p:nvPr>
        </p:nvSpPr>
        <p:spPr/>
        <p:txBody>
          <a:bodyPr/>
          <a:lstStyle/>
          <a:p>
            <a:fld id="{EE000EEB-8338-48D7-8EE8-EE0082EF7602}" type="slidenum">
              <a:rPr lang="en-US" smtClean="0"/>
              <a:t>22</a:t>
            </a:fld>
            <a:endParaRPr lang="en-US" dirty="0"/>
          </a:p>
        </p:txBody>
      </p:sp>
    </p:spTree>
    <p:extLst>
      <p:ext uri="{BB962C8B-B14F-4D97-AF65-F5344CB8AC3E}">
        <p14:creationId xmlns:p14="http://schemas.microsoft.com/office/powerpoint/2010/main" val="2053655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23</a:t>
            </a:fld>
            <a:endParaRPr lang="en-US" dirty="0"/>
          </a:p>
        </p:txBody>
      </p:sp>
    </p:spTree>
    <p:extLst>
      <p:ext uri="{BB962C8B-B14F-4D97-AF65-F5344CB8AC3E}">
        <p14:creationId xmlns:p14="http://schemas.microsoft.com/office/powerpoint/2010/main" val="2302664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24</a:t>
            </a:fld>
            <a:endParaRPr lang="en-US" dirty="0"/>
          </a:p>
        </p:txBody>
      </p:sp>
    </p:spTree>
    <p:extLst>
      <p:ext uri="{BB962C8B-B14F-4D97-AF65-F5344CB8AC3E}">
        <p14:creationId xmlns:p14="http://schemas.microsoft.com/office/powerpoint/2010/main" val="327855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25</a:t>
            </a:fld>
            <a:endParaRPr lang="en-US" dirty="0"/>
          </a:p>
        </p:txBody>
      </p:sp>
    </p:spTree>
    <p:extLst>
      <p:ext uri="{BB962C8B-B14F-4D97-AF65-F5344CB8AC3E}">
        <p14:creationId xmlns:p14="http://schemas.microsoft.com/office/powerpoint/2010/main" val="4170006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26</a:t>
            </a:fld>
            <a:endParaRPr lang="en-US" dirty="0"/>
          </a:p>
        </p:txBody>
      </p:sp>
    </p:spTree>
    <p:extLst>
      <p:ext uri="{BB962C8B-B14F-4D97-AF65-F5344CB8AC3E}">
        <p14:creationId xmlns:p14="http://schemas.microsoft.com/office/powerpoint/2010/main" val="876904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effect on treatment here – it interferes with learning, particularly from treatment and other programming</a:t>
            </a:r>
          </a:p>
        </p:txBody>
      </p:sp>
      <p:sp>
        <p:nvSpPr>
          <p:cNvPr id="4" name="Slide Number Placeholder 3"/>
          <p:cNvSpPr>
            <a:spLocks noGrp="1"/>
          </p:cNvSpPr>
          <p:nvPr>
            <p:ph type="sldNum" sz="quarter" idx="10"/>
          </p:nvPr>
        </p:nvSpPr>
        <p:spPr/>
        <p:txBody>
          <a:bodyPr/>
          <a:lstStyle/>
          <a:p>
            <a:fld id="{EE000EEB-8338-48D7-8EE8-EE0082EF7602}" type="slidenum">
              <a:rPr lang="en-US" smtClean="0"/>
              <a:t>27</a:t>
            </a:fld>
            <a:endParaRPr lang="en-US" dirty="0"/>
          </a:p>
        </p:txBody>
      </p:sp>
    </p:spTree>
    <p:extLst>
      <p:ext uri="{BB962C8B-B14F-4D97-AF65-F5344CB8AC3E}">
        <p14:creationId xmlns:p14="http://schemas.microsoft.com/office/powerpoint/2010/main" val="1668207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Psychoeffective</a:t>
            </a:r>
            <a:r>
              <a:rPr lang="en-US" dirty="0"/>
              <a:t> Reactions:</a:t>
            </a:r>
          </a:p>
          <a:p>
            <a:r>
              <a:rPr lang="en-US" dirty="0"/>
              <a:t>Senses</a:t>
            </a:r>
          </a:p>
          <a:p>
            <a:r>
              <a:rPr lang="en-US" dirty="0"/>
              <a:t>Mood</a:t>
            </a:r>
          </a:p>
          <a:p>
            <a:r>
              <a:rPr lang="en-US" dirty="0"/>
              <a:t>Learning</a:t>
            </a:r>
          </a:p>
          <a:p>
            <a:r>
              <a:rPr lang="en-US" dirty="0"/>
              <a:t>Memory</a:t>
            </a:r>
          </a:p>
          <a:p>
            <a:r>
              <a:rPr lang="en-US" dirty="0"/>
              <a:t>Motivation</a:t>
            </a:r>
          </a:p>
          <a:p>
            <a:r>
              <a:rPr lang="en-US" dirty="0"/>
              <a:t>Motor control/balance</a:t>
            </a:r>
          </a:p>
          <a:p>
            <a:r>
              <a:rPr lang="en-US" dirty="0"/>
              <a:t>Reaction time</a:t>
            </a:r>
          </a:p>
          <a:p>
            <a:r>
              <a:rPr lang="en-US" dirty="0"/>
              <a:t>Distorted perception</a:t>
            </a:r>
          </a:p>
          <a:p>
            <a:r>
              <a:rPr lang="en-US" dirty="0"/>
              <a:t>Executive functioning</a:t>
            </a:r>
          </a:p>
          <a:p>
            <a:r>
              <a:rPr lang="en-US" dirty="0"/>
              <a:t>Impaired cognitive performance</a:t>
            </a:r>
          </a:p>
          <a:p>
            <a:r>
              <a:rPr lang="en-US" dirty="0"/>
              <a:t>Attention maintenance </a:t>
            </a:r>
          </a:p>
          <a:p>
            <a:r>
              <a:rPr lang="en-US" dirty="0"/>
              <a:t>Risk taking</a:t>
            </a:r>
          </a:p>
        </p:txBody>
      </p:sp>
      <p:sp>
        <p:nvSpPr>
          <p:cNvPr id="4" name="Slide Number Placeholder 3"/>
          <p:cNvSpPr>
            <a:spLocks noGrp="1"/>
          </p:cNvSpPr>
          <p:nvPr>
            <p:ph type="sldNum" sz="quarter" idx="5"/>
          </p:nvPr>
        </p:nvSpPr>
        <p:spPr/>
        <p:txBody>
          <a:bodyPr/>
          <a:lstStyle/>
          <a:p>
            <a:fld id="{EE000EEB-8338-48D7-8EE8-EE0082EF7602}" type="slidenum">
              <a:rPr lang="en-US" smtClean="0"/>
              <a:t>28</a:t>
            </a:fld>
            <a:endParaRPr lang="en-US" dirty="0"/>
          </a:p>
        </p:txBody>
      </p:sp>
    </p:spTree>
    <p:extLst>
      <p:ext uri="{BB962C8B-B14F-4D97-AF65-F5344CB8AC3E}">
        <p14:creationId xmlns:p14="http://schemas.microsoft.com/office/powerpoint/2010/main" val="3564049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and cannabis smoke share many known carcinogenic chemical compounds</a:t>
            </a:r>
          </a:p>
        </p:txBody>
      </p:sp>
      <p:sp>
        <p:nvSpPr>
          <p:cNvPr id="4" name="Slide Number Placeholder 3"/>
          <p:cNvSpPr>
            <a:spLocks noGrp="1"/>
          </p:cNvSpPr>
          <p:nvPr>
            <p:ph type="sldNum" sz="quarter" idx="10"/>
          </p:nvPr>
        </p:nvSpPr>
        <p:spPr/>
        <p:txBody>
          <a:bodyPr/>
          <a:lstStyle/>
          <a:p>
            <a:fld id="{EE000EEB-8338-48D7-8EE8-EE0082EF7602}" type="slidenum">
              <a:rPr lang="en-US" smtClean="0"/>
              <a:t>29</a:t>
            </a:fld>
            <a:endParaRPr lang="en-US" dirty="0"/>
          </a:p>
        </p:txBody>
      </p:sp>
    </p:spTree>
    <p:extLst>
      <p:ext uri="{BB962C8B-B14F-4D97-AF65-F5344CB8AC3E}">
        <p14:creationId xmlns:p14="http://schemas.microsoft.com/office/powerpoint/2010/main" val="2772090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if affects the development of the endocannabinoid system</a:t>
            </a:r>
          </a:p>
        </p:txBody>
      </p:sp>
      <p:sp>
        <p:nvSpPr>
          <p:cNvPr id="4" name="Slide Number Placeholder 3"/>
          <p:cNvSpPr>
            <a:spLocks noGrp="1"/>
          </p:cNvSpPr>
          <p:nvPr>
            <p:ph type="sldNum" sz="quarter" idx="10"/>
          </p:nvPr>
        </p:nvSpPr>
        <p:spPr/>
        <p:txBody>
          <a:bodyPr/>
          <a:lstStyle/>
          <a:p>
            <a:fld id="{EE000EEB-8338-48D7-8EE8-EE0082EF7602}" type="slidenum">
              <a:rPr lang="en-US" smtClean="0"/>
              <a:t>30</a:t>
            </a:fld>
            <a:endParaRPr lang="en-US" dirty="0"/>
          </a:p>
        </p:txBody>
      </p:sp>
    </p:spTree>
    <p:extLst>
      <p:ext uri="{BB962C8B-B14F-4D97-AF65-F5344CB8AC3E}">
        <p14:creationId xmlns:p14="http://schemas.microsoft.com/office/powerpoint/2010/main" val="2639235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Marijuana available between the 1960s and the early 1980s yielded</a:t>
            </a:r>
            <a:r>
              <a:rPr lang="en-US" baseline="0" dirty="0"/>
              <a:t> a THC content of about 2%</a:t>
            </a:r>
          </a:p>
          <a:p>
            <a:r>
              <a:rPr lang="en-US" baseline="0" dirty="0"/>
              <a:t>Two to three fold increase in THC levels in both illicit markets and U.S. state-legalized markets over the past four decades, rising from THC levels of 4% in the mid 1980’s to up to 72% in some THC concentrate samples today</a:t>
            </a:r>
          </a:p>
          <a:p>
            <a:r>
              <a:rPr lang="en-US" baseline="0" dirty="0"/>
              <a:t>Other cannabis products such as oil, shatter, dab and edibles offer a THC potency of up to 95%</a:t>
            </a:r>
          </a:p>
        </p:txBody>
      </p:sp>
      <p:sp>
        <p:nvSpPr>
          <p:cNvPr id="4" name="Slide Number Placeholder 3"/>
          <p:cNvSpPr>
            <a:spLocks noGrp="1"/>
          </p:cNvSpPr>
          <p:nvPr>
            <p:ph type="sldNum" sz="quarter" idx="10"/>
          </p:nvPr>
        </p:nvSpPr>
        <p:spPr/>
        <p:txBody>
          <a:bodyPr/>
          <a:lstStyle/>
          <a:p>
            <a:fld id="{EE000EEB-8338-48D7-8EE8-EE0082EF7602}" type="slidenum">
              <a:rPr lang="en-US" smtClean="0"/>
              <a:t>31</a:t>
            </a:fld>
            <a:endParaRPr lang="en-US" dirty="0"/>
          </a:p>
        </p:txBody>
      </p:sp>
    </p:spTree>
    <p:extLst>
      <p:ext uri="{BB962C8B-B14F-4D97-AF65-F5344CB8AC3E}">
        <p14:creationId xmlns:p14="http://schemas.microsoft.com/office/powerpoint/2010/main" val="421910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3</a:t>
            </a:fld>
            <a:endParaRPr lang="en-US" dirty="0"/>
          </a:p>
        </p:txBody>
      </p:sp>
    </p:spTree>
    <p:extLst>
      <p:ext uri="{BB962C8B-B14F-4D97-AF65-F5344CB8AC3E}">
        <p14:creationId xmlns:p14="http://schemas.microsoft.com/office/powerpoint/2010/main" val="364865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32</a:t>
            </a:fld>
            <a:endParaRPr lang="en-US" dirty="0"/>
          </a:p>
        </p:txBody>
      </p:sp>
    </p:spTree>
    <p:extLst>
      <p:ext uri="{BB962C8B-B14F-4D97-AF65-F5344CB8AC3E}">
        <p14:creationId xmlns:p14="http://schemas.microsoft.com/office/powerpoint/2010/main" val="3346913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Kara – discuss mental health meds</a:t>
            </a:r>
          </a:p>
          <a:p>
            <a:r>
              <a:rPr lang="en-US" dirty="0"/>
              <a:t>Not learning to cope</a:t>
            </a:r>
          </a:p>
          <a:p>
            <a:r>
              <a:rPr lang="en-US" dirty="0"/>
              <a:t>Self-medicating</a:t>
            </a:r>
          </a:p>
          <a:p>
            <a:r>
              <a:rPr lang="en-US" dirty="0"/>
              <a:t>Escaping</a:t>
            </a:r>
          </a:p>
          <a:p>
            <a:endParaRPr lang="en-US" dirty="0"/>
          </a:p>
        </p:txBody>
      </p:sp>
      <p:sp>
        <p:nvSpPr>
          <p:cNvPr id="4" name="Slide Number Placeholder 3"/>
          <p:cNvSpPr>
            <a:spLocks noGrp="1"/>
          </p:cNvSpPr>
          <p:nvPr>
            <p:ph type="sldNum" sz="quarter" idx="10"/>
          </p:nvPr>
        </p:nvSpPr>
        <p:spPr/>
        <p:txBody>
          <a:bodyPr/>
          <a:lstStyle/>
          <a:p>
            <a:fld id="{EE000EEB-8338-48D7-8EE8-EE0082EF7602}" type="slidenum">
              <a:rPr lang="en-US" smtClean="0"/>
              <a:t>33</a:t>
            </a:fld>
            <a:endParaRPr lang="en-US" dirty="0"/>
          </a:p>
        </p:txBody>
      </p:sp>
    </p:spTree>
    <p:extLst>
      <p:ext uri="{BB962C8B-B14F-4D97-AF65-F5344CB8AC3E}">
        <p14:creationId xmlns:p14="http://schemas.microsoft.com/office/powerpoint/2010/main" val="91413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here effect of cannabis on criminal involvement</a:t>
            </a:r>
          </a:p>
        </p:txBody>
      </p:sp>
      <p:sp>
        <p:nvSpPr>
          <p:cNvPr id="4" name="Slide Number Placeholder 3"/>
          <p:cNvSpPr>
            <a:spLocks noGrp="1"/>
          </p:cNvSpPr>
          <p:nvPr>
            <p:ph type="sldNum" sz="quarter" idx="10"/>
          </p:nvPr>
        </p:nvSpPr>
        <p:spPr/>
        <p:txBody>
          <a:bodyPr/>
          <a:lstStyle/>
          <a:p>
            <a:fld id="{EE000EEB-8338-48D7-8EE8-EE0082EF7602}" type="slidenum">
              <a:rPr lang="en-US" smtClean="0"/>
              <a:t>34</a:t>
            </a:fld>
            <a:endParaRPr lang="en-US" dirty="0"/>
          </a:p>
        </p:txBody>
      </p:sp>
    </p:spTree>
    <p:extLst>
      <p:ext uri="{BB962C8B-B14F-4D97-AF65-F5344CB8AC3E}">
        <p14:creationId xmlns:p14="http://schemas.microsoft.com/office/powerpoint/2010/main" val="3218214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continues critical development during adolescence, including the creation of more robust neuronal pathways</a:t>
            </a:r>
          </a:p>
        </p:txBody>
      </p:sp>
      <p:sp>
        <p:nvSpPr>
          <p:cNvPr id="4" name="Slide Number Placeholder 3"/>
          <p:cNvSpPr>
            <a:spLocks noGrp="1"/>
          </p:cNvSpPr>
          <p:nvPr>
            <p:ph type="sldNum" sz="quarter" idx="5"/>
          </p:nvPr>
        </p:nvSpPr>
        <p:spPr/>
        <p:txBody>
          <a:bodyPr/>
          <a:lstStyle/>
          <a:p>
            <a:fld id="{EE000EEB-8338-48D7-8EE8-EE0082EF7602}" type="slidenum">
              <a:rPr lang="en-US" smtClean="0"/>
              <a:t>35</a:t>
            </a:fld>
            <a:endParaRPr lang="en-US" dirty="0"/>
          </a:p>
        </p:txBody>
      </p:sp>
    </p:spTree>
    <p:extLst>
      <p:ext uri="{BB962C8B-B14F-4D97-AF65-F5344CB8AC3E}">
        <p14:creationId xmlns:p14="http://schemas.microsoft.com/office/powerpoint/2010/main" val="2349009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36</a:t>
            </a:fld>
            <a:endParaRPr lang="en-US" dirty="0"/>
          </a:p>
        </p:txBody>
      </p:sp>
    </p:spTree>
    <p:extLst>
      <p:ext uri="{BB962C8B-B14F-4D97-AF65-F5344CB8AC3E}">
        <p14:creationId xmlns:p14="http://schemas.microsoft.com/office/powerpoint/2010/main" val="614787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37</a:t>
            </a:fld>
            <a:endParaRPr lang="en-US" dirty="0"/>
          </a:p>
        </p:txBody>
      </p:sp>
    </p:spTree>
    <p:extLst>
      <p:ext uri="{BB962C8B-B14F-4D97-AF65-F5344CB8AC3E}">
        <p14:creationId xmlns:p14="http://schemas.microsoft.com/office/powerpoint/2010/main" val="1994009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38</a:t>
            </a:fld>
            <a:endParaRPr lang="en-US" dirty="0"/>
          </a:p>
        </p:txBody>
      </p:sp>
    </p:spTree>
    <p:extLst>
      <p:ext uri="{BB962C8B-B14F-4D97-AF65-F5344CB8AC3E}">
        <p14:creationId xmlns:p14="http://schemas.microsoft.com/office/powerpoint/2010/main" val="2377879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E. Harrison, Nuray </a:t>
            </a:r>
            <a:r>
              <a:rPr lang="en-US" dirty="0" err="1"/>
              <a:t>Kanbur</a:t>
            </a:r>
            <a:r>
              <a:rPr lang="en-US" dirty="0"/>
              <a:t>, Kyle Canton, </a:t>
            </a:r>
            <a:r>
              <a:rPr lang="en-US" dirty="0" err="1"/>
              <a:t>Tejas</a:t>
            </a:r>
            <a:r>
              <a:rPr lang="en-US" dirty="0"/>
              <a:t> S. Desai, Stephanie Lim-Reinders, Chase Groulx and Mark L. Norris, </a:t>
            </a:r>
            <a:r>
              <a:rPr lang="en-US" i="1" dirty="0"/>
              <a:t>Adolescents’ Cannabis Knowledge and Risk Perception:  A Systematic Review</a:t>
            </a:r>
            <a:r>
              <a:rPr lang="en-US" i="0" dirty="0"/>
              <a:t>, 74 J. Adolescent Health 402 (2024)</a:t>
            </a:r>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39</a:t>
            </a:fld>
            <a:endParaRPr lang="en-US" dirty="0"/>
          </a:p>
        </p:txBody>
      </p:sp>
    </p:spTree>
    <p:extLst>
      <p:ext uri="{BB962C8B-B14F-4D97-AF65-F5344CB8AC3E}">
        <p14:creationId xmlns:p14="http://schemas.microsoft.com/office/powerpoint/2010/main" val="1355375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Attitudes to Cannabis Use and Public Prevention</a:t>
            </a:r>
            <a:r>
              <a:rPr lang="en-US" baseline="0" dirty="0"/>
              <a:t> Information Among Young Adults:  A Qualitative Interview Study with Implications for Prevention Practice</a:t>
            </a:r>
          </a:p>
          <a:p>
            <a:r>
              <a:rPr lang="en-US" baseline="0" dirty="0" err="1"/>
              <a:t>Pia</a:t>
            </a:r>
            <a:r>
              <a:rPr lang="en-US" baseline="0" dirty="0"/>
              <a:t> </a:t>
            </a:r>
            <a:r>
              <a:rPr lang="en-US" baseline="0" dirty="0" err="1"/>
              <a:t>Kvillemo</a:t>
            </a:r>
            <a:r>
              <a:rPr lang="en-US" baseline="0" dirty="0"/>
              <a:t>, Anna K. </a:t>
            </a:r>
            <a:r>
              <a:rPr lang="en-US" baseline="0" dirty="0" err="1"/>
              <a:t>Strandberg</a:t>
            </a:r>
            <a:r>
              <a:rPr lang="en-US" baseline="0" dirty="0"/>
              <a:t> and Johanna </a:t>
            </a:r>
            <a:r>
              <a:rPr lang="en-US" baseline="0" dirty="0" err="1"/>
              <a:t>Gripenberg</a:t>
            </a:r>
            <a:r>
              <a:rPr lang="en-US" baseline="0" dirty="0"/>
              <a:t>,  Frontiers in Public Health (June 2022)</a:t>
            </a:r>
            <a:endParaRPr lang="en-US" dirty="0"/>
          </a:p>
        </p:txBody>
      </p:sp>
      <p:sp>
        <p:nvSpPr>
          <p:cNvPr id="4" name="Slide Number Placeholder 3"/>
          <p:cNvSpPr>
            <a:spLocks noGrp="1"/>
          </p:cNvSpPr>
          <p:nvPr>
            <p:ph type="sldNum" sz="quarter" idx="10"/>
          </p:nvPr>
        </p:nvSpPr>
        <p:spPr/>
        <p:txBody>
          <a:bodyPr/>
          <a:lstStyle/>
          <a:p>
            <a:fld id="{EE000EEB-8338-48D7-8EE8-EE0082EF7602}" type="slidenum">
              <a:rPr lang="en-US" smtClean="0"/>
              <a:t>40</a:t>
            </a:fld>
            <a:endParaRPr lang="en-US" dirty="0"/>
          </a:p>
        </p:txBody>
      </p:sp>
    </p:spTree>
    <p:extLst>
      <p:ext uri="{BB962C8B-B14F-4D97-AF65-F5344CB8AC3E}">
        <p14:creationId xmlns:p14="http://schemas.microsoft.com/office/powerpoint/2010/main" val="1019240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41</a:t>
            </a:fld>
            <a:endParaRPr lang="en-US" dirty="0"/>
          </a:p>
        </p:txBody>
      </p:sp>
    </p:spTree>
    <p:extLst>
      <p:ext uri="{BB962C8B-B14F-4D97-AF65-F5344CB8AC3E}">
        <p14:creationId xmlns:p14="http://schemas.microsoft.com/office/powerpoint/2010/main" val="274882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Imbeded</a:t>
            </a:r>
            <a:r>
              <a:rPr lang="en-US" dirty="0"/>
              <a:t> in culture</a:t>
            </a:r>
          </a:p>
        </p:txBody>
      </p:sp>
      <p:sp>
        <p:nvSpPr>
          <p:cNvPr id="4" name="Slide Number Placeholder 3"/>
          <p:cNvSpPr>
            <a:spLocks noGrp="1"/>
          </p:cNvSpPr>
          <p:nvPr>
            <p:ph type="sldNum" sz="quarter" idx="5"/>
          </p:nvPr>
        </p:nvSpPr>
        <p:spPr/>
        <p:txBody>
          <a:bodyPr/>
          <a:lstStyle/>
          <a:p>
            <a:fld id="{EE000EEB-8338-48D7-8EE8-EE0082EF7602}" type="slidenum">
              <a:rPr lang="en-US" smtClean="0"/>
              <a:t>4</a:t>
            </a:fld>
            <a:endParaRPr lang="en-US" dirty="0"/>
          </a:p>
        </p:txBody>
      </p:sp>
    </p:spTree>
    <p:extLst>
      <p:ext uri="{BB962C8B-B14F-4D97-AF65-F5344CB8AC3E}">
        <p14:creationId xmlns:p14="http://schemas.microsoft.com/office/powerpoint/2010/main" val="3246451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if not Ohio program</a:t>
            </a:r>
          </a:p>
        </p:txBody>
      </p:sp>
      <p:sp>
        <p:nvSpPr>
          <p:cNvPr id="4" name="Slide Number Placeholder 3"/>
          <p:cNvSpPr>
            <a:spLocks noGrp="1"/>
          </p:cNvSpPr>
          <p:nvPr>
            <p:ph type="sldNum" sz="quarter" idx="10"/>
          </p:nvPr>
        </p:nvSpPr>
        <p:spPr/>
        <p:txBody>
          <a:bodyPr/>
          <a:lstStyle/>
          <a:p>
            <a:fld id="{EE000EEB-8338-48D7-8EE8-EE0082EF7602}" type="slidenum">
              <a:rPr lang="en-US" smtClean="0"/>
              <a:t>43</a:t>
            </a:fld>
            <a:endParaRPr lang="en-US" dirty="0"/>
          </a:p>
        </p:txBody>
      </p:sp>
    </p:spTree>
    <p:extLst>
      <p:ext uri="{BB962C8B-B14F-4D97-AF65-F5344CB8AC3E}">
        <p14:creationId xmlns:p14="http://schemas.microsoft.com/office/powerpoint/2010/main" val="69206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44</a:t>
            </a:fld>
            <a:endParaRPr lang="en-US" dirty="0"/>
          </a:p>
        </p:txBody>
      </p:sp>
    </p:spTree>
    <p:extLst>
      <p:ext uri="{BB962C8B-B14F-4D97-AF65-F5344CB8AC3E}">
        <p14:creationId xmlns:p14="http://schemas.microsoft.com/office/powerpoint/2010/main" val="1504120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45</a:t>
            </a:fld>
            <a:endParaRPr lang="en-US" dirty="0"/>
          </a:p>
        </p:txBody>
      </p:sp>
    </p:spTree>
    <p:extLst>
      <p:ext uri="{BB962C8B-B14F-4D97-AF65-F5344CB8AC3E}">
        <p14:creationId xmlns:p14="http://schemas.microsoft.com/office/powerpoint/2010/main" val="2681735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46</a:t>
            </a:fld>
            <a:endParaRPr lang="en-US" dirty="0"/>
          </a:p>
        </p:txBody>
      </p:sp>
    </p:spTree>
    <p:extLst>
      <p:ext uri="{BB962C8B-B14F-4D97-AF65-F5344CB8AC3E}">
        <p14:creationId xmlns:p14="http://schemas.microsoft.com/office/powerpoint/2010/main" val="3859146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47</a:t>
            </a:fld>
            <a:endParaRPr lang="en-US" dirty="0"/>
          </a:p>
        </p:txBody>
      </p:sp>
    </p:spTree>
    <p:extLst>
      <p:ext uri="{BB962C8B-B14F-4D97-AF65-F5344CB8AC3E}">
        <p14:creationId xmlns:p14="http://schemas.microsoft.com/office/powerpoint/2010/main" val="4121064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48</a:t>
            </a:fld>
            <a:endParaRPr lang="en-US" dirty="0"/>
          </a:p>
        </p:txBody>
      </p:sp>
    </p:spTree>
    <p:extLst>
      <p:ext uri="{BB962C8B-B14F-4D97-AF65-F5344CB8AC3E}">
        <p14:creationId xmlns:p14="http://schemas.microsoft.com/office/powerpoint/2010/main" val="1328436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factors</a:t>
            </a:r>
          </a:p>
          <a:p>
            <a:r>
              <a:rPr lang="en-US" dirty="0"/>
              <a:t>2-3</a:t>
            </a:r>
            <a:r>
              <a:rPr lang="en-US" baseline="0" dirty="0"/>
              <a:t> mild CUD</a:t>
            </a:r>
          </a:p>
          <a:p>
            <a:r>
              <a:rPr lang="en-US" baseline="0" dirty="0"/>
              <a:t>4-5 moderate CUD</a:t>
            </a:r>
          </a:p>
          <a:p>
            <a:r>
              <a:rPr lang="en-US" baseline="0" dirty="0"/>
              <a:t>6 or more severe CUD</a:t>
            </a:r>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49</a:t>
            </a:fld>
            <a:endParaRPr lang="en-US" dirty="0"/>
          </a:p>
        </p:txBody>
      </p:sp>
    </p:spTree>
    <p:extLst>
      <p:ext uri="{BB962C8B-B14F-4D97-AF65-F5344CB8AC3E}">
        <p14:creationId xmlns:p14="http://schemas.microsoft.com/office/powerpoint/2010/main" val="795961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50</a:t>
            </a:fld>
            <a:endParaRPr lang="en-US" dirty="0"/>
          </a:p>
        </p:txBody>
      </p:sp>
    </p:spTree>
    <p:extLst>
      <p:ext uri="{BB962C8B-B14F-4D97-AF65-F5344CB8AC3E}">
        <p14:creationId xmlns:p14="http://schemas.microsoft.com/office/powerpoint/2010/main" val="975522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JAMA Psychiatry – U.S. Adul Illicit Cannabis Use, CUD and Medical Marijuana Laws (2017) – Columbia University Medical Center and Columbia Mailman School of Public Health </a:t>
            </a:r>
            <a:r>
              <a:rPr lang="en-US" dirty="0" err="1"/>
              <a:t>researh</a:t>
            </a:r>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51</a:t>
            </a:fld>
            <a:endParaRPr lang="en-US" dirty="0"/>
          </a:p>
        </p:txBody>
      </p:sp>
    </p:spTree>
    <p:extLst>
      <p:ext uri="{BB962C8B-B14F-4D97-AF65-F5344CB8AC3E}">
        <p14:creationId xmlns:p14="http://schemas.microsoft.com/office/powerpoint/2010/main" val="1641983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52</a:t>
            </a:fld>
            <a:endParaRPr lang="en-US" dirty="0"/>
          </a:p>
        </p:txBody>
      </p:sp>
    </p:spTree>
    <p:extLst>
      <p:ext uri="{BB962C8B-B14F-4D97-AF65-F5344CB8AC3E}">
        <p14:creationId xmlns:p14="http://schemas.microsoft.com/office/powerpoint/2010/main" val="160376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war is over, what do we do now?</a:t>
            </a:r>
          </a:p>
        </p:txBody>
      </p:sp>
      <p:sp>
        <p:nvSpPr>
          <p:cNvPr id="4" name="Slide Number Placeholder 3"/>
          <p:cNvSpPr>
            <a:spLocks noGrp="1"/>
          </p:cNvSpPr>
          <p:nvPr>
            <p:ph type="sldNum" sz="quarter" idx="5"/>
          </p:nvPr>
        </p:nvSpPr>
        <p:spPr/>
        <p:txBody>
          <a:bodyPr/>
          <a:lstStyle/>
          <a:p>
            <a:fld id="{EE000EEB-8338-48D7-8EE8-EE0082EF7602}" type="slidenum">
              <a:rPr lang="en-US" smtClean="0"/>
              <a:t>5</a:t>
            </a:fld>
            <a:endParaRPr lang="en-US" dirty="0"/>
          </a:p>
        </p:txBody>
      </p:sp>
    </p:spTree>
    <p:extLst>
      <p:ext uri="{BB962C8B-B14F-4D97-AF65-F5344CB8AC3E}">
        <p14:creationId xmlns:p14="http://schemas.microsoft.com/office/powerpoint/2010/main" val="486423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53</a:t>
            </a:fld>
            <a:endParaRPr lang="en-US" dirty="0"/>
          </a:p>
        </p:txBody>
      </p:sp>
    </p:spTree>
    <p:extLst>
      <p:ext uri="{BB962C8B-B14F-4D97-AF65-F5344CB8AC3E}">
        <p14:creationId xmlns:p14="http://schemas.microsoft.com/office/powerpoint/2010/main" val="819497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drug</a:t>
            </a:r>
          </a:p>
        </p:txBody>
      </p:sp>
      <p:sp>
        <p:nvSpPr>
          <p:cNvPr id="4" name="Slide Number Placeholder 3"/>
          <p:cNvSpPr>
            <a:spLocks noGrp="1"/>
          </p:cNvSpPr>
          <p:nvPr>
            <p:ph type="sldNum" sz="quarter" idx="10"/>
          </p:nvPr>
        </p:nvSpPr>
        <p:spPr/>
        <p:txBody>
          <a:bodyPr/>
          <a:lstStyle/>
          <a:p>
            <a:fld id="{66217DBE-C6BF-184D-858F-7EA0E038A902}" type="slidenum">
              <a:rPr lang="en-US" smtClean="0"/>
              <a:t>55</a:t>
            </a:fld>
            <a:endParaRPr lang="en-US"/>
          </a:p>
        </p:txBody>
      </p:sp>
    </p:spTree>
    <p:extLst>
      <p:ext uri="{BB962C8B-B14F-4D97-AF65-F5344CB8AC3E}">
        <p14:creationId xmlns:p14="http://schemas.microsoft.com/office/powerpoint/2010/main" val="1779867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impairment does not uniformly rise and fall based on</a:t>
            </a:r>
            <a:r>
              <a:rPr lang="en-US" baseline="0" dirty="0"/>
              <a:t> how much THC is present in bodily fluids, as alcohol does</a:t>
            </a:r>
            <a:endParaRPr lang="en-US" dirty="0"/>
          </a:p>
        </p:txBody>
      </p:sp>
      <p:sp>
        <p:nvSpPr>
          <p:cNvPr id="4" name="Slide Number Placeholder 3"/>
          <p:cNvSpPr>
            <a:spLocks noGrp="1"/>
          </p:cNvSpPr>
          <p:nvPr>
            <p:ph type="sldNum" sz="quarter" idx="10"/>
          </p:nvPr>
        </p:nvSpPr>
        <p:spPr/>
        <p:txBody>
          <a:bodyPr/>
          <a:lstStyle/>
          <a:p>
            <a:fld id="{EE000EEB-8338-48D7-8EE8-EE0082EF7602}" type="slidenum">
              <a:rPr lang="en-US" smtClean="0"/>
              <a:t>56</a:t>
            </a:fld>
            <a:endParaRPr lang="en-US" dirty="0"/>
          </a:p>
        </p:txBody>
      </p:sp>
    </p:spTree>
    <p:extLst>
      <p:ext uri="{BB962C8B-B14F-4D97-AF65-F5344CB8AC3E}">
        <p14:creationId xmlns:p14="http://schemas.microsoft.com/office/powerpoint/2010/main" val="479339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preparations</a:t>
            </a:r>
          </a:p>
          <a:p>
            <a:r>
              <a:rPr lang="en-US" dirty="0"/>
              <a:t>Edibles are made from oils – has THC and CBD</a:t>
            </a:r>
          </a:p>
        </p:txBody>
      </p:sp>
      <p:sp>
        <p:nvSpPr>
          <p:cNvPr id="4" name="Slide Number Placeholder 3"/>
          <p:cNvSpPr>
            <a:spLocks noGrp="1"/>
          </p:cNvSpPr>
          <p:nvPr>
            <p:ph type="sldNum" sz="quarter" idx="10"/>
          </p:nvPr>
        </p:nvSpPr>
        <p:spPr/>
        <p:txBody>
          <a:bodyPr/>
          <a:lstStyle/>
          <a:p>
            <a:fld id="{EE000EEB-8338-48D7-8EE8-EE0082EF7602}" type="slidenum">
              <a:rPr lang="en-US" smtClean="0"/>
              <a:t>57</a:t>
            </a:fld>
            <a:endParaRPr lang="en-US" dirty="0"/>
          </a:p>
        </p:txBody>
      </p:sp>
    </p:spTree>
    <p:extLst>
      <p:ext uri="{BB962C8B-B14F-4D97-AF65-F5344CB8AC3E}">
        <p14:creationId xmlns:p14="http://schemas.microsoft.com/office/powerpoint/2010/main" val="1278416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smoked, rapidly arrives at the brain; effects almost immediate; if smoked affects lung health</a:t>
            </a:r>
          </a:p>
          <a:p>
            <a:endParaRPr lang="en-US" dirty="0"/>
          </a:p>
          <a:p>
            <a:r>
              <a:rPr lang="en-US" dirty="0"/>
              <a:t>When consumed in food or beverages, effects somewhat delayed – 30 minutes to one hour, because it must first pass through the digestive system, and significantly less THC is delivered to the blood stream</a:t>
            </a:r>
          </a:p>
          <a:p>
            <a:endParaRPr lang="en-US" dirty="0"/>
          </a:p>
          <a:p>
            <a:r>
              <a:rPr lang="en-US" dirty="0"/>
              <a:t>The edible high generally lasts much longer than smoking or vaping, from six to eight hours</a:t>
            </a:r>
          </a:p>
          <a:p>
            <a:endParaRPr lang="en-US" dirty="0"/>
          </a:p>
          <a:p>
            <a:r>
              <a:rPr lang="en-US" dirty="0"/>
              <a:t>With edible consumption, peak blood levels occur around 3 hours post consumption</a:t>
            </a:r>
          </a:p>
        </p:txBody>
      </p:sp>
      <p:sp>
        <p:nvSpPr>
          <p:cNvPr id="4" name="Slide Number Placeholder 3"/>
          <p:cNvSpPr>
            <a:spLocks noGrp="1"/>
          </p:cNvSpPr>
          <p:nvPr>
            <p:ph type="sldNum" sz="quarter" idx="5"/>
          </p:nvPr>
        </p:nvSpPr>
        <p:spPr/>
        <p:txBody>
          <a:bodyPr/>
          <a:lstStyle/>
          <a:p>
            <a:fld id="{EE000EEB-8338-48D7-8EE8-EE0082EF7602}" type="slidenum">
              <a:rPr lang="en-US" smtClean="0"/>
              <a:t>58</a:t>
            </a:fld>
            <a:endParaRPr lang="en-US" dirty="0"/>
          </a:p>
        </p:txBody>
      </p:sp>
    </p:spTree>
    <p:extLst>
      <p:ext uri="{BB962C8B-B14F-4D97-AF65-F5344CB8AC3E}">
        <p14:creationId xmlns:p14="http://schemas.microsoft.com/office/powerpoint/2010/main" val="1654972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59</a:t>
            </a:fld>
            <a:endParaRPr lang="en-US" dirty="0"/>
          </a:p>
        </p:txBody>
      </p:sp>
    </p:spTree>
    <p:extLst>
      <p:ext uri="{BB962C8B-B14F-4D97-AF65-F5344CB8AC3E}">
        <p14:creationId xmlns:p14="http://schemas.microsoft.com/office/powerpoint/2010/main" val="1159360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4D8397-6EE6-440F-ACDD-B407F68216D9}" type="slidenum">
              <a:rPr lang="en-US" smtClean="0"/>
              <a:t>60</a:t>
            </a:fld>
            <a:endParaRPr lang="en-US"/>
          </a:p>
        </p:txBody>
      </p:sp>
    </p:spTree>
    <p:extLst>
      <p:ext uri="{BB962C8B-B14F-4D97-AF65-F5344CB8AC3E}">
        <p14:creationId xmlns:p14="http://schemas.microsoft.com/office/powerpoint/2010/main" val="3891216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 THC alone</a:t>
            </a:r>
          </a:p>
        </p:txBody>
      </p:sp>
      <p:sp>
        <p:nvSpPr>
          <p:cNvPr id="4" name="Slide Number Placeholder 3"/>
          <p:cNvSpPr>
            <a:spLocks noGrp="1"/>
          </p:cNvSpPr>
          <p:nvPr>
            <p:ph type="sldNum" sz="quarter" idx="10"/>
          </p:nvPr>
        </p:nvSpPr>
        <p:spPr/>
        <p:txBody>
          <a:bodyPr/>
          <a:lstStyle/>
          <a:p>
            <a:fld id="{EE000EEB-8338-48D7-8EE8-EE0082EF7602}" type="slidenum">
              <a:rPr lang="en-US" smtClean="0"/>
              <a:t>61</a:t>
            </a:fld>
            <a:endParaRPr lang="en-US" dirty="0"/>
          </a:p>
        </p:txBody>
      </p:sp>
    </p:spTree>
    <p:extLst>
      <p:ext uri="{BB962C8B-B14F-4D97-AF65-F5344CB8AC3E}">
        <p14:creationId xmlns:p14="http://schemas.microsoft.com/office/powerpoint/2010/main" val="2417053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researchers posit that it is a gateway drug to more serious SUD, and clinicians view it as a gateway drug.</a:t>
            </a:r>
          </a:p>
          <a:p>
            <a:endParaRPr lang="en-US" dirty="0"/>
          </a:p>
          <a:p>
            <a:r>
              <a:rPr lang="en-US" dirty="0"/>
              <a:t>Others posit that it is a drug that sets up an attitude for using</a:t>
            </a:r>
          </a:p>
          <a:p>
            <a:endParaRPr lang="en-US" dirty="0"/>
          </a:p>
          <a:p>
            <a:r>
              <a:rPr lang="en-US" dirty="0"/>
              <a:t>In the</a:t>
            </a:r>
            <a:r>
              <a:rPr lang="en-US" baseline="0" dirty="0"/>
              <a:t> words of one expert, marijuana is not the gateway, but the attitude</a:t>
            </a:r>
            <a:endParaRPr lang="en-US" dirty="0"/>
          </a:p>
        </p:txBody>
      </p:sp>
      <p:sp>
        <p:nvSpPr>
          <p:cNvPr id="4" name="Slide Number Placeholder 3"/>
          <p:cNvSpPr>
            <a:spLocks noGrp="1"/>
          </p:cNvSpPr>
          <p:nvPr>
            <p:ph type="sldNum" sz="quarter" idx="10"/>
          </p:nvPr>
        </p:nvSpPr>
        <p:spPr/>
        <p:txBody>
          <a:bodyPr/>
          <a:lstStyle/>
          <a:p>
            <a:fld id="{EE000EEB-8338-48D7-8EE8-EE0082EF7602}" type="slidenum">
              <a:rPr lang="en-US" smtClean="0"/>
              <a:t>62</a:t>
            </a:fld>
            <a:endParaRPr lang="en-US" dirty="0"/>
          </a:p>
        </p:txBody>
      </p:sp>
    </p:spTree>
    <p:extLst>
      <p:ext uri="{BB962C8B-B14F-4D97-AF65-F5344CB8AC3E}">
        <p14:creationId xmlns:p14="http://schemas.microsoft.com/office/powerpoint/2010/main" val="35509562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 Nathaniel P. Morris, Problem-Solving Court Policies on Cannabis Use, 47 American Academy of Psychiatry and the Law 1 (2019)</a:t>
            </a:r>
          </a:p>
        </p:txBody>
      </p:sp>
      <p:sp>
        <p:nvSpPr>
          <p:cNvPr id="4" name="Slide Number Placeholder 3"/>
          <p:cNvSpPr>
            <a:spLocks noGrp="1"/>
          </p:cNvSpPr>
          <p:nvPr>
            <p:ph type="sldNum" sz="quarter" idx="5"/>
          </p:nvPr>
        </p:nvSpPr>
        <p:spPr/>
        <p:txBody>
          <a:bodyPr/>
          <a:lstStyle/>
          <a:p>
            <a:fld id="{EE000EEB-8338-48D7-8EE8-EE0082EF7602}" type="slidenum">
              <a:rPr lang="en-US" smtClean="0"/>
              <a:t>63</a:t>
            </a:fld>
            <a:endParaRPr lang="en-US" dirty="0"/>
          </a:p>
        </p:txBody>
      </p:sp>
    </p:spTree>
    <p:extLst>
      <p:ext uri="{BB962C8B-B14F-4D97-AF65-F5344CB8AC3E}">
        <p14:creationId xmlns:p14="http://schemas.microsoft.com/office/powerpoint/2010/main" val="109213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Perceptions of Public</a:t>
            </a:r>
            <a:r>
              <a:rPr lang="en-US" baseline="0" dirty="0"/>
              <a:t> Health Consequences of Marijuana Legalization, Stella M. </a:t>
            </a:r>
            <a:r>
              <a:rPr lang="en-US" baseline="0" dirty="0" err="1"/>
              <a:t>Resko</a:t>
            </a:r>
            <a:r>
              <a:rPr lang="en-US" baseline="0" dirty="0"/>
              <a:t>, Kathryn A. </a:t>
            </a:r>
            <a:r>
              <a:rPr lang="en-US" baseline="0" dirty="0" err="1"/>
              <a:t>Szechy</a:t>
            </a:r>
            <a:r>
              <a:rPr lang="en-US" baseline="0" dirty="0"/>
              <a:t>, Theresa J. Early, Jennifer D. Ellis, Danielle Hicks and Elizabeth </a:t>
            </a:r>
            <a:r>
              <a:rPr lang="en-US" baseline="0" dirty="0" err="1"/>
              <a:t>Agius</a:t>
            </a:r>
            <a:r>
              <a:rPr lang="en-US" baseline="0" dirty="0"/>
              <a:t>,</a:t>
            </a:r>
          </a:p>
          <a:p>
            <a:r>
              <a:rPr lang="en-US" baseline="0" dirty="0"/>
              <a:t> 29 Addiction Research &amp; Theory (Oct. 2020)</a:t>
            </a:r>
          </a:p>
          <a:p>
            <a:endParaRPr lang="en-US" baseline="0" dirty="0"/>
          </a:p>
          <a:p>
            <a:r>
              <a:rPr lang="en-US" baseline="0" dirty="0"/>
              <a:t>Yet almost half believed it would not negatively affect public health</a:t>
            </a:r>
            <a:endParaRPr lang="en-US" dirty="0"/>
          </a:p>
        </p:txBody>
      </p:sp>
      <p:sp>
        <p:nvSpPr>
          <p:cNvPr id="4" name="Slide Number Placeholder 3"/>
          <p:cNvSpPr>
            <a:spLocks noGrp="1"/>
          </p:cNvSpPr>
          <p:nvPr>
            <p:ph type="sldNum" sz="quarter" idx="10"/>
          </p:nvPr>
        </p:nvSpPr>
        <p:spPr/>
        <p:txBody>
          <a:bodyPr/>
          <a:lstStyle/>
          <a:p>
            <a:fld id="{EE000EEB-8338-48D7-8EE8-EE0082EF7602}" type="slidenum">
              <a:rPr lang="en-US" smtClean="0"/>
              <a:t>7</a:t>
            </a:fld>
            <a:endParaRPr lang="en-US" dirty="0"/>
          </a:p>
        </p:txBody>
      </p:sp>
    </p:spTree>
    <p:extLst>
      <p:ext uri="{BB962C8B-B14F-4D97-AF65-F5344CB8AC3E}">
        <p14:creationId xmlns:p14="http://schemas.microsoft.com/office/powerpoint/2010/main" val="33077686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Kara – discuss abstinence v. harm reduction</a:t>
            </a:r>
          </a:p>
          <a:p>
            <a:endParaRPr lang="en-US" dirty="0"/>
          </a:p>
          <a:p>
            <a:r>
              <a:rPr lang="en-US" dirty="0"/>
              <a:t>2012 position paper</a:t>
            </a:r>
          </a:p>
        </p:txBody>
      </p:sp>
      <p:sp>
        <p:nvSpPr>
          <p:cNvPr id="4" name="Slide Number Placeholder 3"/>
          <p:cNvSpPr>
            <a:spLocks noGrp="1"/>
          </p:cNvSpPr>
          <p:nvPr>
            <p:ph type="sldNum" sz="quarter" idx="10"/>
          </p:nvPr>
        </p:nvSpPr>
        <p:spPr/>
        <p:txBody>
          <a:bodyPr/>
          <a:lstStyle/>
          <a:p>
            <a:fld id="{EE000EEB-8338-48D7-8EE8-EE0082EF7602}" type="slidenum">
              <a:rPr lang="en-US" smtClean="0"/>
              <a:t>64</a:t>
            </a:fld>
            <a:endParaRPr lang="en-US" dirty="0"/>
          </a:p>
        </p:txBody>
      </p:sp>
    </p:spTree>
    <p:extLst>
      <p:ext uri="{BB962C8B-B14F-4D97-AF65-F5344CB8AC3E}">
        <p14:creationId xmlns:p14="http://schemas.microsoft.com/office/powerpoint/2010/main" val="723924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67</a:t>
            </a:fld>
            <a:endParaRPr lang="en-US" dirty="0"/>
          </a:p>
        </p:txBody>
      </p:sp>
    </p:spTree>
    <p:extLst>
      <p:ext uri="{BB962C8B-B14F-4D97-AF65-F5344CB8AC3E}">
        <p14:creationId xmlns:p14="http://schemas.microsoft.com/office/powerpoint/2010/main" val="3174393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70898E-C7BF-4533-BB52-46BE3FEEE2A1}" type="slidenum">
              <a:rPr lang="en-US" smtClean="0"/>
              <a:t>68</a:t>
            </a:fld>
            <a:endParaRPr lang="en-US"/>
          </a:p>
        </p:txBody>
      </p:sp>
    </p:spTree>
    <p:extLst>
      <p:ext uri="{BB962C8B-B14F-4D97-AF65-F5344CB8AC3E}">
        <p14:creationId xmlns:p14="http://schemas.microsoft.com/office/powerpoint/2010/main" val="2479446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more than half of users believe cannabis can prevent health problems, improve mental health, school success, job success and relationships</a:t>
            </a:r>
          </a:p>
          <a:p>
            <a:r>
              <a:rPr lang="en-US" i="1" dirty="0"/>
              <a:t>, Perceptions of Risks of Cannabis Use in a National Sample of U.S. Adults</a:t>
            </a:r>
            <a:endParaRPr lang="en-US" dirty="0"/>
          </a:p>
          <a:p>
            <a:r>
              <a:rPr lang="en-US" dirty="0"/>
              <a:t>Yoshiko </a:t>
            </a:r>
            <a:r>
              <a:rPr lang="en-US" dirty="0" err="1"/>
              <a:t>Kohlwes</a:t>
            </a:r>
            <a:r>
              <a:rPr lang="en-US" dirty="0"/>
              <a:t>, </a:t>
            </a:r>
            <a:r>
              <a:rPr lang="en-US" dirty="0" err="1"/>
              <a:t>Salomeh</a:t>
            </a:r>
            <a:r>
              <a:rPr lang="en-US" dirty="0"/>
              <a:t> </a:t>
            </a:r>
            <a:r>
              <a:rPr lang="en-US" dirty="0" err="1"/>
              <a:t>Keyhani</a:t>
            </a:r>
            <a:r>
              <a:rPr lang="en-US" dirty="0"/>
              <a:t>, Beth E. Cohen, 38 J. Gen Intern Med 1094 (2022)</a:t>
            </a:r>
          </a:p>
        </p:txBody>
      </p:sp>
      <p:sp>
        <p:nvSpPr>
          <p:cNvPr id="4" name="Slide Number Placeholder 3"/>
          <p:cNvSpPr>
            <a:spLocks noGrp="1"/>
          </p:cNvSpPr>
          <p:nvPr>
            <p:ph type="sldNum" sz="quarter" idx="5"/>
          </p:nvPr>
        </p:nvSpPr>
        <p:spPr/>
        <p:txBody>
          <a:bodyPr/>
          <a:lstStyle/>
          <a:p>
            <a:fld id="{EE000EEB-8338-48D7-8EE8-EE0082EF7602}" type="slidenum">
              <a:rPr lang="en-US" smtClean="0"/>
              <a:t>9</a:t>
            </a:fld>
            <a:endParaRPr lang="en-US" dirty="0"/>
          </a:p>
        </p:txBody>
      </p:sp>
    </p:spTree>
    <p:extLst>
      <p:ext uri="{BB962C8B-B14F-4D97-AF65-F5344CB8AC3E}">
        <p14:creationId xmlns:p14="http://schemas.microsoft.com/office/powerpoint/2010/main" val="53753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00EEB-8338-48D7-8EE8-EE0082EF7602}" type="slidenum">
              <a:rPr lang="en-US" smtClean="0"/>
              <a:t>10</a:t>
            </a:fld>
            <a:endParaRPr lang="en-US" dirty="0"/>
          </a:p>
        </p:txBody>
      </p:sp>
    </p:spTree>
    <p:extLst>
      <p:ext uri="{BB962C8B-B14F-4D97-AF65-F5344CB8AC3E}">
        <p14:creationId xmlns:p14="http://schemas.microsoft.com/office/powerpoint/2010/main" val="409962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survey conducted by SAMHSA</a:t>
            </a:r>
          </a:p>
        </p:txBody>
      </p:sp>
      <p:sp>
        <p:nvSpPr>
          <p:cNvPr id="4" name="Slide Number Placeholder 3"/>
          <p:cNvSpPr>
            <a:spLocks noGrp="1"/>
          </p:cNvSpPr>
          <p:nvPr>
            <p:ph type="sldNum" sz="quarter" idx="5"/>
          </p:nvPr>
        </p:nvSpPr>
        <p:spPr/>
        <p:txBody>
          <a:bodyPr/>
          <a:lstStyle/>
          <a:p>
            <a:fld id="{EE000EEB-8338-48D7-8EE8-EE0082EF7602}" type="slidenum">
              <a:rPr lang="en-US" smtClean="0"/>
              <a:t>11</a:t>
            </a:fld>
            <a:endParaRPr lang="en-US" dirty="0"/>
          </a:p>
        </p:txBody>
      </p:sp>
    </p:spTree>
    <p:extLst>
      <p:ext uri="{BB962C8B-B14F-4D97-AF65-F5344CB8AC3E}">
        <p14:creationId xmlns:p14="http://schemas.microsoft.com/office/powerpoint/2010/main" val="823560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2887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642132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7935871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747306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3107282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846497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841678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89764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5519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3996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83367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1071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7683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2814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0459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7290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32712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509A250-FF31-4206-8172-F9D3106AACB1}" type="datetimeFigureOut">
              <a:rPr lang="en-US" smtClean="0"/>
              <a:t>10/7/2024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434308320"/>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jf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jfi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_8JtnUpkP0s?feature=oembed" TargetMode="Externa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fi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jf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7.jfif"/><Relationship Id="rId5" Type="http://schemas.openxmlformats.org/officeDocument/2006/relationships/image" Target="../media/image36.jpg"/><Relationship Id="rId4" Type="http://schemas.openxmlformats.org/officeDocument/2006/relationships/image" Target="../media/image35.jfif"/></Relationships>
</file>

<file path=ppt/slides/_rels/slide4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png"/><Relationship Id="rId7" Type="http://schemas.openxmlformats.org/officeDocument/2006/relationships/diagramColors" Target="../diagrams/colors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8.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8.jfif"/></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30D32A-359B-41BB-9746-2CF3A21EEFFC}"/>
              </a:ext>
            </a:extLst>
          </p:cNvPr>
          <p:cNvSpPr>
            <a:spLocks noGrp="1"/>
          </p:cNvSpPr>
          <p:nvPr>
            <p:ph type="title"/>
          </p:nvPr>
        </p:nvSpPr>
        <p:spPr>
          <a:xfrm>
            <a:off x="839788" y="365125"/>
            <a:ext cx="10515600" cy="4124274"/>
          </a:xfrm>
        </p:spPr>
        <p:txBody>
          <a:bodyPr anchor="t">
            <a:normAutofit/>
          </a:bodyPr>
          <a:lstStyle/>
          <a:p>
            <a:r>
              <a:rPr lang="en-US" sz="5400"/>
              <a:t/>
            </a:r>
            <a:br>
              <a:rPr lang="en-US" sz="5400"/>
            </a:br>
            <a:r>
              <a:rPr lang="en-US" sz="5400"/>
              <a:t/>
            </a:r>
            <a:br>
              <a:rPr lang="en-US" sz="5400"/>
            </a:br>
            <a:r>
              <a:rPr lang="en-US" sz="5400"/>
              <a:t>But It’s Just Weed:  What Courts Need to Know About Cannabis Use</a:t>
            </a:r>
            <a:endParaRPr lang="ru-RU" sz="4900" dirty="0"/>
          </a:p>
        </p:txBody>
      </p:sp>
      <p:sp>
        <p:nvSpPr>
          <p:cNvPr id="4" name="Text Placeholder 3">
            <a:extLst>
              <a:ext uri="{FF2B5EF4-FFF2-40B4-BE49-F238E27FC236}">
                <a16:creationId xmlns:a16="http://schemas.microsoft.com/office/drawing/2014/main" xmlns="" id="{A3B9A839-1049-6513-AD6A-1247399B3978}"/>
              </a:ext>
            </a:extLst>
          </p:cNvPr>
          <p:cNvSpPr>
            <a:spLocks noGrp="1"/>
          </p:cNvSpPr>
          <p:nvPr>
            <p:ph type="body" sz="half" idx="2"/>
          </p:nvPr>
        </p:nvSpPr>
        <p:spPr/>
        <p:txBody>
          <a:bodyPr>
            <a:normAutofit fontScale="55000" lnSpcReduction="20000"/>
          </a:bodyPr>
          <a:lstStyle/>
          <a:p>
            <a:endParaRPr lang="en-US" sz="4000" dirty="0"/>
          </a:p>
          <a:p>
            <a:r>
              <a:rPr lang="en-US" sz="4000" dirty="0" smtClean="0"/>
              <a:t>Dr. Kara </a:t>
            </a:r>
            <a:r>
              <a:rPr lang="en-US" sz="4000" dirty="0" err="1" smtClean="0"/>
              <a:t>Marciani</a:t>
            </a:r>
            <a:endParaRPr lang="en-US" sz="4000" dirty="0" smtClean="0"/>
          </a:p>
          <a:p>
            <a:r>
              <a:rPr lang="en-US" sz="4000" dirty="0" smtClean="0"/>
              <a:t>Judge </a:t>
            </a:r>
            <a:r>
              <a:rPr lang="en-US" sz="4000" dirty="0"/>
              <a:t>Kate Huffman</a:t>
            </a:r>
          </a:p>
          <a:p>
            <a:r>
              <a:rPr lang="en-US" sz="4000" dirty="0" smtClean="0"/>
              <a:t> </a:t>
            </a:r>
            <a:endParaRPr lang="en-US" sz="4000" dirty="0"/>
          </a:p>
        </p:txBody>
      </p:sp>
      <p:pic>
        <p:nvPicPr>
          <p:cNvPr id="5" name="Picture 4" descr="A close up of a plant">
            <a:extLst>
              <a:ext uri="{FF2B5EF4-FFF2-40B4-BE49-F238E27FC236}">
                <a16:creationId xmlns:a16="http://schemas.microsoft.com/office/drawing/2014/main" xmlns="" id="{AACD2198-B313-7867-79B5-63161AFC8E65}"/>
              </a:ext>
            </a:extLst>
          </p:cNvPr>
          <p:cNvPicPr>
            <a:picLocks noChangeAspect="1"/>
          </p:cNvPicPr>
          <p:nvPr/>
        </p:nvPicPr>
        <p:blipFill>
          <a:blip r:embed="rId3"/>
          <a:stretch>
            <a:fillRect/>
          </a:stretch>
        </p:blipFill>
        <p:spPr>
          <a:xfrm>
            <a:off x="8186287" y="3482657"/>
            <a:ext cx="3832030" cy="3172407"/>
          </a:xfrm>
          <a:prstGeom prst="rect">
            <a:avLst/>
          </a:prstGeom>
        </p:spPr>
      </p:pic>
    </p:spTree>
    <p:extLst>
      <p:ext uri="{BB962C8B-B14F-4D97-AF65-F5344CB8AC3E}">
        <p14:creationId xmlns:p14="http://schemas.microsoft.com/office/powerpoint/2010/main" val="19300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EDB550-70A3-1E51-F392-0AA65B92BFF2}"/>
              </a:ext>
            </a:extLst>
          </p:cNvPr>
          <p:cNvSpPr>
            <a:spLocks noGrp="1"/>
          </p:cNvSpPr>
          <p:nvPr>
            <p:ph type="title"/>
          </p:nvPr>
        </p:nvSpPr>
        <p:spPr>
          <a:xfrm>
            <a:off x="647889" y="1349680"/>
            <a:ext cx="2931320" cy="4449541"/>
          </a:xfrm>
        </p:spPr>
        <p:txBody>
          <a:bodyPr anchor="t">
            <a:normAutofit/>
          </a:bodyPr>
          <a:lstStyle/>
          <a:p>
            <a:r>
              <a:rPr lang="en-US" sz="3700">
                <a:solidFill>
                  <a:schemeClr val="tx1"/>
                </a:solidFill>
              </a:rPr>
              <a:t>Following Legalization in Colorado</a:t>
            </a:r>
          </a:p>
        </p:txBody>
      </p:sp>
      <p:graphicFrame>
        <p:nvGraphicFramePr>
          <p:cNvPr id="12" name="Content Placeholder 2">
            <a:extLst>
              <a:ext uri="{FF2B5EF4-FFF2-40B4-BE49-F238E27FC236}">
                <a16:creationId xmlns:a16="http://schemas.microsoft.com/office/drawing/2014/main" xmlns="" id="{08C61A18-3DEB-5ADA-752F-D31B5A8A610C}"/>
              </a:ext>
            </a:extLst>
          </p:cNvPr>
          <p:cNvGraphicFramePr>
            <a:graphicFrameLocks noGrp="1"/>
          </p:cNvGraphicFramePr>
          <p:nvPr>
            <p:ph idx="1"/>
            <p:extLst>
              <p:ext uri="{D42A27DB-BD31-4B8C-83A1-F6EECF244321}">
                <p14:modId xmlns:p14="http://schemas.microsoft.com/office/powerpoint/2010/main" val="3542922481"/>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565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61EBFB4-8AE6-CA03-1B8D-9611CC8E91AB}"/>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2022 National Survey on Drug Use and Health</a:t>
            </a:r>
          </a:p>
        </p:txBody>
      </p:sp>
      <p:graphicFrame>
        <p:nvGraphicFramePr>
          <p:cNvPr id="12" name="Content Placeholder 2">
            <a:extLst>
              <a:ext uri="{FF2B5EF4-FFF2-40B4-BE49-F238E27FC236}">
                <a16:creationId xmlns:a16="http://schemas.microsoft.com/office/drawing/2014/main" xmlns="" id="{59BCBB75-8FF6-36D8-A365-B14EAE5B626C}"/>
              </a:ext>
            </a:extLst>
          </p:cNvPr>
          <p:cNvGraphicFramePr>
            <a:graphicFrameLocks noGrp="1"/>
          </p:cNvGraphicFramePr>
          <p:nvPr>
            <p:ph idx="1"/>
            <p:extLst>
              <p:ext uri="{D42A27DB-BD31-4B8C-83A1-F6EECF244321}">
                <p14:modId xmlns:p14="http://schemas.microsoft.com/office/powerpoint/2010/main" val="1848984317"/>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365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33">
            <a:extLst>
              <a:ext uri="{FF2B5EF4-FFF2-40B4-BE49-F238E27FC236}">
                <a16:creationId xmlns:a16="http://schemas.microsoft.com/office/drawing/2014/main" xmlns="" id="{05325879-C4B2-475E-B853-DC8F21A63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xmlns="" id="{012C085F-3B19-420D-902A-B55695F503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18105" cy="6858000"/>
          </a:xfrm>
          <a:prstGeom prst="rect">
            <a:avLst/>
          </a:prstGeom>
          <a:blipFill>
            <a:blip r:embed="rId3"/>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D344681-6935-0F22-01F5-E683318A2D09}"/>
              </a:ext>
            </a:extLst>
          </p:cNvPr>
          <p:cNvSpPr>
            <a:spLocks noGrp="1"/>
          </p:cNvSpPr>
          <p:nvPr>
            <p:ph type="title"/>
          </p:nvPr>
        </p:nvSpPr>
        <p:spPr>
          <a:xfrm>
            <a:off x="838201" y="365125"/>
            <a:ext cx="3435625" cy="1325563"/>
          </a:xfrm>
        </p:spPr>
        <p:txBody>
          <a:bodyPr>
            <a:normAutofit/>
          </a:bodyPr>
          <a:lstStyle/>
          <a:p>
            <a:endParaRPr lang="en-US" sz="400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xmlns="" id="{754D0672-84E2-43CA-E020-512492267AA5}"/>
              </a:ext>
            </a:extLst>
          </p:cNvPr>
          <p:cNvSpPr>
            <a:spLocks noGrp="1"/>
          </p:cNvSpPr>
          <p:nvPr>
            <p:ph idx="1"/>
          </p:nvPr>
        </p:nvSpPr>
        <p:spPr>
          <a:xfrm>
            <a:off x="666974" y="1825625"/>
            <a:ext cx="3606853" cy="4351338"/>
          </a:xfrm>
        </p:spPr>
        <p:txBody>
          <a:bodyPr>
            <a:normAutofit/>
          </a:bodyPr>
          <a:lstStyle/>
          <a:p>
            <a:pPr marL="0" indent="0">
              <a:buNone/>
            </a:pPr>
            <a:r>
              <a:rPr lang="en-US" sz="3600" dirty="0">
                <a:gradFill>
                  <a:gsLst>
                    <a:gs pos="34000">
                      <a:srgbClr val="EDEDED"/>
                    </a:gs>
                    <a:gs pos="0">
                      <a:srgbClr val="BFBFBF"/>
                    </a:gs>
                    <a:gs pos="100000">
                      <a:srgbClr val="FFFFFF"/>
                    </a:gs>
                  </a:gsLst>
                  <a:lin ang="4800000" scaled="0"/>
                </a:gradFill>
              </a:rPr>
              <a:t>In 2022 daily, or near daily cannabis use exceeded daily or near daily alcohol use</a:t>
            </a:r>
          </a:p>
        </p:txBody>
      </p:sp>
      <p:pic>
        <p:nvPicPr>
          <p:cNvPr id="1026" name="Picture 2" descr="Fun Fact Vector Art, Icons, and ...">
            <a:extLst>
              <a:ext uri="{FF2B5EF4-FFF2-40B4-BE49-F238E27FC236}">
                <a16:creationId xmlns:a16="http://schemas.microsoft.com/office/drawing/2014/main" xmlns="" id="{C7362A47-4FE5-D1FC-1615-811EC80E9E7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74539" y="1492851"/>
            <a:ext cx="6314487" cy="387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48313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B5DD53-BBE1-A42C-F04F-60C49C5606AD}"/>
              </a:ext>
            </a:extLst>
          </p:cNvPr>
          <p:cNvSpPr>
            <a:spLocks noGrp="1"/>
          </p:cNvSpPr>
          <p:nvPr>
            <p:ph type="title"/>
          </p:nvPr>
        </p:nvSpPr>
        <p:spPr>
          <a:xfrm>
            <a:off x="838200" y="365125"/>
            <a:ext cx="10515600" cy="1325563"/>
          </a:xfrm>
        </p:spPr>
        <p:txBody>
          <a:bodyPr>
            <a:normAutofit/>
          </a:bodyPr>
          <a:lstStyle/>
          <a:p>
            <a:endParaRPr lang="en-US"/>
          </a:p>
        </p:txBody>
      </p:sp>
      <p:pic>
        <p:nvPicPr>
          <p:cNvPr id="1026" name="Picture 2" descr="Understanding your credit card machine ...">
            <a:extLst>
              <a:ext uri="{FF2B5EF4-FFF2-40B4-BE49-F238E27FC236}">
                <a16:creationId xmlns:a16="http://schemas.microsoft.com/office/drawing/2014/main" xmlns="" id="{7FE6EF01-B7E1-5C21-029A-9DC1F7F47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992" r="10324" b="2"/>
          <a:stretch/>
        </p:blipFill>
        <p:spPr bwMode="auto">
          <a:xfrm>
            <a:off x="956068" y="1924505"/>
            <a:ext cx="3354676" cy="33986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3E6ABC42-3D30-F634-3BD1-1BE1EC11B10E}"/>
              </a:ext>
            </a:extLst>
          </p:cNvPr>
          <p:cNvSpPr>
            <a:spLocks noGrp="1"/>
          </p:cNvSpPr>
          <p:nvPr>
            <p:ph idx="1"/>
          </p:nvPr>
        </p:nvSpPr>
        <p:spPr>
          <a:xfrm>
            <a:off x="4800600" y="1825625"/>
            <a:ext cx="6553200" cy="4351338"/>
          </a:xfrm>
        </p:spPr>
        <p:txBody>
          <a:bodyPr>
            <a:normAutofit/>
          </a:bodyPr>
          <a:lstStyle/>
          <a:p>
            <a:pPr marL="0" indent="0">
              <a:buNone/>
            </a:pPr>
            <a:endParaRPr lang="en-US"/>
          </a:p>
          <a:p>
            <a:pPr marL="0" indent="0">
              <a:buNone/>
            </a:pPr>
            <a:r>
              <a:rPr lang="en-US"/>
              <a:t>U.S. adult-use markets represent approximately 56% of total global cannabis sales</a:t>
            </a:r>
          </a:p>
          <a:p>
            <a:pPr marL="0" indent="0">
              <a:buNone/>
            </a:pPr>
            <a:endParaRPr lang="en-US"/>
          </a:p>
          <a:p>
            <a:pPr marL="0" indent="0">
              <a:buNone/>
            </a:pPr>
            <a:r>
              <a:rPr lang="en-US"/>
              <a:t>Worldwide legal industry forecasted to reach $58b in sales in 2028, fueled by U.S. adult-use market (estimated to be $46b in U.S. alone by 2028)</a:t>
            </a:r>
            <a:endParaRPr lang="en-US" dirty="0"/>
          </a:p>
        </p:txBody>
      </p:sp>
    </p:spTree>
    <p:extLst>
      <p:ext uri="{BB962C8B-B14F-4D97-AF65-F5344CB8AC3E}">
        <p14:creationId xmlns:p14="http://schemas.microsoft.com/office/powerpoint/2010/main" val="286697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xmlns=""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endParaRPr lang="en-US">
              <a:gradFill flip="none" rotWithShape="1">
                <a:gsLst>
                  <a:gs pos="28000">
                    <a:srgbClr val="EDEDED"/>
                  </a:gs>
                  <a:gs pos="0">
                    <a:srgbClr val="BFBFBF"/>
                  </a:gs>
                  <a:gs pos="100000">
                    <a:srgbClr val="FFFFFF"/>
                  </a:gs>
                </a:gsLst>
                <a:lin ang="4800000" scaled="0"/>
                <a:tileRect/>
              </a:gradFill>
            </a:endParaRPr>
          </a:p>
        </p:txBody>
      </p:sp>
      <p:sp>
        <p:nvSpPr>
          <p:cNvPr id="2057" name="Rounded Rectangle 17">
            <a:extLst>
              <a:ext uri="{FF2B5EF4-FFF2-40B4-BE49-F238E27FC236}">
                <a16:creationId xmlns:a16="http://schemas.microsoft.com/office/drawing/2014/main" xmlns=""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Question Everything ...">
            <a:extLst>
              <a:ext uri="{FF2B5EF4-FFF2-40B4-BE49-F238E27FC236}">
                <a16:creationId xmlns:a16="http://schemas.microsoft.com/office/drawing/2014/main" xmlns="" id="{3366377A-22C2-2C16-1F16-DCF6B4A449A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31172" y="2502938"/>
            <a:ext cx="4187222" cy="278640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6000" y="1948069"/>
            <a:ext cx="5257799" cy="4228893"/>
          </a:xfrm>
        </p:spPr>
        <p:txBody>
          <a:bodyPr>
            <a:normAutofit/>
          </a:bodyPr>
          <a:lstStyle/>
          <a:p>
            <a:endParaRPr lang="en-US" sz="2400" dirty="0">
              <a:gradFill>
                <a:gsLst>
                  <a:gs pos="34000">
                    <a:srgbClr val="EDEDED"/>
                  </a:gs>
                  <a:gs pos="0">
                    <a:srgbClr val="BFBFBF"/>
                  </a:gs>
                  <a:gs pos="100000">
                    <a:srgbClr val="FFFFFF"/>
                  </a:gs>
                </a:gsLst>
                <a:lin ang="4800000" scaled="0"/>
              </a:gradFill>
            </a:endParaRPr>
          </a:p>
          <a:p>
            <a:endParaRPr lang="en-US" sz="2400" dirty="0">
              <a:gradFill>
                <a:gsLst>
                  <a:gs pos="34000">
                    <a:srgbClr val="EDEDED"/>
                  </a:gs>
                  <a:gs pos="0">
                    <a:srgbClr val="BFBFBF"/>
                  </a:gs>
                  <a:gs pos="100000">
                    <a:srgbClr val="FFFFFF"/>
                  </a:gs>
                </a:gsLst>
                <a:lin ang="4800000" scaled="0"/>
              </a:gradFill>
            </a:endParaRPr>
          </a:p>
          <a:p>
            <a:pPr marL="457200" lvl="1" indent="0">
              <a:buNone/>
            </a:pPr>
            <a:r>
              <a:rPr lang="en-US" sz="3600" dirty="0">
                <a:gradFill>
                  <a:gsLst>
                    <a:gs pos="34000">
                      <a:srgbClr val="EDEDED"/>
                    </a:gs>
                    <a:gs pos="0">
                      <a:srgbClr val="BFBFBF"/>
                    </a:gs>
                    <a:gs pos="100000">
                      <a:srgbClr val="FFFFFF"/>
                    </a:gs>
                  </a:gsLst>
                  <a:lin ang="4800000" scaled="0"/>
                </a:gradFill>
              </a:rPr>
              <a:t>What is the age group experiencing the greatest increase in cannabis use?</a:t>
            </a:r>
          </a:p>
        </p:txBody>
      </p:sp>
    </p:spTree>
    <p:extLst>
      <p:ext uri="{BB962C8B-B14F-4D97-AF65-F5344CB8AC3E}">
        <p14:creationId xmlns:p14="http://schemas.microsoft.com/office/powerpoint/2010/main" val="90935700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925F0-1254-B608-2195-5F2F8735D35A}"/>
              </a:ext>
            </a:extLst>
          </p:cNvPr>
          <p:cNvSpPr>
            <a:spLocks noGrp="1"/>
          </p:cNvSpPr>
          <p:nvPr>
            <p:ph type="title"/>
          </p:nvPr>
        </p:nvSpPr>
        <p:spPr/>
        <p:txBody>
          <a:bodyPr/>
          <a:lstStyle/>
          <a:p>
            <a:endParaRPr lang="en-US" dirty="0"/>
          </a:p>
        </p:txBody>
      </p:sp>
      <p:pic>
        <p:nvPicPr>
          <p:cNvPr id="4" name="High Driving Is Impaired Driving： Call For A Ride ｜ CAA National #DontDriveHigh">
            <a:hlinkClick r:id="" action="ppaction://media"/>
            <a:extLst>
              <a:ext uri="{FF2B5EF4-FFF2-40B4-BE49-F238E27FC236}">
                <a16:creationId xmlns:a16="http://schemas.microsoft.com/office/drawing/2014/main" xmlns="" id="{3CCE93AE-F7F9-45F9-1D34-DDA32EAE539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86000" y="2226469"/>
            <a:ext cx="7620000" cy="4056675"/>
          </a:xfrm>
        </p:spPr>
      </p:pic>
    </p:spTree>
    <p:extLst>
      <p:ext uri="{BB962C8B-B14F-4D97-AF65-F5344CB8AC3E}">
        <p14:creationId xmlns:p14="http://schemas.microsoft.com/office/powerpoint/2010/main" val="21398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Increase in Past Month Marijuana Use By Age Group</a:t>
            </a:r>
          </a:p>
        </p:txBody>
      </p:sp>
      <p:sp>
        <p:nvSpPr>
          <p:cNvPr id="3" name="Content Placeholder 2"/>
          <p:cNvSpPr>
            <a:spLocks noGrp="1"/>
          </p:cNvSpPr>
          <p:nvPr>
            <p:ph idx="1"/>
          </p:nvPr>
        </p:nvSpPr>
        <p:spPr>
          <a:xfrm>
            <a:off x="676656" y="2613891"/>
            <a:ext cx="10753725" cy="3860800"/>
          </a:xfrm>
        </p:spPr>
        <p:txBody>
          <a:bodyPr>
            <a:normAutofit lnSpcReduction="10000"/>
          </a:bodyPr>
          <a:lstStyle/>
          <a:p>
            <a:r>
              <a:rPr lang="en-US" sz="3200" dirty="0">
                <a:solidFill>
                  <a:schemeClr val="tx1"/>
                </a:solidFill>
              </a:rPr>
              <a:t>12-17						-10%</a:t>
            </a:r>
          </a:p>
          <a:p>
            <a:r>
              <a:rPr lang="en-US" sz="3200" dirty="0">
                <a:solidFill>
                  <a:schemeClr val="tx1"/>
                </a:solidFill>
              </a:rPr>
              <a:t>18-25						+13%</a:t>
            </a:r>
          </a:p>
          <a:p>
            <a:r>
              <a:rPr lang="en-US" sz="3200" dirty="0">
                <a:solidFill>
                  <a:schemeClr val="tx1"/>
                </a:solidFill>
              </a:rPr>
              <a:t>26-34						+65%</a:t>
            </a:r>
          </a:p>
          <a:p>
            <a:r>
              <a:rPr lang="en-US" sz="3200" dirty="0">
                <a:solidFill>
                  <a:schemeClr val="tx1"/>
                </a:solidFill>
              </a:rPr>
              <a:t>35-44						+43%</a:t>
            </a:r>
          </a:p>
          <a:p>
            <a:r>
              <a:rPr lang="en-US" sz="3200" dirty="0">
                <a:solidFill>
                  <a:schemeClr val="tx1"/>
                </a:solidFill>
              </a:rPr>
              <a:t>45-54						+48%</a:t>
            </a:r>
          </a:p>
          <a:p>
            <a:r>
              <a:rPr lang="en-US" sz="3200" dirty="0">
                <a:solidFill>
                  <a:schemeClr val="tx1"/>
                </a:solidFill>
              </a:rPr>
              <a:t>55-64						+455%</a:t>
            </a:r>
          </a:p>
          <a:p>
            <a:r>
              <a:rPr lang="en-US" sz="3200" dirty="0">
                <a:solidFill>
                  <a:schemeClr val="tx1"/>
                </a:solidFill>
              </a:rPr>
              <a:t>≥65						+333%</a:t>
            </a:r>
          </a:p>
        </p:txBody>
      </p:sp>
    </p:spTree>
    <p:extLst>
      <p:ext uri="{BB962C8B-B14F-4D97-AF65-F5344CB8AC3E}">
        <p14:creationId xmlns:p14="http://schemas.microsoft.com/office/powerpoint/2010/main" val="848322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896DC63-17E2-00E1-20AB-33FF1BEA863D}"/>
              </a:ext>
            </a:extLst>
          </p:cNvPr>
          <p:cNvSpPr>
            <a:spLocks noGrp="1"/>
          </p:cNvSpPr>
          <p:nvPr>
            <p:ph type="title"/>
          </p:nvPr>
        </p:nvSpPr>
        <p:spPr>
          <a:xfrm>
            <a:off x="838200" y="365125"/>
            <a:ext cx="10515600" cy="1325563"/>
          </a:xfrm>
        </p:spPr>
        <p:txBody>
          <a:bodyPr>
            <a:normAutofit/>
          </a:bodyPr>
          <a:lstStyle/>
          <a:p>
            <a:endParaRPr lang="en-US"/>
          </a:p>
        </p:txBody>
      </p:sp>
      <p:pic>
        <p:nvPicPr>
          <p:cNvPr id="1026" name="Picture 2" descr="Problem Marijuana Use Rising Among ...">
            <a:extLst>
              <a:ext uri="{FF2B5EF4-FFF2-40B4-BE49-F238E27FC236}">
                <a16:creationId xmlns:a16="http://schemas.microsoft.com/office/drawing/2014/main" xmlns="" id="{8F6AC831-EC9D-D76B-A28F-85189B9D5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11" r="16035" b="2"/>
          <a:stretch/>
        </p:blipFill>
        <p:spPr bwMode="auto">
          <a:xfrm>
            <a:off x="956068" y="1924505"/>
            <a:ext cx="3354676" cy="33986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4">
            <a:extLst>
              <a:ext uri="{FF2B5EF4-FFF2-40B4-BE49-F238E27FC236}">
                <a16:creationId xmlns:a16="http://schemas.microsoft.com/office/drawing/2014/main" xmlns="" id="{564901E1-E215-CC2D-4875-DE13BA7F24ED}"/>
              </a:ext>
            </a:extLst>
          </p:cNvPr>
          <p:cNvGraphicFramePr>
            <a:graphicFrameLocks noGrp="1"/>
          </p:cNvGraphicFramePr>
          <p:nvPr>
            <p:ph idx="1"/>
            <p:extLst>
              <p:ext uri="{D42A27DB-BD31-4B8C-83A1-F6EECF244321}">
                <p14:modId xmlns:p14="http://schemas.microsoft.com/office/powerpoint/2010/main" val="3013617066"/>
              </p:ext>
            </p:extLst>
          </p:nvPr>
        </p:nvGraphicFramePr>
        <p:xfrm>
          <a:off x="4800600" y="1825625"/>
          <a:ext cx="65532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8584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70697E54-6D23-A0B2-6C07-B1A05E783204}"/>
              </a:ext>
            </a:extLst>
          </p:cNvPr>
          <p:cNvSpPr>
            <a:spLocks noGrp="1"/>
          </p:cNvSpPr>
          <p:nvPr>
            <p:ph type="title"/>
          </p:nvPr>
        </p:nvSpPr>
        <p:spPr>
          <a:xfrm>
            <a:off x="647889" y="1349680"/>
            <a:ext cx="2931320" cy="4449541"/>
          </a:xfrm>
        </p:spPr>
        <p:txBody>
          <a:bodyPr anchor="t">
            <a:normAutofit/>
          </a:bodyPr>
          <a:lstStyle/>
          <a:p>
            <a:r>
              <a:rPr lang="en-US" sz="3400" dirty="0">
                <a:solidFill>
                  <a:schemeClr val="tx1"/>
                </a:solidFill>
              </a:rPr>
              <a:t>Cannabis</a:t>
            </a:r>
          </a:p>
        </p:txBody>
      </p:sp>
      <p:graphicFrame>
        <p:nvGraphicFramePr>
          <p:cNvPr id="17" name="Content Placeholder 4">
            <a:extLst>
              <a:ext uri="{FF2B5EF4-FFF2-40B4-BE49-F238E27FC236}">
                <a16:creationId xmlns:a16="http://schemas.microsoft.com/office/drawing/2014/main" xmlns="" id="{57F82BC4-7569-B77E-8E42-3DCB30DCDB9B}"/>
              </a:ext>
            </a:extLst>
          </p:cNvPr>
          <p:cNvGraphicFramePr>
            <a:graphicFrameLocks noGrp="1"/>
          </p:cNvGraphicFramePr>
          <p:nvPr>
            <p:ph idx="1"/>
            <p:extLst>
              <p:ext uri="{D42A27DB-BD31-4B8C-83A1-F6EECF244321}">
                <p14:modId xmlns:p14="http://schemas.microsoft.com/office/powerpoint/2010/main" val="3609308882"/>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0418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04BA2AD-F755-A807-8E2A-AB428F0E6F04}"/>
              </a:ext>
            </a:extLst>
          </p:cNvPr>
          <p:cNvSpPr>
            <a:spLocks noGrp="1"/>
          </p:cNvSpPr>
          <p:nvPr>
            <p:ph type="title"/>
          </p:nvPr>
        </p:nvSpPr>
        <p:spPr>
          <a:xfrm>
            <a:off x="838200" y="365125"/>
            <a:ext cx="10515600" cy="1325563"/>
          </a:xfrm>
        </p:spPr>
        <p:txBody>
          <a:bodyPr>
            <a:normAutofit/>
          </a:bodyPr>
          <a:lstStyle/>
          <a:p>
            <a:r>
              <a:rPr lang="en-US">
                <a:gradFill flip="none" rotWithShape="1">
                  <a:gsLst>
                    <a:gs pos="28000">
                      <a:srgbClr val="EDEDED"/>
                    </a:gs>
                    <a:gs pos="0">
                      <a:srgbClr val="BFBFBF"/>
                    </a:gs>
                    <a:gs pos="100000">
                      <a:srgbClr val="FFFFFF"/>
                    </a:gs>
                  </a:gsLst>
                  <a:lin ang="4800000" scaled="0"/>
                  <a:tileRect/>
                </a:gradFill>
              </a:rPr>
              <a:t>Strains of Cannabis</a:t>
            </a:r>
          </a:p>
        </p:txBody>
      </p:sp>
      <p:sp>
        <p:nvSpPr>
          <p:cNvPr id="19" name="Rounded Rectangle 17">
            <a:extLst>
              <a:ext uri="{FF2B5EF4-FFF2-40B4-BE49-F238E27FC236}">
                <a16:creationId xmlns:a16="http://schemas.microsoft.com/office/drawing/2014/main" xmlns=""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green plants&#10;&#10;Description automatically generated">
            <a:extLst>
              <a:ext uri="{FF2B5EF4-FFF2-40B4-BE49-F238E27FC236}">
                <a16:creationId xmlns:a16="http://schemas.microsoft.com/office/drawing/2014/main" xmlns="" id="{18EED7BB-DC06-CA4F-1C0B-CFD10D5ED38B}"/>
              </a:ext>
            </a:extLst>
          </p:cNvPr>
          <p:cNvPicPr>
            <a:picLocks noChangeAspect="1"/>
          </p:cNvPicPr>
          <p:nvPr/>
        </p:nvPicPr>
        <p:blipFill>
          <a:blip r:embed="rId4"/>
          <a:stretch>
            <a:fillRect/>
          </a:stretch>
        </p:blipFill>
        <p:spPr>
          <a:xfrm>
            <a:off x="1131172" y="2285041"/>
            <a:ext cx="4187222" cy="3222198"/>
          </a:xfrm>
          <a:prstGeom prst="rect">
            <a:avLst/>
          </a:prstGeom>
        </p:spPr>
      </p:pic>
      <p:sp>
        <p:nvSpPr>
          <p:cNvPr id="3" name="Content Placeholder 2">
            <a:extLst>
              <a:ext uri="{FF2B5EF4-FFF2-40B4-BE49-F238E27FC236}">
                <a16:creationId xmlns:a16="http://schemas.microsoft.com/office/drawing/2014/main" xmlns="" id="{3C8C70D2-9EF3-1CD0-21E5-B682234572D5}"/>
              </a:ext>
            </a:extLst>
          </p:cNvPr>
          <p:cNvSpPr>
            <a:spLocks noGrp="1"/>
          </p:cNvSpPr>
          <p:nvPr>
            <p:ph idx="1"/>
          </p:nvPr>
        </p:nvSpPr>
        <p:spPr>
          <a:xfrm>
            <a:off x="6096000" y="1948069"/>
            <a:ext cx="5257799" cy="4228893"/>
          </a:xfrm>
        </p:spPr>
        <p:txBody>
          <a:bodyPr>
            <a:normAutofit/>
          </a:bodyPr>
          <a:lstStyle/>
          <a:p>
            <a:r>
              <a:rPr lang="en-US" sz="2400">
                <a:gradFill>
                  <a:gsLst>
                    <a:gs pos="34000">
                      <a:srgbClr val="EDEDED"/>
                    </a:gs>
                    <a:gs pos="0">
                      <a:srgbClr val="BFBFBF"/>
                    </a:gs>
                    <a:gs pos="100000">
                      <a:srgbClr val="FFFFFF"/>
                    </a:gs>
                  </a:gsLst>
                  <a:lin ang="4800000" scaled="0"/>
                </a:gradFill>
              </a:rPr>
              <a:t>Main subspecies of the genus – cannabis indica, cannabis sativa and cannabis ruderalis</a:t>
            </a:r>
          </a:p>
          <a:p>
            <a:r>
              <a:rPr lang="en-US" sz="2400">
                <a:gradFill>
                  <a:gsLst>
                    <a:gs pos="34000">
                      <a:srgbClr val="EDEDED"/>
                    </a:gs>
                    <a:gs pos="0">
                      <a:srgbClr val="BFBFBF"/>
                    </a:gs>
                    <a:gs pos="100000">
                      <a:srgbClr val="FFFFFF"/>
                    </a:gs>
                  </a:gsLst>
                  <a:lin ang="4800000" scaled="0"/>
                </a:gradFill>
              </a:rPr>
              <a:t>Look different, grown in different climates</a:t>
            </a:r>
          </a:p>
          <a:p>
            <a:r>
              <a:rPr lang="en-US" sz="2400">
                <a:gradFill>
                  <a:gsLst>
                    <a:gs pos="34000">
                      <a:srgbClr val="EDEDED"/>
                    </a:gs>
                    <a:gs pos="0">
                      <a:srgbClr val="BFBFBF"/>
                    </a:gs>
                    <a:gs pos="100000">
                      <a:srgbClr val="FFFFFF"/>
                    </a:gs>
                  </a:gsLst>
                  <a:lin ang="4800000" scaled="0"/>
                </a:gradFill>
              </a:rPr>
              <a:t>Cannabis indica – higher levels of CBD</a:t>
            </a:r>
          </a:p>
          <a:p>
            <a:r>
              <a:rPr lang="en-US" sz="2400">
                <a:gradFill>
                  <a:gsLst>
                    <a:gs pos="34000">
                      <a:srgbClr val="EDEDED"/>
                    </a:gs>
                    <a:gs pos="0">
                      <a:srgbClr val="BFBFBF"/>
                    </a:gs>
                    <a:gs pos="100000">
                      <a:srgbClr val="FFFFFF"/>
                    </a:gs>
                  </a:gsLst>
                  <a:lin ang="4800000" scaled="0"/>
                </a:gradFill>
              </a:rPr>
              <a:t>Cannabis sativa – higher levels of THC</a:t>
            </a:r>
          </a:p>
          <a:p>
            <a:r>
              <a:rPr lang="en-US" sz="2400">
                <a:gradFill>
                  <a:gsLst>
                    <a:gs pos="34000">
                      <a:srgbClr val="EDEDED"/>
                    </a:gs>
                    <a:gs pos="0">
                      <a:srgbClr val="BFBFBF"/>
                    </a:gs>
                    <a:gs pos="100000">
                      <a:srgbClr val="FFFFFF"/>
                    </a:gs>
                  </a:gsLst>
                  <a:lin ang="4800000" scaled="0"/>
                </a:gradFill>
              </a:rPr>
              <a:t>Cannabis ruderalis – naturally high in CBD and low in THC levels</a:t>
            </a:r>
          </a:p>
        </p:txBody>
      </p:sp>
    </p:spTree>
    <p:extLst>
      <p:ext uri="{BB962C8B-B14F-4D97-AF65-F5344CB8AC3E}">
        <p14:creationId xmlns:p14="http://schemas.microsoft.com/office/powerpoint/2010/main" val="359709106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DC7694C8-1F76-C86A-DB7E-A8346B809F98}"/>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Learning Objectives</a:t>
            </a:r>
          </a:p>
        </p:txBody>
      </p:sp>
      <p:cxnSp>
        <p:nvCxnSpPr>
          <p:cNvPr id="10" name="Straight Connector 9">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CEEC665-D356-142F-C2A0-D01EA498653F}"/>
              </a:ext>
            </a:extLst>
          </p:cNvPr>
          <p:cNvSpPr>
            <a:spLocks noGrp="1"/>
          </p:cNvSpPr>
          <p:nvPr>
            <p:ph idx="1"/>
          </p:nvPr>
        </p:nvSpPr>
        <p:spPr>
          <a:xfrm>
            <a:off x="4996543" y="775855"/>
            <a:ext cx="5713790" cy="4966359"/>
          </a:xfrm>
        </p:spPr>
        <p:txBody>
          <a:bodyPr anchor="ctr">
            <a:normAutofit/>
          </a:bodyPr>
          <a:lstStyle/>
          <a:p>
            <a:r>
              <a:rPr lang="en-US" sz="2400" dirty="0">
                <a:solidFill>
                  <a:schemeClr val="tx1">
                    <a:lumMod val="95000"/>
                  </a:schemeClr>
                </a:solidFill>
              </a:rPr>
              <a:t>Understand the physiological and psychological effects of cannabis use on the brain that can lead to or impact justice-involvement</a:t>
            </a:r>
          </a:p>
          <a:p>
            <a:r>
              <a:rPr lang="en-US" sz="2400" dirty="0">
                <a:solidFill>
                  <a:schemeClr val="tx1">
                    <a:lumMod val="95000"/>
                  </a:schemeClr>
                </a:solidFill>
              </a:rPr>
              <a:t>Explain the unique affect of cannabis use that can precipitate justice-involvement or present challenges to court supervision for adolescents</a:t>
            </a:r>
          </a:p>
          <a:p>
            <a:r>
              <a:rPr lang="en-US" sz="2400" dirty="0">
                <a:solidFill>
                  <a:schemeClr val="tx1">
                    <a:lumMod val="95000"/>
                  </a:schemeClr>
                </a:solidFill>
              </a:rPr>
              <a:t>Recognize the impact on treatment court participation for individuals who use cannabis or who present with a diagnosis of cannabis use disorder  </a:t>
            </a:r>
          </a:p>
        </p:txBody>
      </p:sp>
    </p:spTree>
    <p:extLst>
      <p:ext uri="{BB962C8B-B14F-4D97-AF65-F5344CB8AC3E}">
        <p14:creationId xmlns:p14="http://schemas.microsoft.com/office/powerpoint/2010/main" val="542961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5C23A3-0415-DDAE-049B-135BBF32E6BF}"/>
              </a:ext>
            </a:extLst>
          </p:cNvPr>
          <p:cNvSpPr>
            <a:spLocks noGrp="1"/>
          </p:cNvSpPr>
          <p:nvPr>
            <p:ph type="title"/>
          </p:nvPr>
        </p:nvSpPr>
        <p:spPr>
          <a:xfrm>
            <a:off x="838200" y="365125"/>
            <a:ext cx="10515600" cy="1325563"/>
          </a:xfrm>
        </p:spPr>
        <p:txBody>
          <a:bodyPr>
            <a:normAutofit/>
          </a:bodyPr>
          <a:lstStyle/>
          <a:p>
            <a:r>
              <a:rPr lang="en-US" dirty="0"/>
              <a:t>Strains of Cannabis</a:t>
            </a:r>
          </a:p>
        </p:txBody>
      </p:sp>
      <p:sp>
        <p:nvSpPr>
          <p:cNvPr id="3" name="Content Placeholder 2">
            <a:extLst>
              <a:ext uri="{FF2B5EF4-FFF2-40B4-BE49-F238E27FC236}">
                <a16:creationId xmlns:a16="http://schemas.microsoft.com/office/drawing/2014/main" xmlns="" id="{954A3FB3-FD60-94C7-0B46-8DD94F4FBB5E}"/>
              </a:ext>
            </a:extLst>
          </p:cNvPr>
          <p:cNvSpPr>
            <a:spLocks noGrp="1"/>
          </p:cNvSpPr>
          <p:nvPr>
            <p:ph idx="1"/>
          </p:nvPr>
        </p:nvSpPr>
        <p:spPr>
          <a:xfrm>
            <a:off x="1120000" y="1825625"/>
            <a:ext cx="6358486" cy="4351338"/>
          </a:xfrm>
        </p:spPr>
        <p:txBody>
          <a:bodyPr>
            <a:normAutofit fontScale="92500" lnSpcReduction="10000"/>
          </a:bodyPr>
          <a:lstStyle/>
          <a:p>
            <a:r>
              <a:rPr lang="en-US" dirty="0"/>
              <a:t>Each strain has a different concentration of the cannabinoids THC and CBD, as well as other compounds</a:t>
            </a:r>
          </a:p>
          <a:p>
            <a:r>
              <a:rPr lang="en-US" dirty="0"/>
              <a:t>All THC is biologically and psychologically active</a:t>
            </a:r>
          </a:p>
          <a:p>
            <a:r>
              <a:rPr lang="en-US" dirty="0"/>
              <a:t>CBD is biologically active</a:t>
            </a:r>
          </a:p>
          <a:p>
            <a:r>
              <a:rPr lang="en-US" dirty="0"/>
              <a:t>Cultivators and farmers breed different varieties or crossbreeds with characteristics that create hybrids and specific strains (a variety of tastes and effects on the user)</a:t>
            </a:r>
          </a:p>
        </p:txBody>
      </p:sp>
      <p:pic>
        <p:nvPicPr>
          <p:cNvPr id="5" name="Picture 4" descr="A green plant with leaves">
            <a:extLst>
              <a:ext uri="{FF2B5EF4-FFF2-40B4-BE49-F238E27FC236}">
                <a16:creationId xmlns:a16="http://schemas.microsoft.com/office/drawing/2014/main" xmlns="" id="{503B028D-2FE5-DD7D-7C37-2159E155E2A0}"/>
              </a:ext>
            </a:extLst>
          </p:cNvPr>
          <p:cNvPicPr>
            <a:picLocks noChangeAspect="1"/>
          </p:cNvPicPr>
          <p:nvPr/>
        </p:nvPicPr>
        <p:blipFill rotWithShape="1">
          <a:blip r:embed="rId4"/>
          <a:srcRect l="17099" r="18865" b="1"/>
          <a:stretch/>
        </p:blipFill>
        <p:spPr>
          <a:xfrm>
            <a:off x="7922922" y="1924505"/>
            <a:ext cx="3354676" cy="3398611"/>
          </a:xfrm>
          <a:prstGeom prst="rect">
            <a:avLst/>
          </a:prstGeom>
        </p:spPr>
      </p:pic>
    </p:spTree>
    <p:extLst>
      <p:ext uri="{BB962C8B-B14F-4D97-AF65-F5344CB8AC3E}">
        <p14:creationId xmlns:p14="http://schemas.microsoft.com/office/powerpoint/2010/main" val="3894531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B4D88092-9B7F-1AE5-5872-DF1672466D20}"/>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Delta Differences</a:t>
            </a:r>
          </a:p>
        </p:txBody>
      </p:sp>
      <p:cxnSp>
        <p:nvCxnSpPr>
          <p:cNvPr id="10" name="Straight Connector 9">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E1A7A6C-384A-C0D5-800F-438AAB9DAA11}"/>
              </a:ext>
            </a:extLst>
          </p:cNvPr>
          <p:cNvSpPr>
            <a:spLocks noGrp="1"/>
          </p:cNvSpPr>
          <p:nvPr>
            <p:ph idx="1"/>
          </p:nvPr>
        </p:nvSpPr>
        <p:spPr>
          <a:xfrm>
            <a:off x="4996543" y="1115786"/>
            <a:ext cx="5713790" cy="4626428"/>
          </a:xfrm>
        </p:spPr>
        <p:txBody>
          <a:bodyPr anchor="ctr">
            <a:normAutofit/>
          </a:bodyPr>
          <a:lstStyle/>
          <a:p>
            <a:r>
              <a:rPr lang="en-US" sz="2400" dirty="0">
                <a:solidFill>
                  <a:schemeClr val="tx1">
                    <a:lumMod val="95000"/>
                  </a:schemeClr>
                </a:solidFill>
              </a:rPr>
              <a:t>Delta 8, delta 9, delta 10</a:t>
            </a:r>
          </a:p>
          <a:p>
            <a:r>
              <a:rPr lang="en-US" sz="2400" dirty="0">
                <a:solidFill>
                  <a:schemeClr val="tx1">
                    <a:lumMod val="95000"/>
                  </a:schemeClr>
                </a:solidFill>
              </a:rPr>
              <a:t>Unique effects on the human body</a:t>
            </a:r>
          </a:p>
          <a:p>
            <a:r>
              <a:rPr lang="en-US" sz="2400" dirty="0">
                <a:solidFill>
                  <a:schemeClr val="tx1">
                    <a:lumMod val="95000"/>
                  </a:schemeClr>
                </a:solidFill>
              </a:rPr>
              <a:t>THC found in cannabis plants typically delta 9 – the psychoactive chemical responsible for intoxicating effects</a:t>
            </a:r>
          </a:p>
          <a:p>
            <a:r>
              <a:rPr lang="en-US" sz="2400" dirty="0">
                <a:solidFill>
                  <a:schemeClr val="tx1">
                    <a:lumMod val="95000"/>
                  </a:schemeClr>
                </a:solidFill>
              </a:rPr>
              <a:t>Delta 8 and 10 found in trace amounts in the cannabis plant and less potent in psychoactive effect than delta 9</a:t>
            </a:r>
          </a:p>
        </p:txBody>
      </p:sp>
    </p:spTree>
    <p:extLst>
      <p:ext uri="{BB962C8B-B14F-4D97-AF65-F5344CB8AC3E}">
        <p14:creationId xmlns:p14="http://schemas.microsoft.com/office/powerpoint/2010/main" val="7524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9973F-1F6E-FE66-BE88-FE9926CA54DC}"/>
              </a:ext>
            </a:extLst>
          </p:cNvPr>
          <p:cNvSpPr>
            <a:spLocks noGrp="1"/>
          </p:cNvSpPr>
          <p:nvPr>
            <p:ph type="title"/>
          </p:nvPr>
        </p:nvSpPr>
        <p:spPr/>
        <p:txBody>
          <a:bodyPr/>
          <a:lstStyle/>
          <a:p>
            <a:r>
              <a:rPr lang="en-US" dirty="0"/>
              <a:t>Delta 8 and the 2018 Farm Bill</a:t>
            </a:r>
          </a:p>
        </p:txBody>
      </p:sp>
      <p:sp>
        <p:nvSpPr>
          <p:cNvPr id="3" name="Content Placeholder 2">
            <a:extLst>
              <a:ext uri="{FF2B5EF4-FFF2-40B4-BE49-F238E27FC236}">
                <a16:creationId xmlns:a16="http://schemas.microsoft.com/office/drawing/2014/main" xmlns="" id="{CDDD9164-AAF8-1257-333E-549EB9CD06CB}"/>
              </a:ext>
            </a:extLst>
          </p:cNvPr>
          <p:cNvSpPr>
            <a:spLocks noGrp="1"/>
          </p:cNvSpPr>
          <p:nvPr>
            <p:ph idx="1"/>
          </p:nvPr>
        </p:nvSpPr>
        <p:spPr>
          <a:xfrm>
            <a:off x="1119999" y="1825625"/>
            <a:ext cx="10515599" cy="4351338"/>
          </a:xfrm>
        </p:spPr>
        <p:txBody>
          <a:bodyPr/>
          <a:lstStyle/>
          <a:p>
            <a:r>
              <a:rPr lang="en-US" dirty="0"/>
              <a:t>Sale of delta 8 extracted from hemp legal under Farm Bill</a:t>
            </a:r>
          </a:p>
          <a:p>
            <a:r>
              <a:rPr lang="en-US" dirty="0"/>
              <a:t>Delta 8 legally extracted from hemp easily converted to Delta 9</a:t>
            </a:r>
          </a:p>
        </p:txBody>
      </p:sp>
      <p:pic>
        <p:nvPicPr>
          <p:cNvPr id="5" name="Picture 4">
            <a:extLst>
              <a:ext uri="{FF2B5EF4-FFF2-40B4-BE49-F238E27FC236}">
                <a16:creationId xmlns:a16="http://schemas.microsoft.com/office/drawing/2014/main" xmlns="" id="{CF375ECF-6605-39A3-F977-B60641760AAA}"/>
              </a:ext>
            </a:extLst>
          </p:cNvPr>
          <p:cNvPicPr>
            <a:picLocks noChangeAspect="1"/>
          </p:cNvPicPr>
          <p:nvPr/>
        </p:nvPicPr>
        <p:blipFill>
          <a:blip r:embed="rId3"/>
          <a:stretch>
            <a:fillRect/>
          </a:stretch>
        </p:blipFill>
        <p:spPr>
          <a:xfrm>
            <a:off x="5148168" y="3918998"/>
            <a:ext cx="6487430" cy="2172003"/>
          </a:xfrm>
          <a:prstGeom prst="rect">
            <a:avLst/>
          </a:prstGeom>
        </p:spPr>
      </p:pic>
      <p:pic>
        <p:nvPicPr>
          <p:cNvPr id="6" name="Picture 5"/>
          <p:cNvPicPr>
            <a:picLocks noChangeAspect="1"/>
          </p:cNvPicPr>
          <p:nvPr/>
        </p:nvPicPr>
        <p:blipFill>
          <a:blip r:embed="rId4"/>
          <a:stretch>
            <a:fillRect/>
          </a:stretch>
        </p:blipFill>
        <p:spPr>
          <a:xfrm>
            <a:off x="511133" y="3918998"/>
            <a:ext cx="2347977" cy="2109069"/>
          </a:xfrm>
          <a:prstGeom prst="rect">
            <a:avLst/>
          </a:prstGeom>
        </p:spPr>
      </p:pic>
    </p:spTree>
    <p:extLst>
      <p:ext uri="{BB962C8B-B14F-4D97-AF65-F5344CB8AC3E}">
        <p14:creationId xmlns:p14="http://schemas.microsoft.com/office/powerpoint/2010/main" val="392319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97FE55B-BE6C-D2C9-5F71-40A44AC5FB6A}"/>
              </a:ext>
            </a:extLst>
          </p:cNvPr>
          <p:cNvSpPr>
            <a:spLocks noGrp="1"/>
          </p:cNvSpPr>
          <p:nvPr>
            <p:ph type="title"/>
          </p:nvPr>
        </p:nvSpPr>
        <p:spPr>
          <a:xfrm>
            <a:off x="4702628" y="365125"/>
            <a:ext cx="6651171" cy="1325563"/>
          </a:xfrm>
        </p:spPr>
        <p:txBody>
          <a:bodyPr>
            <a:normAutofit/>
          </a:bodyPr>
          <a:lstStyle/>
          <a:p>
            <a:r>
              <a:rPr lang="en-US" dirty="0"/>
              <a:t>THC and the Brain</a:t>
            </a:r>
          </a:p>
        </p:txBody>
      </p:sp>
      <p:sp>
        <p:nvSpPr>
          <p:cNvPr id="5" name="Content Placeholder 4">
            <a:extLst>
              <a:ext uri="{FF2B5EF4-FFF2-40B4-BE49-F238E27FC236}">
                <a16:creationId xmlns:a16="http://schemas.microsoft.com/office/drawing/2014/main" xmlns="" id="{7AA1C90C-8917-EFBF-9766-D320D0C08EF6}"/>
              </a:ext>
            </a:extLst>
          </p:cNvPr>
          <p:cNvSpPr>
            <a:spLocks noGrp="1"/>
          </p:cNvSpPr>
          <p:nvPr>
            <p:ph idx="1"/>
          </p:nvPr>
        </p:nvSpPr>
        <p:spPr>
          <a:xfrm>
            <a:off x="4983480" y="1825625"/>
            <a:ext cx="6487886" cy="4351338"/>
          </a:xfrm>
        </p:spPr>
        <p:txBody>
          <a:bodyPr>
            <a:normAutofit fontScale="92500"/>
          </a:bodyPr>
          <a:lstStyle/>
          <a:p>
            <a:r>
              <a:rPr lang="en-US" dirty="0"/>
              <a:t>THC structure similar to the brain chemical </a:t>
            </a:r>
            <a:r>
              <a:rPr lang="en-US" dirty="0" err="1"/>
              <a:t>anadamide</a:t>
            </a:r>
            <a:endParaRPr lang="en-US" dirty="0"/>
          </a:p>
          <a:p>
            <a:endParaRPr lang="en-US" dirty="0"/>
          </a:p>
          <a:p>
            <a:r>
              <a:rPr lang="en-US" dirty="0"/>
              <a:t>Because of the similarity, THC attaches to and activates cannabinoid receptors</a:t>
            </a:r>
          </a:p>
          <a:p>
            <a:pPr marL="0" indent="0">
              <a:buNone/>
            </a:pPr>
            <a:endParaRPr lang="en-US" dirty="0"/>
          </a:p>
          <a:p>
            <a:r>
              <a:rPr lang="en-US" dirty="0"/>
              <a:t>The similar structure allows the drug to be recognized by and activate cannabinoid receptors and to alter normal brain communication</a:t>
            </a:r>
          </a:p>
          <a:p>
            <a:endParaRPr lang="en-US" dirty="0"/>
          </a:p>
        </p:txBody>
      </p:sp>
      <p:pic>
        <p:nvPicPr>
          <p:cNvPr id="7" name="Picture 6" descr="Human brain nerve cells">
            <a:extLst>
              <a:ext uri="{FF2B5EF4-FFF2-40B4-BE49-F238E27FC236}">
                <a16:creationId xmlns:a16="http://schemas.microsoft.com/office/drawing/2014/main" xmlns="" id="{453D6557-3966-4E70-FF32-4D469A8AB8FA}"/>
              </a:ext>
            </a:extLst>
          </p:cNvPr>
          <p:cNvPicPr>
            <a:picLocks noChangeAspect="1"/>
          </p:cNvPicPr>
          <p:nvPr/>
        </p:nvPicPr>
        <p:blipFill rotWithShape="1">
          <a:blip r:embed="rId4"/>
          <a:srcRect l="15268" r="37233"/>
          <a:stretch/>
        </p:blipFill>
        <p:spPr>
          <a:xfrm>
            <a:off x="20" y="10"/>
            <a:ext cx="4343380" cy="6857990"/>
          </a:xfrm>
          <a:prstGeom prst="rect">
            <a:avLst/>
          </a:prstGeom>
        </p:spPr>
      </p:pic>
    </p:spTree>
    <p:extLst>
      <p:ext uri="{BB962C8B-B14F-4D97-AF65-F5344CB8AC3E}">
        <p14:creationId xmlns:p14="http://schemas.microsoft.com/office/powerpoint/2010/main" val="2065926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B1F29F2-4620-9F45-424B-A9354C3C8831}"/>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THC and the Brain</a:t>
            </a:r>
          </a:p>
        </p:txBody>
      </p:sp>
      <p:graphicFrame>
        <p:nvGraphicFramePr>
          <p:cNvPr id="5" name="Content Placeholder 2">
            <a:extLst>
              <a:ext uri="{FF2B5EF4-FFF2-40B4-BE49-F238E27FC236}">
                <a16:creationId xmlns:a16="http://schemas.microsoft.com/office/drawing/2014/main" xmlns="" id="{DA5D9CDE-C3E9-4CA3-4DA6-0E24E7FE6357}"/>
              </a:ext>
            </a:extLst>
          </p:cNvPr>
          <p:cNvGraphicFramePr>
            <a:graphicFrameLocks noGrp="1"/>
          </p:cNvGraphicFramePr>
          <p:nvPr>
            <p:ph idx="1"/>
            <p:extLst>
              <p:ext uri="{D42A27DB-BD31-4B8C-83A1-F6EECF244321}">
                <p14:modId xmlns:p14="http://schemas.microsoft.com/office/powerpoint/2010/main" val="1371043822"/>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2832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000">
                <a:gradFill flip="none" rotWithShape="1">
                  <a:gsLst>
                    <a:gs pos="28000">
                      <a:srgbClr val="EDEDED"/>
                    </a:gs>
                    <a:gs pos="0">
                      <a:srgbClr val="BFBFBF"/>
                    </a:gs>
                    <a:gs pos="100000">
                      <a:srgbClr val="FFFFFF"/>
                    </a:gs>
                  </a:gsLst>
                  <a:lin ang="4800000" scaled="0"/>
                  <a:tileRect/>
                </a:gradFill>
              </a:rPr>
              <a:t>Immediate Effects of Cannabis Use</a:t>
            </a:r>
          </a:p>
        </p:txBody>
      </p:sp>
      <p:sp>
        <p:nvSpPr>
          <p:cNvPr id="12" name="Rounded Rectangle 17">
            <a:extLst>
              <a:ext uri="{FF2B5EF4-FFF2-40B4-BE49-F238E27FC236}">
                <a16:creationId xmlns:a16="http://schemas.microsoft.com/office/drawing/2014/main" xmlns=""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ck with a leaf on it">
            <a:extLst>
              <a:ext uri="{FF2B5EF4-FFF2-40B4-BE49-F238E27FC236}">
                <a16:creationId xmlns:a16="http://schemas.microsoft.com/office/drawing/2014/main" xmlns="" id="{3E325C22-4B2E-5831-D258-A50F9CE819FC}"/>
              </a:ext>
            </a:extLst>
          </p:cNvPr>
          <p:cNvPicPr>
            <a:picLocks noChangeAspect="1"/>
          </p:cNvPicPr>
          <p:nvPr/>
        </p:nvPicPr>
        <p:blipFill>
          <a:blip r:embed="rId4"/>
          <a:stretch>
            <a:fillRect/>
          </a:stretch>
        </p:blipFill>
        <p:spPr>
          <a:xfrm>
            <a:off x="1131172" y="2868963"/>
            <a:ext cx="4187222" cy="2054355"/>
          </a:xfrm>
          <a:prstGeom prst="rect">
            <a:avLst/>
          </a:prstGeom>
        </p:spPr>
      </p:pic>
      <p:sp>
        <p:nvSpPr>
          <p:cNvPr id="3" name="Content Placeholder 2"/>
          <p:cNvSpPr>
            <a:spLocks noGrp="1"/>
          </p:cNvSpPr>
          <p:nvPr>
            <p:ph idx="1"/>
          </p:nvPr>
        </p:nvSpPr>
        <p:spPr>
          <a:xfrm>
            <a:off x="6096000" y="1948069"/>
            <a:ext cx="5257799" cy="4228893"/>
          </a:xfrm>
        </p:spPr>
        <p:txBody>
          <a:bodyPr>
            <a:normAutofit/>
          </a:bodyPr>
          <a:lstStyle/>
          <a:p>
            <a:r>
              <a:rPr lang="en-US" sz="2400">
                <a:gradFill>
                  <a:gsLst>
                    <a:gs pos="34000">
                      <a:srgbClr val="EDEDED"/>
                    </a:gs>
                    <a:gs pos="0">
                      <a:srgbClr val="BFBFBF"/>
                    </a:gs>
                    <a:gs pos="100000">
                      <a:srgbClr val="FFFFFF"/>
                    </a:gs>
                  </a:gsLst>
                  <a:lin ang="4800000" scaled="0"/>
                </a:gradFill>
              </a:rPr>
              <a:t>Euphoria</a:t>
            </a:r>
          </a:p>
          <a:p>
            <a:r>
              <a:rPr lang="en-US" sz="2400">
                <a:gradFill>
                  <a:gsLst>
                    <a:gs pos="34000">
                      <a:srgbClr val="EDEDED"/>
                    </a:gs>
                    <a:gs pos="0">
                      <a:srgbClr val="BFBFBF"/>
                    </a:gs>
                    <a:gs pos="100000">
                      <a:srgbClr val="FFFFFF"/>
                    </a:gs>
                  </a:gsLst>
                  <a:lin ang="4800000" scaled="0"/>
                </a:gradFill>
              </a:rPr>
              <a:t>Sense of relaxation </a:t>
            </a:r>
          </a:p>
          <a:p>
            <a:r>
              <a:rPr lang="en-US" sz="2400">
                <a:gradFill>
                  <a:gsLst>
                    <a:gs pos="34000">
                      <a:srgbClr val="EDEDED"/>
                    </a:gs>
                    <a:gs pos="0">
                      <a:srgbClr val="BFBFBF"/>
                    </a:gs>
                    <a:gs pos="100000">
                      <a:srgbClr val="FFFFFF"/>
                    </a:gs>
                  </a:gsLst>
                  <a:lin ang="4800000" scaled="0"/>
                </a:gradFill>
              </a:rPr>
              <a:t>Heightened sensory perception </a:t>
            </a:r>
          </a:p>
          <a:p>
            <a:r>
              <a:rPr lang="en-US" sz="2400">
                <a:gradFill>
                  <a:gsLst>
                    <a:gs pos="34000">
                      <a:srgbClr val="EDEDED"/>
                    </a:gs>
                    <a:gs pos="0">
                      <a:srgbClr val="BFBFBF"/>
                    </a:gs>
                    <a:gs pos="100000">
                      <a:srgbClr val="FFFFFF"/>
                    </a:gs>
                  </a:gsLst>
                  <a:lin ang="4800000" scaled="0"/>
                </a:gradFill>
              </a:rPr>
              <a:t>Altered perception of time</a:t>
            </a:r>
          </a:p>
          <a:p>
            <a:r>
              <a:rPr lang="en-US" sz="2400">
                <a:gradFill>
                  <a:gsLst>
                    <a:gs pos="34000">
                      <a:srgbClr val="EDEDED"/>
                    </a:gs>
                    <a:gs pos="0">
                      <a:srgbClr val="BFBFBF"/>
                    </a:gs>
                    <a:gs pos="100000">
                      <a:srgbClr val="FFFFFF"/>
                    </a:gs>
                  </a:gsLst>
                  <a:lin ang="4800000" scaled="0"/>
                </a:gradFill>
              </a:rPr>
              <a:t>Increased appetite</a:t>
            </a:r>
          </a:p>
        </p:txBody>
      </p:sp>
    </p:spTree>
    <p:extLst>
      <p:ext uri="{BB962C8B-B14F-4D97-AF65-F5344CB8AC3E}">
        <p14:creationId xmlns:p14="http://schemas.microsoft.com/office/powerpoint/2010/main" val="88323333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6020E385-54F4-42F2-9A7E-7A8B8160EC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200">
                <a:gradFill flip="none" rotWithShape="1">
                  <a:gsLst>
                    <a:gs pos="28000">
                      <a:srgbClr val="EDEDED"/>
                    </a:gs>
                    <a:gs pos="0">
                      <a:srgbClr val="BFBFBF"/>
                    </a:gs>
                    <a:gs pos="100000">
                      <a:srgbClr val="FFFFFF"/>
                    </a:gs>
                  </a:gsLst>
                  <a:lin ang="4800000" scaled="0"/>
                  <a:tileRect/>
                </a:gradFill>
              </a:rPr>
              <a:t>Common Physical and Psychological Reactions</a:t>
            </a:r>
          </a:p>
        </p:txBody>
      </p:sp>
      <p:sp>
        <p:nvSpPr>
          <p:cNvPr id="3" name="Content Placeholder 2"/>
          <p:cNvSpPr>
            <a:spLocks noGrp="1"/>
          </p:cNvSpPr>
          <p:nvPr>
            <p:ph idx="1"/>
          </p:nvPr>
        </p:nvSpPr>
        <p:spPr>
          <a:xfrm>
            <a:off x="1120000" y="1825625"/>
            <a:ext cx="6356856" cy="4351338"/>
          </a:xfrm>
        </p:spPr>
        <p:txBody>
          <a:bodyPr>
            <a:normAutofit/>
          </a:bodyPr>
          <a:lstStyle/>
          <a:p>
            <a:r>
              <a:rPr lang="en-US">
                <a:gradFill>
                  <a:gsLst>
                    <a:gs pos="34000">
                      <a:srgbClr val="EDEDED"/>
                    </a:gs>
                    <a:gs pos="0">
                      <a:srgbClr val="BFBFBF"/>
                    </a:gs>
                    <a:gs pos="100000">
                      <a:srgbClr val="FFFFFF"/>
                    </a:gs>
                  </a:gsLst>
                  <a:lin ang="4800000" scaled="0"/>
                </a:gradFill>
              </a:rPr>
              <a:t>Dry mouth</a:t>
            </a:r>
          </a:p>
          <a:p>
            <a:r>
              <a:rPr lang="en-US">
                <a:gradFill>
                  <a:gsLst>
                    <a:gs pos="34000">
                      <a:srgbClr val="EDEDED"/>
                    </a:gs>
                    <a:gs pos="0">
                      <a:srgbClr val="BFBFBF"/>
                    </a:gs>
                    <a:gs pos="100000">
                      <a:srgbClr val="FFFFFF"/>
                    </a:gs>
                  </a:gsLst>
                  <a:lin ang="4800000" scaled="0"/>
                </a:gradFill>
              </a:rPr>
              <a:t>Dry/red eyes</a:t>
            </a:r>
          </a:p>
          <a:p>
            <a:r>
              <a:rPr lang="en-US">
                <a:gradFill>
                  <a:gsLst>
                    <a:gs pos="34000">
                      <a:srgbClr val="EDEDED"/>
                    </a:gs>
                    <a:gs pos="0">
                      <a:srgbClr val="BFBFBF"/>
                    </a:gs>
                    <a:gs pos="100000">
                      <a:srgbClr val="FFFFFF"/>
                    </a:gs>
                  </a:gsLst>
                  <a:lin ang="4800000" scaled="0"/>
                </a:gradFill>
              </a:rPr>
              <a:t>Dizziness</a:t>
            </a:r>
          </a:p>
          <a:p>
            <a:r>
              <a:rPr lang="en-US">
                <a:gradFill>
                  <a:gsLst>
                    <a:gs pos="34000">
                      <a:srgbClr val="EDEDED"/>
                    </a:gs>
                    <a:gs pos="0">
                      <a:srgbClr val="BFBFBF"/>
                    </a:gs>
                    <a:gs pos="100000">
                      <a:srgbClr val="FFFFFF"/>
                    </a:gs>
                  </a:gsLst>
                  <a:lin ang="4800000" scaled="0"/>
                </a:gradFill>
              </a:rPr>
              <a:t>Anxiety</a:t>
            </a:r>
          </a:p>
          <a:p>
            <a:r>
              <a:rPr lang="en-US">
                <a:gradFill>
                  <a:gsLst>
                    <a:gs pos="34000">
                      <a:srgbClr val="EDEDED"/>
                    </a:gs>
                    <a:gs pos="0">
                      <a:srgbClr val="BFBFBF"/>
                    </a:gs>
                    <a:gs pos="100000">
                      <a:srgbClr val="FFFFFF"/>
                    </a:gs>
                  </a:gsLst>
                  <a:lin ang="4800000" scaled="0"/>
                </a:gradFill>
              </a:rPr>
              <a:t>Paranoia</a:t>
            </a:r>
          </a:p>
          <a:p>
            <a:r>
              <a:rPr lang="en-US">
                <a:gradFill>
                  <a:gsLst>
                    <a:gs pos="34000">
                      <a:srgbClr val="EDEDED"/>
                    </a:gs>
                    <a:gs pos="0">
                      <a:srgbClr val="BFBFBF"/>
                    </a:gs>
                    <a:gs pos="100000">
                      <a:srgbClr val="FFFFFF"/>
                    </a:gs>
                  </a:gsLst>
                  <a:lin ang="4800000" scaled="0"/>
                </a:gradFill>
              </a:rPr>
              <a:t>Rapid heart rate</a:t>
            </a:r>
          </a:p>
          <a:p>
            <a:r>
              <a:rPr lang="en-US">
                <a:gradFill>
                  <a:gsLst>
                    <a:gs pos="34000">
                      <a:srgbClr val="EDEDED"/>
                    </a:gs>
                    <a:gs pos="0">
                      <a:srgbClr val="BFBFBF"/>
                    </a:gs>
                    <a:gs pos="100000">
                      <a:srgbClr val="FFFFFF"/>
                    </a:gs>
                  </a:gsLst>
                  <a:lin ang="4800000" scaled="0"/>
                </a:gradFill>
              </a:rPr>
              <a:t>Decreased blood pressure</a:t>
            </a:r>
          </a:p>
          <a:p>
            <a:endParaRPr lang="en-US">
              <a:gradFill>
                <a:gsLst>
                  <a:gs pos="34000">
                    <a:srgbClr val="EDEDED"/>
                  </a:gs>
                  <a:gs pos="0">
                    <a:srgbClr val="BFBFBF"/>
                  </a:gs>
                  <a:gs pos="100000">
                    <a:srgbClr val="FFFFFF"/>
                  </a:gs>
                </a:gsLst>
                <a:lin ang="4800000" scaled="0"/>
              </a:gradFill>
            </a:endParaRPr>
          </a:p>
        </p:txBody>
      </p:sp>
      <p:sp>
        <p:nvSpPr>
          <p:cNvPr id="17" name="Rounded Rectangle 17">
            <a:extLst>
              <a:ext uri="{FF2B5EF4-FFF2-40B4-BE49-F238E27FC236}">
                <a16:creationId xmlns:a16="http://schemas.microsoft.com/office/drawing/2014/main" xmlns="" id="{B1B60728-8C3E-4908-96B8-23E962259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33852" y="1948070"/>
            <a:ext cx="3429886" cy="3896139"/>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blue hair and a cigarette&#10;&#10;Description automatically generated">
            <a:extLst>
              <a:ext uri="{FF2B5EF4-FFF2-40B4-BE49-F238E27FC236}">
                <a16:creationId xmlns:a16="http://schemas.microsoft.com/office/drawing/2014/main" xmlns="" id="{DAE674A9-5C02-CF37-D1EE-2DC16C8F5956}"/>
              </a:ext>
            </a:extLst>
          </p:cNvPr>
          <p:cNvPicPr>
            <a:picLocks noChangeAspect="1"/>
          </p:cNvPicPr>
          <p:nvPr/>
        </p:nvPicPr>
        <p:blipFill rotWithShape="1">
          <a:blip r:embed="rId4"/>
          <a:srcRect l="9757" r="4668" b="2"/>
          <a:stretch/>
        </p:blipFill>
        <p:spPr>
          <a:xfrm>
            <a:off x="8226824" y="2790398"/>
            <a:ext cx="2843942" cy="2211482"/>
          </a:xfrm>
          <a:prstGeom prst="rect">
            <a:avLst/>
          </a:prstGeom>
        </p:spPr>
      </p:pic>
    </p:spTree>
    <p:extLst>
      <p:ext uri="{BB962C8B-B14F-4D97-AF65-F5344CB8AC3E}">
        <p14:creationId xmlns:p14="http://schemas.microsoft.com/office/powerpoint/2010/main" val="356050543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Content Placeholder 10" descr="A diagram of a brain&#10;&#10;Description automatically generated">
            <a:extLst>
              <a:ext uri="{FF2B5EF4-FFF2-40B4-BE49-F238E27FC236}">
                <a16:creationId xmlns:a16="http://schemas.microsoft.com/office/drawing/2014/main" xmlns="" id="{66DDED2A-E9A9-5A71-1A57-5AAC0F852648}"/>
              </a:ext>
            </a:extLst>
          </p:cNvPr>
          <p:cNvPicPr>
            <a:picLocks noGrp="1" noChangeAspect="1"/>
          </p:cNvPicPr>
          <p:nvPr>
            <p:ph idx="1"/>
          </p:nvPr>
        </p:nvPicPr>
        <p:blipFill rotWithShape="1">
          <a:blip r:embed="rId4"/>
          <a:srcRect t="12091" b="699"/>
          <a:stretch/>
        </p:blipFill>
        <p:spPr>
          <a:xfrm>
            <a:off x="20" y="10"/>
            <a:ext cx="12191980" cy="6857990"/>
          </a:xfrm>
          <a:prstGeom prst="rect">
            <a:avLst/>
          </a:prstGeom>
        </p:spPr>
      </p:pic>
    </p:spTree>
    <p:extLst>
      <p:ext uri="{BB962C8B-B14F-4D97-AF65-F5344CB8AC3E}">
        <p14:creationId xmlns:p14="http://schemas.microsoft.com/office/powerpoint/2010/main" val="2838455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759131" y="722811"/>
            <a:ext cx="9318172" cy="5843452"/>
          </a:xfrm>
          <a:prstGeom prst="rect">
            <a:avLst/>
          </a:prstGeom>
        </p:spPr>
      </p:pic>
    </p:spTree>
    <p:extLst>
      <p:ext uri="{BB962C8B-B14F-4D97-AF65-F5344CB8AC3E}">
        <p14:creationId xmlns:p14="http://schemas.microsoft.com/office/powerpoint/2010/main" val="1487036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23446C-EE40-8E9E-B44E-DB6F28E6F349}"/>
              </a:ext>
            </a:extLst>
          </p:cNvPr>
          <p:cNvSpPr>
            <a:spLocks noGrp="1"/>
          </p:cNvSpPr>
          <p:nvPr>
            <p:ph type="title"/>
          </p:nvPr>
        </p:nvSpPr>
        <p:spPr>
          <a:xfrm>
            <a:off x="838200" y="365125"/>
            <a:ext cx="10515600" cy="1325563"/>
          </a:xfrm>
        </p:spPr>
        <p:txBody>
          <a:bodyPr>
            <a:normAutofit/>
          </a:bodyPr>
          <a:lstStyle/>
          <a:p>
            <a:r>
              <a:rPr lang="en-US"/>
              <a:t>Long-Term Effects on the Brain</a:t>
            </a:r>
            <a:endParaRPr lang="en-US" dirty="0"/>
          </a:p>
        </p:txBody>
      </p:sp>
      <p:sp>
        <p:nvSpPr>
          <p:cNvPr id="3" name="Content Placeholder 2">
            <a:extLst>
              <a:ext uri="{FF2B5EF4-FFF2-40B4-BE49-F238E27FC236}">
                <a16:creationId xmlns:a16="http://schemas.microsoft.com/office/drawing/2014/main" xmlns="" id="{7E5D79A7-FFD8-E89D-8795-F11D12B6077D}"/>
              </a:ext>
            </a:extLst>
          </p:cNvPr>
          <p:cNvSpPr>
            <a:spLocks noGrp="1"/>
          </p:cNvSpPr>
          <p:nvPr>
            <p:ph idx="1"/>
          </p:nvPr>
        </p:nvSpPr>
        <p:spPr>
          <a:xfrm>
            <a:off x="838200" y="1825625"/>
            <a:ext cx="6640286" cy="4667250"/>
          </a:xfrm>
        </p:spPr>
        <p:txBody>
          <a:bodyPr>
            <a:normAutofit/>
          </a:bodyPr>
          <a:lstStyle/>
          <a:p>
            <a:r>
              <a:rPr lang="en-US" dirty="0"/>
              <a:t>Possibly permanent adverse changes in the brain affecting learning, memory, cognitive impairment, reward system</a:t>
            </a:r>
          </a:p>
          <a:p>
            <a:r>
              <a:rPr lang="en-US" dirty="0"/>
              <a:t>Significant decline in verbal ability</a:t>
            </a:r>
          </a:p>
          <a:p>
            <a:r>
              <a:rPr lang="en-US" dirty="0"/>
              <a:t>Hastens age-related loss of hippocampus neurons – decreased ability to learn new information, including learning from treatment</a:t>
            </a:r>
          </a:p>
          <a:p>
            <a:r>
              <a:rPr lang="en-US" dirty="0"/>
              <a:t>Increased risk of head, neck and respiratory cancers</a:t>
            </a:r>
          </a:p>
          <a:p>
            <a:pPr marL="0" indent="0">
              <a:buNone/>
            </a:pPr>
            <a:endParaRPr lang="en-US" dirty="0"/>
          </a:p>
        </p:txBody>
      </p:sp>
      <p:pic>
        <p:nvPicPr>
          <p:cNvPr id="6" name="Picture 5" descr="A close up of electrical wires&#10;&#10;Description automatically generated">
            <a:extLst>
              <a:ext uri="{FF2B5EF4-FFF2-40B4-BE49-F238E27FC236}">
                <a16:creationId xmlns:a16="http://schemas.microsoft.com/office/drawing/2014/main" xmlns="" id="{8391F647-3C2D-88F8-F9B3-82B4BF7C670B}"/>
              </a:ext>
            </a:extLst>
          </p:cNvPr>
          <p:cNvPicPr>
            <a:picLocks noChangeAspect="1"/>
          </p:cNvPicPr>
          <p:nvPr/>
        </p:nvPicPr>
        <p:blipFill rotWithShape="1">
          <a:blip r:embed="rId4"/>
          <a:srcRect l="9213" r="31562" b="-1"/>
          <a:stretch/>
        </p:blipFill>
        <p:spPr>
          <a:xfrm>
            <a:off x="7922922" y="1924505"/>
            <a:ext cx="3354676" cy="3398611"/>
          </a:xfrm>
          <a:prstGeom prst="rect">
            <a:avLst/>
          </a:prstGeom>
        </p:spPr>
      </p:pic>
    </p:spTree>
    <p:extLst>
      <p:ext uri="{BB962C8B-B14F-4D97-AF65-F5344CB8AC3E}">
        <p14:creationId xmlns:p14="http://schemas.microsoft.com/office/powerpoint/2010/main" val="306574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a:gradFill flip="none" rotWithShape="1">
                  <a:gsLst>
                    <a:gs pos="28000">
                      <a:srgbClr val="EDEDED"/>
                    </a:gs>
                    <a:gs pos="0">
                      <a:srgbClr val="BFBFBF"/>
                    </a:gs>
                    <a:gs pos="100000">
                      <a:srgbClr val="FFFFFF"/>
                    </a:gs>
                  </a:gsLst>
                  <a:lin ang="4800000" scaled="0"/>
                  <a:tileRect/>
                </a:gradFill>
              </a:rPr>
              <a:t>Why is cannabis problematic?</a:t>
            </a:r>
          </a:p>
        </p:txBody>
      </p:sp>
      <p:sp>
        <p:nvSpPr>
          <p:cNvPr id="11" name="Rounded Rectangle 17">
            <a:extLst>
              <a:ext uri="{FF2B5EF4-FFF2-40B4-BE49-F238E27FC236}">
                <a16:creationId xmlns:a16="http://schemas.microsoft.com/office/drawing/2014/main" xmlns=""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172" y="2723718"/>
            <a:ext cx="4187222" cy="2344844"/>
          </a:xfrm>
          <a:prstGeom prst="rect">
            <a:avLst/>
          </a:prstGeom>
        </p:spPr>
      </p:pic>
      <p:sp>
        <p:nvSpPr>
          <p:cNvPr id="3" name="Content Placeholder 2"/>
          <p:cNvSpPr>
            <a:spLocks noGrp="1"/>
          </p:cNvSpPr>
          <p:nvPr>
            <p:ph idx="1"/>
          </p:nvPr>
        </p:nvSpPr>
        <p:spPr>
          <a:xfrm>
            <a:off x="6096000" y="1948069"/>
            <a:ext cx="5257799" cy="4228893"/>
          </a:xfrm>
        </p:spPr>
        <p:txBody>
          <a:bodyPr>
            <a:normAutofit/>
          </a:bodyPr>
          <a:lstStyle/>
          <a:p>
            <a:r>
              <a:rPr lang="en-US" sz="2400" dirty="0">
                <a:gradFill>
                  <a:gsLst>
                    <a:gs pos="34000">
                      <a:srgbClr val="EDEDED"/>
                    </a:gs>
                    <a:gs pos="0">
                      <a:srgbClr val="BFBFBF"/>
                    </a:gs>
                    <a:gs pos="100000">
                      <a:srgbClr val="FFFFFF"/>
                    </a:gs>
                  </a:gsLst>
                  <a:lin ang="4800000" scaled="0"/>
                </a:gradFill>
              </a:rPr>
              <a:t>Impaired driving/parenting/work functioning</a:t>
            </a:r>
          </a:p>
          <a:p>
            <a:r>
              <a:rPr lang="en-US" sz="2400" dirty="0">
                <a:gradFill>
                  <a:gsLst>
                    <a:gs pos="34000">
                      <a:srgbClr val="EDEDED"/>
                    </a:gs>
                    <a:gs pos="0">
                      <a:srgbClr val="BFBFBF"/>
                    </a:gs>
                    <a:gs pos="100000">
                      <a:srgbClr val="FFFFFF"/>
                    </a:gs>
                  </a:gsLst>
                  <a:lin ang="4800000" scaled="0"/>
                </a:gradFill>
              </a:rPr>
              <a:t>Increase in work-related accidents</a:t>
            </a:r>
          </a:p>
          <a:p>
            <a:r>
              <a:rPr lang="en-US" sz="2400" dirty="0">
                <a:gradFill>
                  <a:gsLst>
                    <a:gs pos="34000">
                      <a:srgbClr val="EDEDED"/>
                    </a:gs>
                    <a:gs pos="0">
                      <a:srgbClr val="BFBFBF"/>
                    </a:gs>
                    <a:gs pos="100000">
                      <a:srgbClr val="FFFFFF"/>
                    </a:gs>
                  </a:gsLst>
                  <a:lin ang="4800000" scaled="0"/>
                </a:gradFill>
              </a:rPr>
              <a:t>Increased crashes</a:t>
            </a:r>
          </a:p>
          <a:p>
            <a:r>
              <a:rPr lang="en-US" sz="2400" dirty="0">
                <a:gradFill>
                  <a:gsLst>
                    <a:gs pos="34000">
                      <a:srgbClr val="EDEDED"/>
                    </a:gs>
                    <a:gs pos="0">
                      <a:srgbClr val="BFBFBF"/>
                    </a:gs>
                    <a:gs pos="100000">
                      <a:srgbClr val="FFFFFF"/>
                    </a:gs>
                  </a:gsLst>
                  <a:lin ang="4800000" scaled="0"/>
                </a:gradFill>
              </a:rPr>
              <a:t>Increased emergency department visits</a:t>
            </a:r>
          </a:p>
          <a:p>
            <a:r>
              <a:rPr lang="en-US" sz="2400" dirty="0">
                <a:gradFill>
                  <a:gsLst>
                    <a:gs pos="34000">
                      <a:srgbClr val="EDEDED"/>
                    </a:gs>
                    <a:gs pos="0">
                      <a:srgbClr val="BFBFBF"/>
                    </a:gs>
                    <a:gs pos="100000">
                      <a:srgbClr val="FFFFFF"/>
                    </a:gs>
                  </a:gsLst>
                  <a:lin ang="4800000" scaled="0"/>
                </a:gradFill>
              </a:rPr>
              <a:t>Brain development</a:t>
            </a:r>
          </a:p>
          <a:p>
            <a:r>
              <a:rPr lang="en-US" sz="2400" dirty="0">
                <a:gradFill>
                  <a:gsLst>
                    <a:gs pos="34000">
                      <a:srgbClr val="EDEDED"/>
                    </a:gs>
                    <a:gs pos="0">
                      <a:srgbClr val="BFBFBF"/>
                    </a:gs>
                    <a:gs pos="100000">
                      <a:srgbClr val="FFFFFF"/>
                    </a:gs>
                  </a:gsLst>
                  <a:lin ang="4800000" scaled="0"/>
                </a:gradFill>
              </a:rPr>
              <a:t>Psychiatric symptoms</a:t>
            </a:r>
          </a:p>
          <a:p>
            <a:r>
              <a:rPr lang="en-US" sz="2400" dirty="0">
                <a:gradFill>
                  <a:gsLst>
                    <a:gs pos="34000">
                      <a:srgbClr val="EDEDED"/>
                    </a:gs>
                    <a:gs pos="0">
                      <a:srgbClr val="BFBFBF"/>
                    </a:gs>
                    <a:gs pos="100000">
                      <a:srgbClr val="FFFFFF"/>
                    </a:gs>
                  </a:gsLst>
                  <a:lin ang="4800000" scaled="0"/>
                </a:gradFill>
              </a:rPr>
              <a:t>Addiction/SUD</a:t>
            </a:r>
          </a:p>
        </p:txBody>
      </p:sp>
    </p:spTree>
    <p:extLst>
      <p:ext uri="{BB962C8B-B14F-4D97-AF65-F5344CB8AC3E}">
        <p14:creationId xmlns:p14="http://schemas.microsoft.com/office/powerpoint/2010/main" val="4967178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E47A690B-DE55-4274-B33B-C91FD647EB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DC9CD390-6DB5-4AEA-8D13-BC6CEF344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465344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1015320"/>
            <a:ext cx="3603169" cy="4827361"/>
          </a:xfrm>
        </p:spPr>
        <p:txBody>
          <a:bodyPr anchor="ctr">
            <a:normAutofit/>
          </a:bodyPr>
          <a:lstStyle/>
          <a:p>
            <a:r>
              <a:rPr lang="en-US" sz="4400">
                <a:solidFill>
                  <a:srgbClr val="F2F2F2"/>
                </a:solidFill>
              </a:rPr>
              <a:t>Fetal Health</a:t>
            </a:r>
          </a:p>
        </p:txBody>
      </p:sp>
      <p:sp>
        <p:nvSpPr>
          <p:cNvPr id="19" name="Rectangle 18">
            <a:extLst>
              <a:ext uri="{FF2B5EF4-FFF2-40B4-BE49-F238E27FC236}">
                <a16:creationId xmlns:a16="http://schemas.microsoft.com/office/drawing/2014/main" xmlns="" id="{11FA69C6-0A69-4994-9F32-C4497B8B4C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643467"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79571" y="286328"/>
            <a:ext cx="5540830" cy="5994400"/>
          </a:xfrm>
          <a:noFill/>
        </p:spPr>
        <p:txBody>
          <a:bodyPr anchor="ctr">
            <a:normAutofit/>
          </a:bodyPr>
          <a:lstStyle/>
          <a:p>
            <a:r>
              <a:rPr lang="en-US" sz="2400" dirty="0">
                <a:solidFill>
                  <a:schemeClr val="tx1">
                    <a:lumMod val="85000"/>
                    <a:lumOff val="15000"/>
                  </a:schemeClr>
                </a:solidFill>
              </a:rPr>
              <a:t>Women use cannabis more frequently during pregnancy than any other federally regulated drug</a:t>
            </a:r>
          </a:p>
          <a:p>
            <a:r>
              <a:rPr lang="en-US" sz="2400" dirty="0">
                <a:solidFill>
                  <a:schemeClr val="tx1">
                    <a:lumMod val="85000"/>
                    <a:lumOff val="15000"/>
                  </a:schemeClr>
                </a:solidFill>
              </a:rPr>
              <a:t>Prevalence of CUD among pregnant females as high as 26.1%</a:t>
            </a:r>
          </a:p>
          <a:p>
            <a:r>
              <a:rPr lang="en-US" sz="2400" dirty="0">
                <a:solidFill>
                  <a:schemeClr val="tx1">
                    <a:lumMod val="85000"/>
                    <a:lumOff val="15000"/>
                  </a:schemeClr>
                </a:solidFill>
              </a:rPr>
              <a:t>Prenatal exposure related to adverse birth consequences including small size for gestational age, neonatal intensive care unit admissions</a:t>
            </a:r>
          </a:p>
          <a:p>
            <a:r>
              <a:rPr lang="en-US" sz="2400" dirty="0">
                <a:solidFill>
                  <a:schemeClr val="tx1">
                    <a:lumMod val="85000"/>
                    <a:lumOff val="15000"/>
                  </a:schemeClr>
                </a:solidFill>
              </a:rPr>
              <a:t>Preterm birth</a:t>
            </a:r>
          </a:p>
          <a:p>
            <a:r>
              <a:rPr lang="en-US" sz="2400" dirty="0">
                <a:solidFill>
                  <a:schemeClr val="tx1">
                    <a:lumMod val="85000"/>
                    <a:lumOff val="15000"/>
                  </a:schemeClr>
                </a:solidFill>
              </a:rPr>
              <a:t>Childhood outcomes such as autism spectrum disorder, attention-deficit/hyperactivity disorder, symptoms of psychopathology</a:t>
            </a:r>
          </a:p>
        </p:txBody>
      </p:sp>
    </p:spTree>
    <p:extLst>
      <p:ext uri="{BB962C8B-B14F-4D97-AF65-F5344CB8AC3E}">
        <p14:creationId xmlns:p14="http://schemas.microsoft.com/office/powerpoint/2010/main" val="3202162898"/>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79F7EC-6CC8-C80A-FD76-76EDAE172296}"/>
              </a:ext>
            </a:extLst>
          </p:cNvPr>
          <p:cNvSpPr>
            <a:spLocks noGrp="1"/>
          </p:cNvSpPr>
          <p:nvPr>
            <p:ph type="title"/>
          </p:nvPr>
        </p:nvSpPr>
        <p:spPr/>
        <p:txBody>
          <a:bodyPr/>
          <a:lstStyle/>
          <a:p>
            <a:r>
              <a:rPr lang="en-US" dirty="0"/>
              <a:t>It’s Not Your Grandpa’s Weed</a:t>
            </a:r>
          </a:p>
        </p:txBody>
      </p:sp>
      <p:pic>
        <p:nvPicPr>
          <p:cNvPr id="5" name="Content Placeholder 4" descr="A graph showing the average hemp potency of traditional marijuana">
            <a:extLst>
              <a:ext uri="{FF2B5EF4-FFF2-40B4-BE49-F238E27FC236}">
                <a16:creationId xmlns:a16="http://schemas.microsoft.com/office/drawing/2014/main" xmlns="" id="{9AE17DDB-19C0-35D0-F7BC-5ACC8B0B8B96}"/>
              </a:ext>
            </a:extLst>
          </p:cNvPr>
          <p:cNvPicPr>
            <a:picLocks noGrp="1" noChangeAspect="1"/>
          </p:cNvPicPr>
          <p:nvPr>
            <p:ph idx="1"/>
          </p:nvPr>
        </p:nvPicPr>
        <p:blipFill>
          <a:blip r:embed="rId3"/>
          <a:stretch>
            <a:fillRect/>
          </a:stretch>
        </p:blipFill>
        <p:spPr>
          <a:xfrm>
            <a:off x="0" y="1524000"/>
            <a:ext cx="12192000" cy="5334000"/>
          </a:xfrm>
        </p:spPr>
      </p:pic>
    </p:spTree>
    <p:extLst>
      <p:ext uri="{BB962C8B-B14F-4D97-AF65-F5344CB8AC3E}">
        <p14:creationId xmlns:p14="http://schemas.microsoft.com/office/powerpoint/2010/main" val="97134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3E0238-290C-AAED-68CD-8248798E647E}"/>
              </a:ext>
            </a:extLst>
          </p:cNvPr>
          <p:cNvSpPr>
            <a:spLocks noGrp="1"/>
          </p:cNvSpPr>
          <p:nvPr>
            <p:ph type="title"/>
          </p:nvPr>
        </p:nvSpPr>
        <p:spPr>
          <a:xfrm>
            <a:off x="838200" y="365125"/>
            <a:ext cx="10515600" cy="1325563"/>
          </a:xfrm>
        </p:spPr>
        <p:txBody>
          <a:bodyPr>
            <a:normAutofit/>
          </a:bodyPr>
          <a:lstStyle/>
          <a:p>
            <a:r>
              <a:rPr lang="en-US" dirty="0"/>
              <a:t>Large Doses or High Potency</a:t>
            </a:r>
          </a:p>
        </p:txBody>
      </p:sp>
      <p:pic>
        <p:nvPicPr>
          <p:cNvPr id="5" name="Picture 4" descr="A person with her hands on her ears&#10;&#10;Description automatically generated">
            <a:extLst>
              <a:ext uri="{FF2B5EF4-FFF2-40B4-BE49-F238E27FC236}">
                <a16:creationId xmlns:a16="http://schemas.microsoft.com/office/drawing/2014/main" xmlns="" id="{30BDBE9C-7BA8-F7E4-3D90-7783E82412FE}"/>
              </a:ext>
            </a:extLst>
          </p:cNvPr>
          <p:cNvPicPr>
            <a:picLocks noChangeAspect="1"/>
          </p:cNvPicPr>
          <p:nvPr/>
        </p:nvPicPr>
        <p:blipFill>
          <a:blip r:embed="rId4"/>
          <a:stretch>
            <a:fillRect/>
          </a:stretch>
        </p:blipFill>
        <p:spPr>
          <a:xfrm>
            <a:off x="956068" y="1924505"/>
            <a:ext cx="3354676" cy="3354676"/>
          </a:xfrm>
          <a:prstGeom prst="rect">
            <a:avLst/>
          </a:prstGeom>
        </p:spPr>
      </p:pic>
      <p:sp>
        <p:nvSpPr>
          <p:cNvPr id="3" name="Content Placeholder 2">
            <a:extLst>
              <a:ext uri="{FF2B5EF4-FFF2-40B4-BE49-F238E27FC236}">
                <a16:creationId xmlns:a16="http://schemas.microsoft.com/office/drawing/2014/main" xmlns="" id="{3503F2F5-7FD9-71A6-2780-C7C6663FA325}"/>
              </a:ext>
            </a:extLst>
          </p:cNvPr>
          <p:cNvSpPr>
            <a:spLocks noGrp="1"/>
          </p:cNvSpPr>
          <p:nvPr>
            <p:ph idx="1"/>
          </p:nvPr>
        </p:nvSpPr>
        <p:spPr>
          <a:xfrm>
            <a:off x="4800600" y="1825625"/>
            <a:ext cx="6553200" cy="4351338"/>
          </a:xfrm>
        </p:spPr>
        <p:txBody>
          <a:bodyPr>
            <a:normAutofit fontScale="77500" lnSpcReduction="20000"/>
          </a:bodyPr>
          <a:lstStyle/>
          <a:p>
            <a:r>
              <a:rPr lang="en-US" dirty="0">
                <a:gradFill>
                  <a:gsLst>
                    <a:gs pos="34000">
                      <a:schemeClr val="tx1">
                        <a:lumMod val="93000"/>
                      </a:schemeClr>
                    </a:gs>
                    <a:gs pos="0">
                      <a:schemeClr val="bg1">
                        <a:lumMod val="25000"/>
                        <a:lumOff val="75000"/>
                      </a:schemeClr>
                    </a:gs>
                    <a:gs pos="100000">
                      <a:schemeClr val="tx1"/>
                    </a:gs>
                  </a:gsLst>
                  <a:lin ang="4800000" scaled="0"/>
                </a:gradFill>
              </a:rPr>
              <a:t>Acute psychosis (usually temporary)</a:t>
            </a:r>
          </a:p>
          <a:p>
            <a:r>
              <a:rPr lang="en-US" dirty="0">
                <a:gradFill>
                  <a:gsLst>
                    <a:gs pos="34000">
                      <a:schemeClr val="tx1">
                        <a:lumMod val="93000"/>
                      </a:schemeClr>
                    </a:gs>
                    <a:gs pos="0">
                      <a:schemeClr val="bg1">
                        <a:lumMod val="25000"/>
                        <a:lumOff val="75000"/>
                      </a:schemeClr>
                    </a:gs>
                    <a:gs pos="100000">
                      <a:schemeClr val="tx1"/>
                    </a:gs>
                  </a:gsLst>
                  <a:lin ang="4800000" scaled="0"/>
                </a:gradFill>
              </a:rPr>
              <a:t>Hallucinations</a:t>
            </a:r>
          </a:p>
          <a:p>
            <a:r>
              <a:rPr lang="en-US" dirty="0">
                <a:gradFill>
                  <a:gsLst>
                    <a:gs pos="34000">
                      <a:schemeClr val="tx1">
                        <a:lumMod val="93000"/>
                      </a:schemeClr>
                    </a:gs>
                    <a:gs pos="0">
                      <a:schemeClr val="bg1">
                        <a:lumMod val="25000"/>
                        <a:lumOff val="75000"/>
                      </a:schemeClr>
                    </a:gs>
                    <a:gs pos="100000">
                      <a:schemeClr val="tx1"/>
                    </a:gs>
                  </a:gsLst>
                  <a:lin ang="4800000" scaled="0"/>
                </a:gradFill>
              </a:rPr>
              <a:t>Delusions</a:t>
            </a:r>
          </a:p>
          <a:p>
            <a:r>
              <a:rPr lang="en-US" dirty="0">
                <a:gradFill>
                  <a:gsLst>
                    <a:gs pos="34000">
                      <a:schemeClr val="tx1">
                        <a:lumMod val="93000"/>
                      </a:schemeClr>
                    </a:gs>
                    <a:gs pos="0">
                      <a:schemeClr val="bg1">
                        <a:lumMod val="25000"/>
                        <a:lumOff val="75000"/>
                      </a:schemeClr>
                    </a:gs>
                    <a:gs pos="100000">
                      <a:schemeClr val="tx1"/>
                    </a:gs>
                  </a:gsLst>
                  <a:lin ang="4800000" scaled="0"/>
                </a:gradFill>
              </a:rPr>
              <a:t>Distrust</a:t>
            </a:r>
          </a:p>
          <a:p>
            <a:r>
              <a:rPr lang="en-US" dirty="0">
                <a:gradFill>
                  <a:gsLst>
                    <a:gs pos="34000">
                      <a:schemeClr val="tx1">
                        <a:lumMod val="93000"/>
                      </a:schemeClr>
                    </a:gs>
                    <a:gs pos="0">
                      <a:schemeClr val="bg1">
                        <a:lumMod val="25000"/>
                        <a:lumOff val="75000"/>
                      </a:schemeClr>
                    </a:gs>
                    <a:gs pos="100000">
                      <a:schemeClr val="tx1"/>
                    </a:gs>
                  </a:gsLst>
                  <a:lin ang="4800000" scaled="0"/>
                </a:gradFill>
              </a:rPr>
              <a:t>Panic</a:t>
            </a:r>
          </a:p>
          <a:p>
            <a:r>
              <a:rPr lang="en-US" dirty="0">
                <a:gradFill>
                  <a:gsLst>
                    <a:gs pos="34000">
                      <a:schemeClr val="tx1">
                        <a:lumMod val="93000"/>
                      </a:schemeClr>
                    </a:gs>
                    <a:gs pos="0">
                      <a:schemeClr val="bg1">
                        <a:lumMod val="25000"/>
                        <a:lumOff val="75000"/>
                      </a:schemeClr>
                    </a:gs>
                    <a:gs pos="100000">
                      <a:schemeClr val="tx1"/>
                    </a:gs>
                  </a:gsLst>
                  <a:lin ang="4800000" scaled="0"/>
                </a:gradFill>
              </a:rPr>
              <a:t>Loss of the sense of personal safety</a:t>
            </a:r>
          </a:p>
          <a:p>
            <a:r>
              <a:rPr lang="en-US" dirty="0"/>
              <a:t>Hallucinations</a:t>
            </a:r>
          </a:p>
          <a:p>
            <a:r>
              <a:rPr lang="en-US" dirty="0"/>
              <a:t>Vomiting</a:t>
            </a:r>
          </a:p>
          <a:p>
            <a:r>
              <a:rPr lang="en-US" dirty="0"/>
              <a:t>Tremors</a:t>
            </a:r>
          </a:p>
          <a:p>
            <a:r>
              <a:rPr lang="en-US" dirty="0"/>
              <a:t>Anxiety</a:t>
            </a:r>
          </a:p>
          <a:p>
            <a:r>
              <a:rPr lang="en-US" dirty="0"/>
              <a:t>Confusion</a:t>
            </a:r>
          </a:p>
          <a:p>
            <a:r>
              <a:rPr lang="en-US" dirty="0"/>
              <a:t>Loss of consciousness</a:t>
            </a:r>
          </a:p>
          <a:p>
            <a:endParaRPr lang="en-US"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795699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47A690B-DE55-4274-B33B-C91FD647EB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C9CD390-6DB5-4AEA-8D13-BC6CEF344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465344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1015320"/>
            <a:ext cx="3603169" cy="4827361"/>
          </a:xfrm>
        </p:spPr>
        <p:txBody>
          <a:bodyPr anchor="ctr">
            <a:normAutofit/>
          </a:bodyPr>
          <a:lstStyle/>
          <a:p>
            <a:r>
              <a:rPr lang="en-US" sz="4400">
                <a:solidFill>
                  <a:srgbClr val="F2F2F2"/>
                </a:solidFill>
              </a:rPr>
              <a:t>Co-occurring Mental Health Disorders</a:t>
            </a:r>
          </a:p>
        </p:txBody>
      </p:sp>
      <p:sp>
        <p:nvSpPr>
          <p:cNvPr id="12" name="Rectangle 11">
            <a:extLst>
              <a:ext uri="{FF2B5EF4-FFF2-40B4-BE49-F238E27FC236}">
                <a16:creationId xmlns:a16="http://schemas.microsoft.com/office/drawing/2014/main" xmlns="" id="{11FA69C6-0A69-4994-9F32-C4497B8B4C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643467"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79571" y="1015320"/>
            <a:ext cx="6672284" cy="4827361"/>
          </a:xfrm>
          <a:noFill/>
        </p:spPr>
        <p:txBody>
          <a:bodyPr anchor="ctr">
            <a:normAutofit/>
          </a:bodyPr>
          <a:lstStyle/>
          <a:p>
            <a:r>
              <a:rPr lang="en-US" sz="2000" dirty="0">
                <a:solidFill>
                  <a:schemeClr val="tx1">
                    <a:lumMod val="85000"/>
                    <a:lumOff val="15000"/>
                  </a:schemeClr>
                </a:solidFill>
              </a:rPr>
              <a:t>Cannabis-induced mental health diagnoses include anxiety disorders, depression, psychotic and nonpsychotic bipolar disorder, schizophrenia, </a:t>
            </a:r>
            <a:r>
              <a:rPr lang="en-US" sz="2000" dirty="0" err="1">
                <a:solidFill>
                  <a:schemeClr val="tx1">
                    <a:lumMod val="85000"/>
                    <a:lumOff val="15000"/>
                  </a:schemeClr>
                </a:solidFill>
              </a:rPr>
              <a:t>amotivational</a:t>
            </a:r>
            <a:r>
              <a:rPr lang="en-US" sz="2000" dirty="0">
                <a:solidFill>
                  <a:schemeClr val="tx1">
                    <a:lumMod val="85000"/>
                    <a:lumOff val="15000"/>
                  </a:schemeClr>
                </a:solidFill>
              </a:rPr>
              <a:t> syndrome, disruptive cognitive function, neuropsychological decline and psychotic disorders</a:t>
            </a:r>
          </a:p>
          <a:p>
            <a:r>
              <a:rPr lang="en-US" sz="2000" dirty="0">
                <a:solidFill>
                  <a:schemeClr val="tx1">
                    <a:lumMod val="85000"/>
                    <a:lumOff val="15000"/>
                  </a:schemeClr>
                </a:solidFill>
              </a:rPr>
              <a:t>12% of persons treated for or diagnosed with major depressive disorder also experience CUD</a:t>
            </a:r>
          </a:p>
          <a:p>
            <a:r>
              <a:rPr lang="en-US" sz="2000" dirty="0">
                <a:solidFill>
                  <a:schemeClr val="tx1">
                    <a:lumMod val="85000"/>
                    <a:lumOff val="15000"/>
                  </a:schemeClr>
                </a:solidFill>
              </a:rPr>
              <a:t>24% of those with bipolar disorder use cannabis and 20% experience CUD</a:t>
            </a:r>
          </a:p>
          <a:p>
            <a:r>
              <a:rPr lang="en-US" sz="2000" dirty="0">
                <a:solidFill>
                  <a:schemeClr val="tx1">
                    <a:lumMod val="85000"/>
                    <a:lumOff val="15000"/>
                  </a:schemeClr>
                </a:solidFill>
              </a:rPr>
              <a:t>Among patients with schizophrenia, 26.6% exhibit current CUD or meet the criteria for life-time CUD</a:t>
            </a:r>
          </a:p>
        </p:txBody>
      </p:sp>
    </p:spTree>
    <p:extLst>
      <p:ext uri="{BB962C8B-B14F-4D97-AF65-F5344CB8AC3E}">
        <p14:creationId xmlns:p14="http://schemas.microsoft.com/office/powerpoint/2010/main" val="119060926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7B3FE1F-465D-4ECC-963E-411A6B9D0E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FF5F78A-2E17-423D-8913-F994DD012A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risk and need factors&#10;&#10;Description automatically generated">
            <a:extLst>
              <a:ext uri="{FF2B5EF4-FFF2-40B4-BE49-F238E27FC236}">
                <a16:creationId xmlns:a16="http://schemas.microsoft.com/office/drawing/2014/main" xmlns="" id="{97C82D7B-88A0-422A-B886-9DB20935D52B}"/>
              </a:ext>
            </a:extLst>
          </p:cNvPr>
          <p:cNvPicPr>
            <a:picLocks noGrp="1" noChangeAspect="1"/>
          </p:cNvPicPr>
          <p:nvPr>
            <p:ph idx="1"/>
          </p:nvPr>
        </p:nvPicPr>
        <p:blipFill>
          <a:blip r:embed="rId4"/>
          <a:stretch>
            <a:fillRect/>
          </a:stretch>
        </p:blipFill>
        <p:spPr>
          <a:xfrm>
            <a:off x="1542830" y="643467"/>
            <a:ext cx="9106339" cy="5571066"/>
          </a:xfrm>
          <a:prstGeom prst="rect">
            <a:avLst/>
          </a:prstGeom>
        </p:spPr>
      </p:pic>
    </p:spTree>
    <p:extLst>
      <p:ext uri="{BB962C8B-B14F-4D97-AF65-F5344CB8AC3E}">
        <p14:creationId xmlns:p14="http://schemas.microsoft.com/office/powerpoint/2010/main" val="3787354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omputer Generated Lights">
            <a:extLst>
              <a:ext uri="{FF2B5EF4-FFF2-40B4-BE49-F238E27FC236}">
                <a16:creationId xmlns:a16="http://schemas.microsoft.com/office/drawing/2014/main" xmlns="" id="{4AB55056-99B0-1B56-267B-B89D677D138C}"/>
              </a:ext>
            </a:extLst>
          </p:cNvPr>
          <p:cNvPicPr>
            <a:picLocks noChangeAspect="1"/>
          </p:cNvPicPr>
          <p:nvPr/>
        </p:nvPicPr>
        <p:blipFill>
          <a:blip r:embed="rId4"/>
          <a:srcRect l="19697" r="30247"/>
          <a:stretch/>
        </p:blipFill>
        <p:spPr>
          <a:xfrm>
            <a:off x="7552944" y="10"/>
            <a:ext cx="4639056" cy="6857990"/>
          </a:xfrm>
          <a:prstGeom prst="rect">
            <a:avLst/>
          </a:prstGeom>
        </p:spPr>
      </p:pic>
      <p:sp useBgFill="1">
        <p:nvSpPr>
          <p:cNvPr id="9" name="Rectangle 8">
            <a:extLst>
              <a:ext uri="{FF2B5EF4-FFF2-40B4-BE49-F238E27FC236}">
                <a16:creationId xmlns:a16="http://schemas.microsoft.com/office/drawing/2014/main" xmlns="" id="{97E60398-905F-436C-AB6F-00D742F625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81F53A2-895E-2039-125B-DC5AFBAD6739}"/>
              </a:ext>
            </a:extLst>
          </p:cNvPr>
          <p:cNvSpPr>
            <a:spLocks noGrp="1"/>
          </p:cNvSpPr>
          <p:nvPr>
            <p:ph type="title"/>
          </p:nvPr>
        </p:nvSpPr>
        <p:spPr>
          <a:xfrm>
            <a:off x="838201" y="365125"/>
            <a:ext cx="6361590" cy="1325563"/>
          </a:xfrm>
        </p:spPr>
        <p:txBody>
          <a:bodyPr>
            <a:normAutofit/>
          </a:bodyPr>
          <a:lstStyle/>
          <a:p>
            <a:r>
              <a:rPr lang="en-US" dirty="0"/>
              <a:t>Adolescence</a:t>
            </a:r>
          </a:p>
        </p:txBody>
      </p:sp>
      <p:sp>
        <p:nvSpPr>
          <p:cNvPr id="3" name="Content Placeholder 2">
            <a:extLst>
              <a:ext uri="{FF2B5EF4-FFF2-40B4-BE49-F238E27FC236}">
                <a16:creationId xmlns:a16="http://schemas.microsoft.com/office/drawing/2014/main" xmlns="" id="{40B2C524-FD71-93CD-59D1-66141BC751FC}"/>
              </a:ext>
            </a:extLst>
          </p:cNvPr>
          <p:cNvSpPr>
            <a:spLocks noGrp="1"/>
          </p:cNvSpPr>
          <p:nvPr>
            <p:ph idx="1"/>
          </p:nvPr>
        </p:nvSpPr>
        <p:spPr>
          <a:xfrm>
            <a:off x="1120000" y="1825625"/>
            <a:ext cx="6079791" cy="4351338"/>
          </a:xfrm>
        </p:spPr>
        <p:txBody>
          <a:bodyPr>
            <a:normAutofit/>
          </a:bodyPr>
          <a:lstStyle/>
          <a:p>
            <a:r>
              <a:rPr lang="en-US" sz="2600"/>
              <a:t>A time of major biological, neurobiological, social and personal transitions – the “fine-tuning” and reorganization of the brain</a:t>
            </a:r>
          </a:p>
          <a:p>
            <a:r>
              <a:rPr lang="en-US" sz="2600"/>
              <a:t>Changes in capacity to reason, regulate emotions, negotiation of major social transitions, opportunities for independent decision making, preparation for entering the adult world of work</a:t>
            </a:r>
          </a:p>
          <a:p>
            <a:r>
              <a:rPr lang="en-US" sz="2600"/>
              <a:t>And… a high risk time period</a:t>
            </a:r>
          </a:p>
        </p:txBody>
      </p:sp>
    </p:spTree>
    <p:extLst>
      <p:ext uri="{BB962C8B-B14F-4D97-AF65-F5344CB8AC3E}">
        <p14:creationId xmlns:p14="http://schemas.microsoft.com/office/powerpoint/2010/main" val="1394937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85FF2E5D-2882-E6D0-1305-5143894763EC}"/>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The Adolescent Brain</a:t>
            </a:r>
          </a:p>
        </p:txBody>
      </p:sp>
      <p:cxnSp>
        <p:nvCxnSpPr>
          <p:cNvPr id="10" name="Straight Connector 9">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C8693F7-AD24-7672-F464-2E1210E6E471}"/>
              </a:ext>
            </a:extLst>
          </p:cNvPr>
          <p:cNvSpPr>
            <a:spLocks noGrp="1"/>
          </p:cNvSpPr>
          <p:nvPr>
            <p:ph idx="1"/>
          </p:nvPr>
        </p:nvSpPr>
        <p:spPr>
          <a:xfrm>
            <a:off x="4996542" y="498765"/>
            <a:ext cx="6475021" cy="5735780"/>
          </a:xfrm>
        </p:spPr>
        <p:txBody>
          <a:bodyPr anchor="ctr">
            <a:normAutofit/>
          </a:bodyPr>
          <a:lstStyle/>
          <a:p>
            <a:r>
              <a:rPr lang="en-US" sz="2400" dirty="0">
                <a:solidFill>
                  <a:schemeClr val="tx1">
                    <a:lumMod val="95000"/>
                  </a:schemeClr>
                </a:solidFill>
              </a:rPr>
              <a:t>Because the endocannabinoid system performs a key regulatory and homeostatic role that undergoes developmental changes during adolescence, brain development critically susceptible to the effects of exposure to cannabis</a:t>
            </a:r>
          </a:p>
          <a:p>
            <a:r>
              <a:rPr lang="en-US" sz="2400" dirty="0">
                <a:solidFill>
                  <a:schemeClr val="tx1">
                    <a:lumMod val="95000"/>
                  </a:schemeClr>
                </a:solidFill>
              </a:rPr>
              <a:t>Adolescent use found to impair cognition across a number of domains, including executive functioning, processing speed, attention and memory</a:t>
            </a:r>
          </a:p>
          <a:p>
            <a:r>
              <a:rPr lang="en-US" sz="2400" dirty="0">
                <a:solidFill>
                  <a:schemeClr val="tx1">
                    <a:lumMod val="95000"/>
                  </a:schemeClr>
                </a:solidFill>
              </a:rPr>
              <a:t>Impaired functioning greater than in adult use</a:t>
            </a:r>
          </a:p>
          <a:p>
            <a:r>
              <a:rPr lang="en-US" sz="2400" dirty="0">
                <a:solidFill>
                  <a:schemeClr val="tx1">
                    <a:lumMod val="95000"/>
                  </a:schemeClr>
                </a:solidFill>
              </a:rPr>
              <a:t>Linked with suicidality among teens and young adults</a:t>
            </a:r>
          </a:p>
        </p:txBody>
      </p:sp>
    </p:spTree>
    <p:extLst>
      <p:ext uri="{BB962C8B-B14F-4D97-AF65-F5344CB8AC3E}">
        <p14:creationId xmlns:p14="http://schemas.microsoft.com/office/powerpoint/2010/main" val="2955662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9D86C-1D16-452C-7C9A-74540F028EF1}"/>
              </a:ext>
            </a:extLst>
          </p:cNvPr>
          <p:cNvSpPr>
            <a:spLocks noGrp="1"/>
          </p:cNvSpPr>
          <p:nvPr>
            <p:ph type="title"/>
          </p:nvPr>
        </p:nvSpPr>
        <p:spPr/>
        <p:txBody>
          <a:bodyPr/>
          <a:lstStyle/>
          <a:p>
            <a:endParaRPr lang="en-US"/>
          </a:p>
        </p:txBody>
      </p:sp>
      <p:pic>
        <p:nvPicPr>
          <p:cNvPr id="5" name="Content Placeholder 4" descr="A poster with text and images of a brain&#10;&#10;Description automatically generated with medium confidence">
            <a:extLst>
              <a:ext uri="{FF2B5EF4-FFF2-40B4-BE49-F238E27FC236}">
                <a16:creationId xmlns:a16="http://schemas.microsoft.com/office/drawing/2014/main" xmlns="" id="{EAC83904-8863-BC7F-EF08-8166A9223CE2}"/>
              </a:ext>
            </a:extLst>
          </p:cNvPr>
          <p:cNvPicPr>
            <a:picLocks noGrp="1" noChangeAspect="1"/>
          </p:cNvPicPr>
          <p:nvPr>
            <p:ph idx="1"/>
          </p:nvPr>
        </p:nvPicPr>
        <p:blipFill>
          <a:blip r:embed="rId3"/>
          <a:stretch>
            <a:fillRect/>
          </a:stretch>
        </p:blipFill>
        <p:spPr>
          <a:xfrm>
            <a:off x="1" y="0"/>
            <a:ext cx="12192000" cy="6858000"/>
          </a:xfrm>
        </p:spPr>
      </p:pic>
    </p:spTree>
    <p:extLst>
      <p:ext uri="{BB962C8B-B14F-4D97-AF65-F5344CB8AC3E}">
        <p14:creationId xmlns:p14="http://schemas.microsoft.com/office/powerpoint/2010/main" val="1666982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3CA0A-0BAC-47A1-E9C5-80A94A636E99}"/>
              </a:ext>
            </a:extLst>
          </p:cNvPr>
          <p:cNvSpPr>
            <a:spLocks noGrp="1"/>
          </p:cNvSpPr>
          <p:nvPr>
            <p:ph type="title"/>
          </p:nvPr>
        </p:nvSpPr>
        <p:spPr/>
        <p:txBody>
          <a:bodyPr/>
          <a:lstStyle/>
          <a:p>
            <a:r>
              <a:rPr lang="en-US"/>
              <a:t>What’s the difference?</a:t>
            </a:r>
            <a:endParaRPr lang="en-US" dirty="0"/>
          </a:p>
        </p:txBody>
      </p:sp>
      <p:sp>
        <p:nvSpPr>
          <p:cNvPr id="3" name="Content Placeholder 2">
            <a:extLst>
              <a:ext uri="{FF2B5EF4-FFF2-40B4-BE49-F238E27FC236}">
                <a16:creationId xmlns:a16="http://schemas.microsoft.com/office/drawing/2014/main" xmlns="" id="{913F5666-AE46-3113-48AA-2DBD73746042}"/>
              </a:ext>
            </a:extLst>
          </p:cNvPr>
          <p:cNvSpPr>
            <a:spLocks noGrp="1"/>
          </p:cNvSpPr>
          <p:nvPr>
            <p:ph sz="half" idx="1"/>
          </p:nvPr>
        </p:nvSpPr>
        <p:spPr/>
        <p:txBody>
          <a:bodyPr/>
          <a:lstStyle/>
          <a:p>
            <a:pPr marL="0" indent="0">
              <a:buNone/>
            </a:pPr>
            <a:endParaRPr lang="en-US" dirty="0"/>
          </a:p>
          <a:p>
            <a:pPr marL="0" indent="0">
              <a:buNone/>
            </a:pPr>
            <a:r>
              <a:rPr lang="en-US" dirty="0"/>
              <a:t>Onset of use in </a:t>
            </a:r>
            <a:r>
              <a:rPr lang="en-US" i="1" dirty="0"/>
              <a:t>adulthood</a:t>
            </a:r>
            <a:r>
              <a:rPr lang="en-US" dirty="0"/>
              <a:t> post-brain maturity does not result in changes in brain development</a:t>
            </a:r>
          </a:p>
        </p:txBody>
      </p:sp>
      <p:sp>
        <p:nvSpPr>
          <p:cNvPr id="6" name="Content Placeholder 5">
            <a:extLst>
              <a:ext uri="{FF2B5EF4-FFF2-40B4-BE49-F238E27FC236}">
                <a16:creationId xmlns:a16="http://schemas.microsoft.com/office/drawing/2014/main" xmlns="" id="{73C363D7-EE86-6536-89EA-2CC697B399A6}"/>
              </a:ext>
            </a:extLst>
          </p:cNvPr>
          <p:cNvSpPr>
            <a:spLocks noGrp="1"/>
          </p:cNvSpPr>
          <p:nvPr>
            <p:ph sz="half" idx="2"/>
          </p:nvPr>
        </p:nvSpPr>
        <p:spPr/>
        <p:txBody>
          <a:bodyPr/>
          <a:lstStyle/>
          <a:p>
            <a:endParaRPr lang="en-US"/>
          </a:p>
        </p:txBody>
      </p:sp>
      <p:pic>
        <p:nvPicPr>
          <p:cNvPr id="5" name="Picture 4" descr="A group of people with brain&#10;&#10;Description automatically generated">
            <a:extLst>
              <a:ext uri="{FF2B5EF4-FFF2-40B4-BE49-F238E27FC236}">
                <a16:creationId xmlns:a16="http://schemas.microsoft.com/office/drawing/2014/main" xmlns="" id="{5DAFEFFD-11E4-EC9B-C9B7-319EBC54745D}"/>
              </a:ext>
            </a:extLst>
          </p:cNvPr>
          <p:cNvPicPr>
            <a:picLocks noChangeAspect="1"/>
          </p:cNvPicPr>
          <p:nvPr/>
        </p:nvPicPr>
        <p:blipFill>
          <a:blip r:embed="rId3"/>
          <a:stretch>
            <a:fillRect/>
          </a:stretch>
        </p:blipFill>
        <p:spPr>
          <a:xfrm>
            <a:off x="7153275" y="2400300"/>
            <a:ext cx="3505200" cy="2896394"/>
          </a:xfrm>
          <a:prstGeom prst="rect">
            <a:avLst/>
          </a:prstGeom>
        </p:spPr>
      </p:pic>
    </p:spTree>
    <p:extLst>
      <p:ext uri="{BB962C8B-B14F-4D97-AF65-F5344CB8AC3E}">
        <p14:creationId xmlns:p14="http://schemas.microsoft.com/office/powerpoint/2010/main" val="2676123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9C42E323-703E-7237-2CD9-0493832096CC}"/>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Risk Perception Among Adolescents</a:t>
            </a:r>
          </a:p>
        </p:txBody>
      </p:sp>
      <p:cxnSp>
        <p:nvCxnSpPr>
          <p:cNvPr id="12" name="Straight Connector 11">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xmlns="" id="{09DFAEED-2623-20B5-3C94-EE50CE8C61F1}"/>
              </a:ext>
            </a:extLst>
          </p:cNvPr>
          <p:cNvSpPr>
            <a:spLocks noGrp="1"/>
          </p:cNvSpPr>
          <p:nvPr>
            <p:ph idx="1"/>
          </p:nvPr>
        </p:nvSpPr>
        <p:spPr>
          <a:xfrm>
            <a:off x="4996543" y="1115786"/>
            <a:ext cx="5713790" cy="4626428"/>
          </a:xfrm>
        </p:spPr>
        <p:txBody>
          <a:bodyPr anchor="ctr">
            <a:normAutofit/>
          </a:bodyPr>
          <a:lstStyle/>
          <a:p>
            <a:r>
              <a:rPr lang="en-US" dirty="0">
                <a:solidFill>
                  <a:schemeClr val="tx1">
                    <a:lumMod val="95000"/>
                  </a:schemeClr>
                </a:solidFill>
              </a:rPr>
              <a:t>Increased knowledge and perception of risk correlate with lower levels of current/intended use</a:t>
            </a:r>
          </a:p>
          <a:p>
            <a:r>
              <a:rPr lang="en-US" dirty="0">
                <a:solidFill>
                  <a:schemeClr val="tx1">
                    <a:lumMod val="95000"/>
                  </a:schemeClr>
                </a:solidFill>
              </a:rPr>
              <a:t>However, studies demonstrate increased use among adolescents and decreased perception of risk</a:t>
            </a:r>
          </a:p>
        </p:txBody>
      </p:sp>
    </p:spTree>
    <p:extLst>
      <p:ext uri="{BB962C8B-B14F-4D97-AF65-F5344CB8AC3E}">
        <p14:creationId xmlns:p14="http://schemas.microsoft.com/office/powerpoint/2010/main" val="313810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574037BF-C8E4-421B-B3FB-D9062C1688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CD6CCB2-B082-7807-CB17-A1442C679ACF}"/>
              </a:ext>
            </a:extLst>
          </p:cNvPr>
          <p:cNvSpPr>
            <a:spLocks noGrp="1"/>
          </p:cNvSpPr>
          <p:nvPr>
            <p:ph type="title"/>
          </p:nvPr>
        </p:nvSpPr>
        <p:spPr>
          <a:xfrm>
            <a:off x="838201" y="365125"/>
            <a:ext cx="3478160" cy="1325563"/>
          </a:xfrm>
        </p:spPr>
        <p:txBody>
          <a:bodyPr>
            <a:normAutofit/>
          </a:bodyPr>
          <a:lstStyle/>
          <a:p>
            <a:r>
              <a:rPr lang="en-US" sz="3100" dirty="0"/>
              <a:t> </a:t>
            </a:r>
          </a:p>
        </p:txBody>
      </p:sp>
      <p:sp>
        <p:nvSpPr>
          <p:cNvPr id="15" name="Content Placeholder 14">
            <a:extLst>
              <a:ext uri="{FF2B5EF4-FFF2-40B4-BE49-F238E27FC236}">
                <a16:creationId xmlns:a16="http://schemas.microsoft.com/office/drawing/2014/main" xmlns="" id="{87C0CE7C-6EDE-2259-66D9-2FF7C034D5AF}"/>
              </a:ext>
            </a:extLst>
          </p:cNvPr>
          <p:cNvSpPr>
            <a:spLocks noGrp="1"/>
          </p:cNvSpPr>
          <p:nvPr>
            <p:ph idx="1"/>
          </p:nvPr>
        </p:nvSpPr>
        <p:spPr>
          <a:xfrm>
            <a:off x="333375" y="1825625"/>
            <a:ext cx="4067175" cy="4351338"/>
          </a:xfrm>
        </p:spPr>
        <p:txBody>
          <a:bodyPr>
            <a:normAutofit/>
          </a:bodyPr>
          <a:lstStyle/>
          <a:p>
            <a:pPr marL="0" indent="0">
              <a:buNone/>
            </a:pPr>
            <a:r>
              <a:rPr lang="en-US" sz="4400" dirty="0"/>
              <a:t>The Normalization of Marijuana Use</a:t>
            </a:r>
          </a:p>
        </p:txBody>
      </p:sp>
      <p:pic>
        <p:nvPicPr>
          <p:cNvPr id="5" name="Content Placeholder 4" descr="A building with a sign on the front&#10;&#10;Description automatically generated">
            <a:extLst>
              <a:ext uri="{FF2B5EF4-FFF2-40B4-BE49-F238E27FC236}">
                <a16:creationId xmlns:a16="http://schemas.microsoft.com/office/drawing/2014/main" xmlns="" id="{18ADC413-EDD1-2979-DA56-BDD38D821DAD}"/>
              </a:ext>
            </a:extLst>
          </p:cNvPr>
          <p:cNvPicPr>
            <a:picLocks noChangeAspect="1"/>
          </p:cNvPicPr>
          <p:nvPr/>
        </p:nvPicPr>
        <p:blipFill rotWithShape="1">
          <a:blip r:embed="rId4"/>
          <a:srcRect l="13339" r="19904" b="2"/>
          <a:stretch/>
        </p:blipFill>
        <p:spPr>
          <a:xfrm>
            <a:off x="5137989" y="484632"/>
            <a:ext cx="3536670" cy="3525420"/>
          </a:xfrm>
          <a:prstGeom prst="rect">
            <a:avLst/>
          </a:prstGeom>
        </p:spPr>
      </p:pic>
      <p:sp>
        <p:nvSpPr>
          <p:cNvPr id="20" name="Rectangle 19">
            <a:extLst>
              <a:ext uri="{FF2B5EF4-FFF2-40B4-BE49-F238E27FC236}">
                <a16:creationId xmlns:a16="http://schemas.microsoft.com/office/drawing/2014/main" xmlns="" id="{A2AD3C78-C9E6-41C5-8D05-DADBB04395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tore with a variety of products&#10;&#10;Description automatically generated">
            <a:extLst>
              <a:ext uri="{FF2B5EF4-FFF2-40B4-BE49-F238E27FC236}">
                <a16:creationId xmlns:a16="http://schemas.microsoft.com/office/drawing/2014/main" xmlns="" id="{960484D0-58B7-EB91-DBAC-3D52B3356FDD}"/>
              </a:ext>
            </a:extLst>
          </p:cNvPr>
          <p:cNvPicPr>
            <a:picLocks noChangeAspect="1"/>
          </p:cNvPicPr>
          <p:nvPr/>
        </p:nvPicPr>
        <p:blipFill rotWithShape="1">
          <a:blip r:embed="rId5"/>
          <a:srcRect l="5077" r="2" b="2"/>
          <a:stretch/>
        </p:blipFill>
        <p:spPr>
          <a:xfrm>
            <a:off x="8831263" y="484632"/>
            <a:ext cx="2876095" cy="2022476"/>
          </a:xfrm>
          <a:prstGeom prst="rect">
            <a:avLst/>
          </a:prstGeom>
        </p:spPr>
      </p:pic>
      <p:sp>
        <p:nvSpPr>
          <p:cNvPr id="22" name="Rectangle 21">
            <a:extLst>
              <a:ext uri="{FF2B5EF4-FFF2-40B4-BE49-F238E27FC236}">
                <a16:creationId xmlns:a16="http://schemas.microsoft.com/office/drawing/2014/main" xmlns="" id="{3F365939-3C5F-4265-AA65-49722F474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tack of plastic containers with labels&#10;&#10;Description automatically generated">
            <a:extLst>
              <a:ext uri="{FF2B5EF4-FFF2-40B4-BE49-F238E27FC236}">
                <a16:creationId xmlns:a16="http://schemas.microsoft.com/office/drawing/2014/main" xmlns="" id="{C1524039-C9CE-4BE2-70B8-2AF8BC88625C}"/>
              </a:ext>
            </a:extLst>
          </p:cNvPr>
          <p:cNvPicPr>
            <a:picLocks noChangeAspect="1"/>
          </p:cNvPicPr>
          <p:nvPr/>
        </p:nvPicPr>
        <p:blipFill rotWithShape="1">
          <a:blip r:embed="rId6"/>
          <a:srcRect l="40451" r="13253" b="-1"/>
          <a:stretch/>
        </p:blipFill>
        <p:spPr>
          <a:xfrm>
            <a:off x="8831272" y="2661434"/>
            <a:ext cx="2876096" cy="3711933"/>
          </a:xfrm>
          <a:prstGeom prst="rect">
            <a:avLst/>
          </a:prstGeom>
        </p:spPr>
      </p:pic>
      <p:pic>
        <p:nvPicPr>
          <p:cNvPr id="7" name="Picture 6" descr="A store front with a sign&#10;&#10;Description automatically generated">
            <a:extLst>
              <a:ext uri="{FF2B5EF4-FFF2-40B4-BE49-F238E27FC236}">
                <a16:creationId xmlns:a16="http://schemas.microsoft.com/office/drawing/2014/main" xmlns="" id="{C8E76FB4-ACE2-EAB7-FFC0-50A684574E39}"/>
              </a:ext>
            </a:extLst>
          </p:cNvPr>
          <p:cNvPicPr>
            <a:picLocks noChangeAspect="1"/>
          </p:cNvPicPr>
          <p:nvPr/>
        </p:nvPicPr>
        <p:blipFill rotWithShape="1">
          <a:blip r:embed="rId7"/>
          <a:srcRect t="3253" r="-1" b="13585"/>
          <a:stretch/>
        </p:blipFill>
        <p:spPr>
          <a:xfrm>
            <a:off x="5137602" y="4164379"/>
            <a:ext cx="3546267" cy="2208989"/>
          </a:xfrm>
          <a:prstGeom prst="rect">
            <a:avLst/>
          </a:prstGeom>
        </p:spPr>
      </p:pic>
    </p:spTree>
    <p:extLst>
      <p:ext uri="{BB962C8B-B14F-4D97-AF65-F5344CB8AC3E}">
        <p14:creationId xmlns:p14="http://schemas.microsoft.com/office/powerpoint/2010/main" val="2252276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Managing the Message</a:t>
            </a:r>
          </a:p>
        </p:txBody>
      </p:sp>
      <p:sp>
        <p:nvSpPr>
          <p:cNvPr id="6" name="Content Placeholder 5"/>
          <p:cNvSpPr>
            <a:spLocks noGrp="1"/>
          </p:cNvSpPr>
          <p:nvPr>
            <p:ph idx="1"/>
          </p:nvPr>
        </p:nvSpPr>
        <p:spPr/>
        <p:txBody>
          <a:bodyPr/>
          <a:lstStyle/>
          <a:p>
            <a:r>
              <a:rPr lang="en-US" dirty="0"/>
              <a:t>Risk awareness insufficient to prevent cannabis use among young persons</a:t>
            </a:r>
          </a:p>
          <a:p>
            <a:r>
              <a:rPr lang="en-US" dirty="0"/>
              <a:t>Young persons prefer information on cannabis to be delivered in a neutral fashion from what they believe are credible sources – people with authority, famous people, “influencers”</a:t>
            </a:r>
          </a:p>
        </p:txBody>
      </p:sp>
    </p:spTree>
    <p:extLst>
      <p:ext uri="{BB962C8B-B14F-4D97-AF65-F5344CB8AC3E}">
        <p14:creationId xmlns:p14="http://schemas.microsoft.com/office/powerpoint/2010/main" val="1946758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F164E5A-ABC0-4A97-86CA-5F7C26615F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xmlns="" id="{C2393E8D-D10F-4FE1-AC21-8B44BEB50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B91890A-AFBA-9E25-EEB2-EB0D1FD8B3FA}"/>
              </a:ext>
            </a:extLst>
          </p:cNvPr>
          <p:cNvSpPr>
            <a:spLocks noGrp="1"/>
          </p:cNvSpPr>
          <p:nvPr>
            <p:ph type="title"/>
          </p:nvPr>
        </p:nvSpPr>
        <p:spPr>
          <a:xfrm>
            <a:off x="8610600" y="643468"/>
            <a:ext cx="2944152" cy="1622744"/>
          </a:xfrm>
        </p:spPr>
        <p:txBody>
          <a:bodyPr anchor="b">
            <a:normAutofit/>
          </a:bodyPr>
          <a:lstStyle/>
          <a:p>
            <a:r>
              <a:rPr lang="en-US" sz="3600">
                <a:solidFill>
                  <a:schemeClr val="tx1"/>
                </a:solidFill>
              </a:rPr>
              <a:t>Medical Marijuana</a:t>
            </a:r>
          </a:p>
        </p:txBody>
      </p:sp>
      <p:pic>
        <p:nvPicPr>
          <p:cNvPr id="13" name="Picture 12" descr="A person holding a plant&#10;&#10;Description automatically generated">
            <a:extLst>
              <a:ext uri="{FF2B5EF4-FFF2-40B4-BE49-F238E27FC236}">
                <a16:creationId xmlns:a16="http://schemas.microsoft.com/office/drawing/2014/main" xmlns="" id="{5C21C4D6-6795-75EA-D0F8-8FC34EAD9076}"/>
              </a:ext>
            </a:extLst>
          </p:cNvPr>
          <p:cNvPicPr>
            <a:picLocks noChangeAspect="1"/>
          </p:cNvPicPr>
          <p:nvPr/>
        </p:nvPicPr>
        <p:blipFill>
          <a:blip r:embed="rId4"/>
          <a:stretch>
            <a:fillRect/>
          </a:stretch>
        </p:blipFill>
        <p:spPr>
          <a:xfrm>
            <a:off x="643468" y="879610"/>
            <a:ext cx="6833412" cy="5098776"/>
          </a:xfrm>
          <a:prstGeom prst="rect">
            <a:avLst/>
          </a:prstGeom>
        </p:spPr>
      </p:pic>
      <p:sp>
        <p:nvSpPr>
          <p:cNvPr id="11" name="Content Placeholder 10">
            <a:extLst>
              <a:ext uri="{FF2B5EF4-FFF2-40B4-BE49-F238E27FC236}">
                <a16:creationId xmlns:a16="http://schemas.microsoft.com/office/drawing/2014/main" xmlns="" id="{7F08EE91-323C-E971-BEEB-E5C835D03768}"/>
              </a:ext>
            </a:extLst>
          </p:cNvPr>
          <p:cNvSpPr>
            <a:spLocks noGrp="1"/>
          </p:cNvSpPr>
          <p:nvPr>
            <p:ph idx="1"/>
          </p:nvPr>
        </p:nvSpPr>
        <p:spPr>
          <a:xfrm>
            <a:off x="8610599" y="2402733"/>
            <a:ext cx="2944151" cy="3774230"/>
          </a:xfrm>
        </p:spPr>
        <p:txBody>
          <a:bodyPr>
            <a:normAutofit/>
          </a:bodyPr>
          <a:lstStyle/>
          <a:p>
            <a:r>
              <a:rPr lang="en-US" sz="2400" dirty="0">
                <a:gradFill>
                  <a:gsLst>
                    <a:gs pos="34000">
                      <a:schemeClr val="tx1">
                        <a:lumMod val="93000"/>
                      </a:schemeClr>
                    </a:gs>
                    <a:gs pos="0">
                      <a:schemeClr val="bg1">
                        <a:lumMod val="25000"/>
                        <a:lumOff val="75000"/>
                      </a:schemeClr>
                    </a:gs>
                    <a:gs pos="100000">
                      <a:schemeClr val="tx1"/>
                    </a:gs>
                  </a:gsLst>
                  <a:lin ang="4800000" scaled="0"/>
                </a:gradFill>
              </a:rPr>
              <a:t>Limited medicinal effect</a:t>
            </a:r>
          </a:p>
          <a:p>
            <a:r>
              <a:rPr lang="en-US" sz="2400" dirty="0">
                <a:gradFill>
                  <a:gsLst>
                    <a:gs pos="34000">
                      <a:schemeClr val="tx1">
                        <a:lumMod val="93000"/>
                      </a:schemeClr>
                    </a:gs>
                    <a:gs pos="0">
                      <a:schemeClr val="bg1">
                        <a:lumMod val="25000"/>
                        <a:lumOff val="75000"/>
                      </a:schemeClr>
                    </a:gs>
                    <a:gs pos="100000">
                      <a:schemeClr val="tx1"/>
                    </a:gs>
                  </a:gsLst>
                  <a:lin ang="4800000" scaled="0"/>
                </a:gradFill>
              </a:rPr>
              <a:t>Blood/urine/saliva tests incapable of distinguishing between recreational and medical marijuana</a:t>
            </a:r>
          </a:p>
          <a:p>
            <a:r>
              <a:rPr lang="en-US" sz="2400" dirty="0">
                <a:gradFill>
                  <a:gsLst>
                    <a:gs pos="34000">
                      <a:schemeClr val="tx1">
                        <a:lumMod val="93000"/>
                      </a:schemeClr>
                    </a:gs>
                    <a:gs pos="0">
                      <a:schemeClr val="bg1">
                        <a:lumMod val="25000"/>
                        <a:lumOff val="75000"/>
                      </a:schemeClr>
                    </a:gs>
                    <a:gs pos="100000">
                      <a:schemeClr val="tx1"/>
                    </a:gs>
                  </a:gsLst>
                  <a:lin ang="4800000" scaled="0"/>
                </a:gradFill>
              </a:rPr>
              <a:t>It’s the same thing!</a:t>
            </a:r>
          </a:p>
        </p:txBody>
      </p:sp>
    </p:spTree>
    <p:extLst>
      <p:ext uri="{BB962C8B-B14F-4D97-AF65-F5344CB8AC3E}">
        <p14:creationId xmlns:p14="http://schemas.microsoft.com/office/powerpoint/2010/main" val="1248548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Online Media 3" title="The Worst Way to Get Medical Marijuana - Key &amp; Peele">
            <a:hlinkClick r:id="" action="ppaction://media"/>
            <a:extLst>
              <a:ext uri="{FF2B5EF4-FFF2-40B4-BE49-F238E27FC236}">
                <a16:creationId xmlns:a16="http://schemas.microsoft.com/office/drawing/2014/main" xmlns="" id="{E30C253E-23D0-ACDE-88FE-3162C5500643}"/>
              </a:ext>
            </a:extLst>
          </p:cNvPr>
          <p:cNvPicPr>
            <a:picLocks noGrp="1" noRot="1" noChangeAspect="1"/>
          </p:cNvPicPr>
          <p:nvPr>
            <p:ph idx="1"/>
            <a:videoFile r:link="rId1"/>
          </p:nvPr>
        </p:nvPicPr>
        <p:blipFill>
          <a:blip r:embed="rId4"/>
          <a:stretch>
            <a:fillRect/>
          </a:stretch>
        </p:blipFill>
        <p:spPr>
          <a:xfrm>
            <a:off x="1707225" y="943649"/>
            <a:ext cx="8797702" cy="4970702"/>
          </a:xfrm>
          <a:prstGeom prst="rect">
            <a:avLst/>
          </a:prstGeom>
          <a:ln w="190500" cap="flat" cmpd="thinThick">
            <a:solidFill>
              <a:srgbClr val="FFFFFF"/>
            </a:solidFill>
            <a:prstDash val="solid"/>
            <a:round/>
          </a:ln>
        </p:spPr>
      </p:pic>
    </p:spTree>
    <p:extLst>
      <p:ext uri="{BB962C8B-B14F-4D97-AF65-F5344CB8AC3E}">
        <p14:creationId xmlns:p14="http://schemas.microsoft.com/office/powerpoint/2010/main" val="34016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020E385-54F4-42F2-9A7E-7A8B8160EC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8EAC85B-682B-D0FF-D923-71958000BD3C}"/>
              </a:ext>
            </a:extLst>
          </p:cNvPr>
          <p:cNvSpPr>
            <a:spLocks noGrp="1"/>
          </p:cNvSpPr>
          <p:nvPr>
            <p:ph type="title"/>
          </p:nvPr>
        </p:nvSpPr>
        <p:spPr>
          <a:xfrm>
            <a:off x="838200" y="365125"/>
            <a:ext cx="10515600" cy="1325563"/>
          </a:xfrm>
        </p:spPr>
        <p:txBody>
          <a:bodyPr>
            <a:normAutofit/>
          </a:bodyPr>
          <a:lstStyle/>
          <a:p>
            <a:r>
              <a:rPr lang="en-US">
                <a:gradFill flip="none" rotWithShape="1">
                  <a:gsLst>
                    <a:gs pos="28000">
                      <a:srgbClr val="EDEDED"/>
                    </a:gs>
                    <a:gs pos="0">
                      <a:srgbClr val="BFBFBF"/>
                    </a:gs>
                    <a:gs pos="100000">
                      <a:srgbClr val="FFFFFF"/>
                    </a:gs>
                  </a:gsLst>
                  <a:lin ang="4800000" scaled="0"/>
                  <a:tileRect/>
                </a:gradFill>
              </a:rPr>
              <a:t>Medical Marijuana Basics</a:t>
            </a:r>
          </a:p>
        </p:txBody>
      </p:sp>
      <p:sp>
        <p:nvSpPr>
          <p:cNvPr id="3" name="Content Placeholder 2">
            <a:extLst>
              <a:ext uri="{FF2B5EF4-FFF2-40B4-BE49-F238E27FC236}">
                <a16:creationId xmlns:a16="http://schemas.microsoft.com/office/drawing/2014/main" xmlns="" id="{56C2CCD0-629A-1EEF-F9C2-8AC828A159CB}"/>
              </a:ext>
            </a:extLst>
          </p:cNvPr>
          <p:cNvSpPr>
            <a:spLocks noGrp="1"/>
          </p:cNvSpPr>
          <p:nvPr>
            <p:ph idx="1"/>
          </p:nvPr>
        </p:nvSpPr>
        <p:spPr>
          <a:xfrm>
            <a:off x="1120000" y="1825625"/>
            <a:ext cx="6356856" cy="4351338"/>
          </a:xfrm>
        </p:spPr>
        <p:txBody>
          <a:bodyPr>
            <a:normAutofit/>
          </a:bodyPr>
          <a:lstStyle/>
          <a:p>
            <a:r>
              <a:rPr lang="en-US" sz="2600" dirty="0">
                <a:gradFill>
                  <a:gsLst>
                    <a:gs pos="34000">
                      <a:srgbClr val="EDEDED"/>
                    </a:gs>
                    <a:gs pos="0">
                      <a:srgbClr val="BFBFBF"/>
                    </a:gs>
                    <a:gs pos="100000">
                      <a:srgbClr val="FFFFFF"/>
                    </a:gs>
                  </a:gsLst>
                  <a:lin ang="4800000" scaled="0"/>
                </a:gradFill>
              </a:rPr>
              <a:t>Physician </a:t>
            </a:r>
            <a:r>
              <a:rPr lang="en-US" sz="2600" i="1" dirty="0">
                <a:gradFill>
                  <a:gsLst>
                    <a:gs pos="34000">
                      <a:srgbClr val="EDEDED"/>
                    </a:gs>
                    <a:gs pos="0">
                      <a:srgbClr val="BFBFBF"/>
                    </a:gs>
                    <a:gs pos="100000">
                      <a:srgbClr val="FFFFFF"/>
                    </a:gs>
                  </a:gsLst>
                  <a:lin ang="4800000" scaled="0"/>
                </a:gradFill>
              </a:rPr>
              <a:t>recommendation</a:t>
            </a:r>
          </a:p>
          <a:p>
            <a:r>
              <a:rPr lang="en-US" sz="2600" dirty="0">
                <a:gradFill>
                  <a:gsLst>
                    <a:gs pos="34000">
                      <a:srgbClr val="EDEDED"/>
                    </a:gs>
                    <a:gs pos="0">
                      <a:srgbClr val="BFBFBF"/>
                    </a:gs>
                    <a:gs pos="100000">
                      <a:srgbClr val="FFFFFF"/>
                    </a:gs>
                  </a:gsLst>
                  <a:lin ang="4800000" scaled="0"/>
                </a:gradFill>
              </a:rPr>
              <a:t>Age restriction</a:t>
            </a:r>
          </a:p>
          <a:p>
            <a:r>
              <a:rPr lang="en-US" sz="2600" dirty="0">
                <a:gradFill>
                  <a:gsLst>
                    <a:gs pos="34000">
                      <a:srgbClr val="EDEDED"/>
                    </a:gs>
                    <a:gs pos="0">
                      <a:srgbClr val="BFBFBF"/>
                    </a:gs>
                    <a:gs pos="100000">
                      <a:srgbClr val="FFFFFF"/>
                    </a:gs>
                  </a:gsLst>
                  <a:lin ang="4800000" scaled="0"/>
                </a:gradFill>
              </a:rPr>
              <a:t>Specific conditions</a:t>
            </a:r>
          </a:p>
          <a:p>
            <a:r>
              <a:rPr lang="en-US" sz="2600" dirty="0">
                <a:gradFill>
                  <a:gsLst>
                    <a:gs pos="34000">
                      <a:srgbClr val="EDEDED"/>
                    </a:gs>
                    <a:gs pos="0">
                      <a:srgbClr val="BFBFBF"/>
                    </a:gs>
                    <a:gs pos="100000">
                      <a:srgbClr val="FFFFFF"/>
                    </a:gs>
                  </a:gsLst>
                  <a:lin ang="4800000" scaled="0"/>
                </a:gradFill>
              </a:rPr>
              <a:t>Cultivated and sold by licensed dispensary</a:t>
            </a:r>
          </a:p>
          <a:p>
            <a:r>
              <a:rPr lang="en-US" sz="2600" dirty="0">
                <a:gradFill>
                  <a:gsLst>
                    <a:gs pos="34000">
                      <a:srgbClr val="EDEDED"/>
                    </a:gs>
                    <a:gs pos="0">
                      <a:srgbClr val="BFBFBF"/>
                    </a:gs>
                    <a:gs pos="100000">
                      <a:srgbClr val="FFFFFF"/>
                    </a:gs>
                  </a:gsLst>
                  <a:lin ang="4800000" scaled="0"/>
                </a:gradFill>
              </a:rPr>
              <a:t>Must be stored in dispensary packaging</a:t>
            </a:r>
          </a:p>
          <a:p>
            <a:r>
              <a:rPr lang="en-US" sz="2600" dirty="0">
                <a:gradFill>
                  <a:gsLst>
                    <a:gs pos="34000">
                      <a:srgbClr val="EDEDED"/>
                    </a:gs>
                    <a:gs pos="0">
                      <a:srgbClr val="BFBFBF"/>
                    </a:gs>
                    <a:gs pos="100000">
                      <a:srgbClr val="FFFFFF"/>
                    </a:gs>
                  </a:gsLst>
                  <a:lin ang="4800000" scaled="0"/>
                </a:gradFill>
              </a:rPr>
              <a:t>Limited purchase/possession</a:t>
            </a:r>
          </a:p>
          <a:p>
            <a:r>
              <a:rPr lang="en-US" sz="2600" dirty="0">
                <a:gradFill>
                  <a:gsLst>
                    <a:gs pos="34000">
                      <a:srgbClr val="EDEDED"/>
                    </a:gs>
                    <a:gs pos="0">
                      <a:srgbClr val="BFBFBF"/>
                    </a:gs>
                    <a:gs pos="100000">
                      <a:srgbClr val="FFFFFF"/>
                    </a:gs>
                  </a:gsLst>
                  <a:lin ang="4800000" scaled="0"/>
                </a:gradFill>
              </a:rPr>
              <a:t>Limited THC content</a:t>
            </a:r>
          </a:p>
          <a:p>
            <a:r>
              <a:rPr lang="en-US" sz="2600" dirty="0">
                <a:gradFill>
                  <a:gsLst>
                    <a:gs pos="34000">
                      <a:srgbClr val="EDEDED"/>
                    </a:gs>
                    <a:gs pos="0">
                      <a:srgbClr val="BFBFBF"/>
                    </a:gs>
                    <a:gs pos="100000">
                      <a:srgbClr val="FFFFFF"/>
                    </a:gs>
                  </a:gsLst>
                  <a:lin ang="4800000" scaled="0"/>
                </a:gradFill>
              </a:rPr>
              <a:t>Limited means of ingestion</a:t>
            </a:r>
          </a:p>
        </p:txBody>
      </p:sp>
      <p:sp>
        <p:nvSpPr>
          <p:cNvPr id="12" name="Rounded Rectangle 17">
            <a:extLst>
              <a:ext uri="{FF2B5EF4-FFF2-40B4-BE49-F238E27FC236}">
                <a16:creationId xmlns:a16="http://schemas.microsoft.com/office/drawing/2014/main" xmlns="" id="{B1B60728-8C3E-4908-96B8-23E962259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33852" y="1948070"/>
            <a:ext cx="3429886" cy="3896139"/>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ntainer of marijuana and a jar of pills">
            <a:extLst>
              <a:ext uri="{FF2B5EF4-FFF2-40B4-BE49-F238E27FC236}">
                <a16:creationId xmlns:a16="http://schemas.microsoft.com/office/drawing/2014/main" xmlns="" id="{11718314-E6B4-CC4B-D7B3-6FC068561059}"/>
              </a:ext>
            </a:extLst>
          </p:cNvPr>
          <p:cNvPicPr>
            <a:picLocks noChangeAspect="1"/>
          </p:cNvPicPr>
          <p:nvPr/>
        </p:nvPicPr>
        <p:blipFill>
          <a:blip r:embed="rId4"/>
          <a:stretch>
            <a:fillRect/>
          </a:stretch>
        </p:blipFill>
        <p:spPr>
          <a:xfrm>
            <a:off x="8226824" y="3099836"/>
            <a:ext cx="2843942" cy="1592607"/>
          </a:xfrm>
          <a:prstGeom prst="rect">
            <a:avLst/>
          </a:prstGeom>
        </p:spPr>
      </p:pic>
    </p:spTree>
    <p:extLst>
      <p:ext uri="{BB962C8B-B14F-4D97-AF65-F5344CB8AC3E}">
        <p14:creationId xmlns:p14="http://schemas.microsoft.com/office/powerpoint/2010/main" val="234473747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574037BF-C8E4-421B-B3FB-D9062C1688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D730B34-63A5-E4B9-82B8-4B2458644FF2}"/>
              </a:ext>
            </a:extLst>
          </p:cNvPr>
          <p:cNvSpPr>
            <a:spLocks noGrp="1"/>
          </p:cNvSpPr>
          <p:nvPr>
            <p:ph type="title"/>
          </p:nvPr>
        </p:nvSpPr>
        <p:spPr>
          <a:xfrm>
            <a:off x="838201" y="365125"/>
            <a:ext cx="3478160" cy="1325563"/>
          </a:xfrm>
        </p:spPr>
        <p:txBody>
          <a:bodyPr>
            <a:normAutofit/>
          </a:bodyPr>
          <a:lstStyle/>
          <a:p>
            <a:endParaRPr lang="en-US" sz="4400" dirty="0"/>
          </a:p>
        </p:txBody>
      </p:sp>
      <p:sp>
        <p:nvSpPr>
          <p:cNvPr id="17" name="Content Placeholder 16">
            <a:extLst>
              <a:ext uri="{FF2B5EF4-FFF2-40B4-BE49-F238E27FC236}">
                <a16:creationId xmlns:a16="http://schemas.microsoft.com/office/drawing/2014/main" xmlns="" id="{DBFCF074-DB3E-4C93-2314-A33D2245A543}"/>
              </a:ext>
            </a:extLst>
          </p:cNvPr>
          <p:cNvSpPr>
            <a:spLocks noGrp="1"/>
          </p:cNvSpPr>
          <p:nvPr>
            <p:ph idx="1"/>
          </p:nvPr>
        </p:nvSpPr>
        <p:spPr>
          <a:xfrm>
            <a:off x="838202" y="1825625"/>
            <a:ext cx="3478160" cy="4351338"/>
          </a:xfrm>
        </p:spPr>
        <p:txBody>
          <a:bodyPr>
            <a:normAutofit/>
          </a:bodyPr>
          <a:lstStyle/>
          <a:p>
            <a:pPr marL="0" indent="0">
              <a:buNone/>
            </a:pPr>
            <a:endParaRPr lang="en-US" sz="1800" dirty="0"/>
          </a:p>
          <a:p>
            <a:pPr marL="0" indent="0">
              <a:buNone/>
            </a:pPr>
            <a:r>
              <a:rPr lang="en-US" sz="6000" dirty="0"/>
              <a:t>CBD</a:t>
            </a:r>
          </a:p>
        </p:txBody>
      </p:sp>
      <p:pic>
        <p:nvPicPr>
          <p:cNvPr id="9" name="Picture 8" descr="A box of cbd oil next to a container of medicine&#10;&#10;Description automatically generated">
            <a:extLst>
              <a:ext uri="{FF2B5EF4-FFF2-40B4-BE49-F238E27FC236}">
                <a16:creationId xmlns:a16="http://schemas.microsoft.com/office/drawing/2014/main" xmlns="" id="{04B346A4-7B5B-58E0-293E-11B1AFE5999D}"/>
              </a:ext>
            </a:extLst>
          </p:cNvPr>
          <p:cNvPicPr>
            <a:picLocks noChangeAspect="1"/>
          </p:cNvPicPr>
          <p:nvPr/>
        </p:nvPicPr>
        <p:blipFill>
          <a:blip r:embed="rId4"/>
          <a:srcRect l="4440" r="20416" b="-1"/>
          <a:stretch/>
        </p:blipFill>
        <p:spPr>
          <a:xfrm>
            <a:off x="5137989" y="484632"/>
            <a:ext cx="3536670" cy="3525420"/>
          </a:xfrm>
          <a:prstGeom prst="rect">
            <a:avLst/>
          </a:prstGeom>
        </p:spPr>
      </p:pic>
      <p:sp>
        <p:nvSpPr>
          <p:cNvPr id="22" name="Rectangle 21">
            <a:extLst>
              <a:ext uri="{FF2B5EF4-FFF2-40B4-BE49-F238E27FC236}">
                <a16:creationId xmlns:a16="http://schemas.microsoft.com/office/drawing/2014/main" xmlns="" id="{A2AD3C78-C9E6-41C5-8D05-DADBB04395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31263" y="484632"/>
            <a:ext cx="2876095" cy="2022476"/>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giving a dog a drop of medicine&#10;&#10;Description automatically generated">
            <a:extLst>
              <a:ext uri="{FF2B5EF4-FFF2-40B4-BE49-F238E27FC236}">
                <a16:creationId xmlns:a16="http://schemas.microsoft.com/office/drawing/2014/main" xmlns="" id="{A1E13E28-4492-0561-5E0A-F340C5C596B8}"/>
              </a:ext>
            </a:extLst>
          </p:cNvPr>
          <p:cNvPicPr>
            <a:picLocks noChangeAspect="1"/>
          </p:cNvPicPr>
          <p:nvPr/>
        </p:nvPicPr>
        <p:blipFill>
          <a:blip r:embed="rId5"/>
          <a:srcRect l="14677" r="-4" b="-4"/>
          <a:stretch/>
        </p:blipFill>
        <p:spPr>
          <a:xfrm>
            <a:off x="8831263" y="484632"/>
            <a:ext cx="2876095" cy="2022476"/>
          </a:xfrm>
          <a:prstGeom prst="rect">
            <a:avLst/>
          </a:prstGeom>
        </p:spPr>
      </p:pic>
      <p:sp>
        <p:nvSpPr>
          <p:cNvPr id="24" name="Rectangle 23">
            <a:extLst>
              <a:ext uri="{FF2B5EF4-FFF2-40B4-BE49-F238E27FC236}">
                <a16:creationId xmlns:a16="http://schemas.microsoft.com/office/drawing/2014/main" xmlns="" id="{3F365939-3C5F-4265-AA65-49722F474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7602" y="4164379"/>
            <a:ext cx="3546267" cy="220898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bottles and a bath bomb&#10;&#10;Description automatically generated">
            <a:extLst>
              <a:ext uri="{FF2B5EF4-FFF2-40B4-BE49-F238E27FC236}">
                <a16:creationId xmlns:a16="http://schemas.microsoft.com/office/drawing/2014/main" xmlns="" id="{4E988D17-5DC1-27C8-DA44-DC5FD7771034}"/>
              </a:ext>
            </a:extLst>
          </p:cNvPr>
          <p:cNvPicPr>
            <a:picLocks noChangeAspect="1"/>
          </p:cNvPicPr>
          <p:nvPr/>
        </p:nvPicPr>
        <p:blipFill>
          <a:blip r:embed="rId6"/>
          <a:srcRect l="23541" r="33069" b="1"/>
          <a:stretch/>
        </p:blipFill>
        <p:spPr>
          <a:xfrm>
            <a:off x="8831272" y="2661434"/>
            <a:ext cx="2876096" cy="3711933"/>
          </a:xfrm>
          <a:prstGeom prst="rect">
            <a:avLst/>
          </a:prstGeom>
        </p:spPr>
      </p:pic>
      <p:pic>
        <p:nvPicPr>
          <p:cNvPr id="5" name="Content Placeholder 4" descr="A group of cans with green text&#10;&#10;Description automatically generated">
            <a:extLst>
              <a:ext uri="{FF2B5EF4-FFF2-40B4-BE49-F238E27FC236}">
                <a16:creationId xmlns:a16="http://schemas.microsoft.com/office/drawing/2014/main" xmlns="" id="{E098FCC1-330D-654C-3D11-65A315E6AC7F}"/>
              </a:ext>
            </a:extLst>
          </p:cNvPr>
          <p:cNvPicPr>
            <a:picLocks noChangeAspect="1"/>
          </p:cNvPicPr>
          <p:nvPr/>
        </p:nvPicPr>
        <p:blipFill>
          <a:blip r:embed="rId7"/>
          <a:srcRect l="10099" r="2" b="2"/>
          <a:stretch/>
        </p:blipFill>
        <p:spPr>
          <a:xfrm>
            <a:off x="5137602" y="4164379"/>
            <a:ext cx="3546267" cy="2208989"/>
          </a:xfrm>
          <a:prstGeom prst="rect">
            <a:avLst/>
          </a:prstGeom>
        </p:spPr>
      </p:pic>
    </p:spTree>
    <p:extLst>
      <p:ext uri="{BB962C8B-B14F-4D97-AF65-F5344CB8AC3E}">
        <p14:creationId xmlns:p14="http://schemas.microsoft.com/office/powerpoint/2010/main" val="2572606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37A0593-307D-7394-7AF4-C7E9F3682D36}"/>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CBD</a:t>
            </a:r>
          </a:p>
        </p:txBody>
      </p:sp>
      <p:graphicFrame>
        <p:nvGraphicFramePr>
          <p:cNvPr id="5" name="Content Placeholder 2">
            <a:extLst>
              <a:ext uri="{FF2B5EF4-FFF2-40B4-BE49-F238E27FC236}">
                <a16:creationId xmlns:a16="http://schemas.microsoft.com/office/drawing/2014/main" xmlns="" id="{F21F5BCA-3F6F-7706-8511-D2CE8194FC0B}"/>
              </a:ext>
            </a:extLst>
          </p:cNvPr>
          <p:cNvGraphicFramePr>
            <a:graphicFrameLocks noGrp="1"/>
          </p:cNvGraphicFramePr>
          <p:nvPr>
            <p:ph idx="1"/>
            <p:extLst>
              <p:ext uri="{D42A27DB-BD31-4B8C-83A1-F6EECF244321}">
                <p14:modId xmlns:p14="http://schemas.microsoft.com/office/powerpoint/2010/main" val="1089767004"/>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13422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F164E5A-ABC0-4A97-86CA-5F7C26615F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384" y="0"/>
            <a:ext cx="8116488"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C2393E8D-D10F-4FE1-AC21-8B44BEB50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9872" y="1"/>
            <a:ext cx="4062127"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FC6BAF1-FF39-BD19-3A98-866DF6AD0517}"/>
              </a:ext>
            </a:extLst>
          </p:cNvPr>
          <p:cNvSpPr>
            <a:spLocks noGrp="1"/>
          </p:cNvSpPr>
          <p:nvPr>
            <p:ph type="title"/>
          </p:nvPr>
        </p:nvSpPr>
        <p:spPr>
          <a:xfrm>
            <a:off x="8610600" y="643468"/>
            <a:ext cx="2944152" cy="1622744"/>
          </a:xfrm>
        </p:spPr>
        <p:txBody>
          <a:bodyPr anchor="b">
            <a:normAutofit/>
          </a:bodyPr>
          <a:lstStyle/>
          <a:p>
            <a:r>
              <a:rPr lang="en-US" sz="3600">
                <a:solidFill>
                  <a:schemeClr val="tx1"/>
                </a:solidFill>
              </a:rPr>
              <a:t>CBD</a:t>
            </a:r>
          </a:p>
        </p:txBody>
      </p:sp>
      <p:pic>
        <p:nvPicPr>
          <p:cNvPr id="5" name="Picture 4" descr="A green leaf with a chemical formula">
            <a:extLst>
              <a:ext uri="{FF2B5EF4-FFF2-40B4-BE49-F238E27FC236}">
                <a16:creationId xmlns:a16="http://schemas.microsoft.com/office/drawing/2014/main" xmlns="" id="{1B30B312-07FC-F1FA-17CF-76758DF2BCEA}"/>
              </a:ext>
            </a:extLst>
          </p:cNvPr>
          <p:cNvPicPr>
            <a:picLocks noChangeAspect="1"/>
          </p:cNvPicPr>
          <p:nvPr/>
        </p:nvPicPr>
        <p:blipFill>
          <a:blip r:embed="rId4"/>
          <a:stretch>
            <a:fillRect/>
          </a:stretch>
        </p:blipFill>
        <p:spPr>
          <a:xfrm>
            <a:off x="643468" y="1643770"/>
            <a:ext cx="6833412" cy="3570457"/>
          </a:xfrm>
          <a:prstGeom prst="rect">
            <a:avLst/>
          </a:prstGeom>
        </p:spPr>
      </p:pic>
      <p:sp>
        <p:nvSpPr>
          <p:cNvPr id="3" name="Content Placeholder 2">
            <a:extLst>
              <a:ext uri="{FF2B5EF4-FFF2-40B4-BE49-F238E27FC236}">
                <a16:creationId xmlns:a16="http://schemas.microsoft.com/office/drawing/2014/main" xmlns="" id="{5F6C1321-A1BA-432F-C981-29EB86CB6110}"/>
              </a:ext>
            </a:extLst>
          </p:cNvPr>
          <p:cNvSpPr>
            <a:spLocks noGrp="1"/>
          </p:cNvSpPr>
          <p:nvPr>
            <p:ph idx="1"/>
          </p:nvPr>
        </p:nvSpPr>
        <p:spPr>
          <a:xfrm>
            <a:off x="8610599" y="2402733"/>
            <a:ext cx="2944151" cy="3774230"/>
          </a:xfrm>
        </p:spPr>
        <p:txBody>
          <a:bodyPr>
            <a:normAutofit/>
          </a:bodyPr>
          <a:lstStyle/>
          <a:p>
            <a:r>
              <a:rPr lang="en-US" dirty="0">
                <a:gradFill>
                  <a:gsLst>
                    <a:gs pos="34000">
                      <a:schemeClr val="tx1">
                        <a:lumMod val="93000"/>
                      </a:schemeClr>
                    </a:gs>
                    <a:gs pos="0">
                      <a:schemeClr val="bg1">
                        <a:lumMod val="25000"/>
                        <a:lumOff val="75000"/>
                      </a:schemeClr>
                    </a:gs>
                    <a:gs pos="100000">
                      <a:schemeClr val="tx1"/>
                    </a:gs>
                  </a:gsLst>
                  <a:lin ang="4800000" scaled="0"/>
                </a:gradFill>
              </a:rPr>
              <a:t>THC level in CBD limited to .03% by federal law</a:t>
            </a:r>
          </a:p>
          <a:p>
            <a:r>
              <a:rPr lang="en-US" dirty="0">
                <a:gradFill>
                  <a:gsLst>
                    <a:gs pos="34000">
                      <a:schemeClr val="tx1">
                        <a:lumMod val="93000"/>
                      </a:schemeClr>
                    </a:gs>
                    <a:gs pos="0">
                      <a:schemeClr val="bg1">
                        <a:lumMod val="25000"/>
                        <a:lumOff val="75000"/>
                      </a:schemeClr>
                    </a:gs>
                    <a:gs pos="100000">
                      <a:schemeClr val="tx1"/>
                    </a:gs>
                  </a:gsLst>
                  <a:lin ang="4800000" scaled="0"/>
                </a:gradFill>
              </a:rPr>
              <a:t>Use of CBD products </a:t>
            </a:r>
            <a:r>
              <a:rPr lang="en-US" i="1" dirty="0">
                <a:gradFill>
                  <a:gsLst>
                    <a:gs pos="34000">
                      <a:schemeClr val="tx1">
                        <a:lumMod val="93000"/>
                      </a:schemeClr>
                    </a:gs>
                    <a:gs pos="0">
                      <a:schemeClr val="bg1">
                        <a:lumMod val="25000"/>
                        <a:lumOff val="75000"/>
                      </a:schemeClr>
                    </a:gs>
                    <a:gs pos="100000">
                      <a:schemeClr val="tx1"/>
                    </a:gs>
                  </a:gsLst>
                  <a:lin ang="4800000" scaled="0"/>
                </a:gradFill>
              </a:rPr>
              <a:t>will not</a:t>
            </a:r>
            <a:r>
              <a:rPr lang="en-US" dirty="0">
                <a:gradFill>
                  <a:gsLst>
                    <a:gs pos="34000">
                      <a:schemeClr val="tx1">
                        <a:lumMod val="93000"/>
                      </a:schemeClr>
                    </a:gs>
                    <a:gs pos="0">
                      <a:schemeClr val="bg1">
                        <a:lumMod val="25000"/>
                        <a:lumOff val="75000"/>
                      </a:schemeClr>
                    </a:gs>
                    <a:gs pos="100000">
                      <a:schemeClr val="tx1"/>
                    </a:gs>
                  </a:gsLst>
                  <a:lin ang="4800000" scaled="0"/>
                </a:gradFill>
              </a:rPr>
              <a:t> result in +THC test</a:t>
            </a:r>
          </a:p>
        </p:txBody>
      </p:sp>
    </p:spTree>
    <p:extLst>
      <p:ext uri="{BB962C8B-B14F-4D97-AF65-F5344CB8AC3E}">
        <p14:creationId xmlns:p14="http://schemas.microsoft.com/office/powerpoint/2010/main" val="2240041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3A7ACA9-E365-90E4-3C5C-D046E00C5EE5}"/>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Cannabis Use Disorder</a:t>
            </a:r>
          </a:p>
        </p:txBody>
      </p:sp>
      <p:graphicFrame>
        <p:nvGraphicFramePr>
          <p:cNvPr id="5" name="Content Placeholder 2">
            <a:extLst>
              <a:ext uri="{FF2B5EF4-FFF2-40B4-BE49-F238E27FC236}">
                <a16:creationId xmlns:a16="http://schemas.microsoft.com/office/drawing/2014/main" xmlns="" id="{AAF31648-003E-E517-BA21-2C571EE10509}"/>
              </a:ext>
            </a:extLst>
          </p:cNvPr>
          <p:cNvGraphicFramePr>
            <a:graphicFrameLocks noGrp="1"/>
          </p:cNvGraphicFramePr>
          <p:nvPr>
            <p:ph idx="1"/>
            <p:extLst>
              <p:ext uri="{D42A27DB-BD31-4B8C-83A1-F6EECF244321}">
                <p14:modId xmlns:p14="http://schemas.microsoft.com/office/powerpoint/2010/main" val="22196631"/>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5369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222F5F-5440-F76C-E1C3-1FA62B03276B}"/>
              </a:ext>
            </a:extLst>
          </p:cNvPr>
          <p:cNvSpPr>
            <a:spLocks noGrp="1"/>
          </p:cNvSpPr>
          <p:nvPr>
            <p:ph type="title"/>
          </p:nvPr>
        </p:nvSpPr>
        <p:spPr>
          <a:xfrm>
            <a:off x="838200" y="365125"/>
            <a:ext cx="6662057" cy="1325563"/>
          </a:xfrm>
        </p:spPr>
        <p:txBody>
          <a:bodyPr>
            <a:normAutofit/>
          </a:bodyPr>
          <a:lstStyle/>
          <a:p>
            <a:r>
              <a:rPr lang="en-US" sz="4600"/>
              <a:t>Cannabis Use Disorder</a:t>
            </a:r>
          </a:p>
        </p:txBody>
      </p:sp>
      <p:sp>
        <p:nvSpPr>
          <p:cNvPr id="3" name="Content Placeholder 2">
            <a:extLst>
              <a:ext uri="{FF2B5EF4-FFF2-40B4-BE49-F238E27FC236}">
                <a16:creationId xmlns:a16="http://schemas.microsoft.com/office/drawing/2014/main" xmlns="" id="{ECE5D2C4-7A37-DB2D-B890-347FA8BE0F99}"/>
              </a:ext>
            </a:extLst>
          </p:cNvPr>
          <p:cNvSpPr>
            <a:spLocks noGrp="1"/>
          </p:cNvSpPr>
          <p:nvPr>
            <p:ph idx="1"/>
          </p:nvPr>
        </p:nvSpPr>
        <p:spPr>
          <a:xfrm>
            <a:off x="1120000" y="1825625"/>
            <a:ext cx="6184314" cy="4351338"/>
          </a:xfrm>
        </p:spPr>
        <p:txBody>
          <a:bodyPr>
            <a:normAutofit/>
          </a:bodyPr>
          <a:lstStyle/>
          <a:p>
            <a:pPr marL="0" indent="0">
              <a:buNone/>
            </a:pPr>
            <a:r>
              <a:rPr lang="en-US" dirty="0"/>
              <a:t>DSM-5 definition:</a:t>
            </a:r>
          </a:p>
          <a:p>
            <a:pPr marL="0" indent="0">
              <a:buNone/>
            </a:pPr>
            <a:endParaRPr lang="en-US" dirty="0"/>
          </a:p>
          <a:p>
            <a:pPr marL="0" indent="0">
              <a:buNone/>
            </a:pPr>
            <a:r>
              <a:rPr lang="en-US" dirty="0"/>
              <a:t>	A problematic pattern of 	cannabis use leading to 	clinically significant impairment 	or distress, manifested by two 	or more concerns within a 	twelve-month period</a:t>
            </a:r>
          </a:p>
        </p:txBody>
      </p:sp>
      <p:pic>
        <p:nvPicPr>
          <p:cNvPr id="5" name="Picture 4" descr="Scan of a human brain in a neurology clinic">
            <a:extLst>
              <a:ext uri="{FF2B5EF4-FFF2-40B4-BE49-F238E27FC236}">
                <a16:creationId xmlns:a16="http://schemas.microsoft.com/office/drawing/2014/main" xmlns="" id="{019E1BAB-A13C-515D-3F96-19A38F6DC79C}"/>
              </a:ext>
            </a:extLst>
          </p:cNvPr>
          <p:cNvPicPr>
            <a:picLocks noChangeAspect="1"/>
          </p:cNvPicPr>
          <p:nvPr/>
        </p:nvPicPr>
        <p:blipFill rotWithShape="1">
          <a:blip r:embed="rId4"/>
          <a:srcRect l="51089" r="1411"/>
          <a:stretch/>
        </p:blipFill>
        <p:spPr>
          <a:xfrm>
            <a:off x="8867774" y="10"/>
            <a:ext cx="3324225" cy="6857990"/>
          </a:xfrm>
          <a:prstGeom prst="rect">
            <a:avLst/>
          </a:prstGeom>
        </p:spPr>
      </p:pic>
    </p:spTree>
    <p:extLst>
      <p:ext uri="{BB962C8B-B14F-4D97-AF65-F5344CB8AC3E}">
        <p14:creationId xmlns:p14="http://schemas.microsoft.com/office/powerpoint/2010/main" val="9501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1297B3EE-4207-4F48-AE4A-78CA67188A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8F0030D9-4988-46AF-ACFC-C21F15B16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white rectangular box with black text&#10;&#10;Description automatically generated">
            <a:extLst>
              <a:ext uri="{FF2B5EF4-FFF2-40B4-BE49-F238E27FC236}">
                <a16:creationId xmlns:a16="http://schemas.microsoft.com/office/drawing/2014/main" xmlns="" id="{9CA1929B-6832-B357-CD77-1A086CEE3705}"/>
              </a:ext>
            </a:extLst>
          </p:cNvPr>
          <p:cNvPicPr>
            <a:picLocks noGrp="1" noChangeAspect="1"/>
          </p:cNvPicPr>
          <p:nvPr>
            <p:ph idx="1"/>
          </p:nvPr>
        </p:nvPicPr>
        <p:blipFill>
          <a:blip r:embed="rId3"/>
          <a:stretch>
            <a:fillRect/>
          </a:stretch>
        </p:blipFill>
        <p:spPr>
          <a:xfrm>
            <a:off x="1171079" y="1123527"/>
            <a:ext cx="9849836" cy="4604800"/>
          </a:xfrm>
          <a:prstGeom prst="rect">
            <a:avLst/>
          </a:prstGeom>
        </p:spPr>
      </p:pic>
    </p:spTree>
    <p:extLst>
      <p:ext uri="{BB962C8B-B14F-4D97-AF65-F5344CB8AC3E}">
        <p14:creationId xmlns:p14="http://schemas.microsoft.com/office/powerpoint/2010/main" val="1887248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052975-E9EA-ABBE-0308-0993145133E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F6296A04-C199-AE82-D8D5-B5587C79D859}"/>
              </a:ext>
            </a:extLst>
          </p:cNvPr>
          <p:cNvPicPr>
            <a:picLocks noGrp="1" noChangeAspect="1"/>
          </p:cNvPicPr>
          <p:nvPr>
            <p:ph idx="1"/>
          </p:nvPr>
        </p:nvPicPr>
        <p:blipFill>
          <a:blip r:embed="rId3"/>
          <a:stretch>
            <a:fillRect/>
          </a:stretch>
        </p:blipFill>
        <p:spPr>
          <a:xfrm>
            <a:off x="838200" y="365125"/>
            <a:ext cx="4611254" cy="5402547"/>
          </a:xfrm>
        </p:spPr>
      </p:pic>
      <p:pic>
        <p:nvPicPr>
          <p:cNvPr id="7" name="Picture 6">
            <a:extLst>
              <a:ext uri="{FF2B5EF4-FFF2-40B4-BE49-F238E27FC236}">
                <a16:creationId xmlns:a16="http://schemas.microsoft.com/office/drawing/2014/main" xmlns="" id="{12035D72-E046-1251-2077-7FF3E846AB8C}"/>
              </a:ext>
            </a:extLst>
          </p:cNvPr>
          <p:cNvPicPr>
            <a:picLocks noChangeAspect="1"/>
          </p:cNvPicPr>
          <p:nvPr/>
        </p:nvPicPr>
        <p:blipFill>
          <a:blip r:embed="rId4"/>
          <a:stretch>
            <a:fillRect/>
          </a:stretch>
        </p:blipFill>
        <p:spPr>
          <a:xfrm>
            <a:off x="6567053" y="365125"/>
            <a:ext cx="4786747" cy="5402547"/>
          </a:xfrm>
          <a:prstGeom prst="rect">
            <a:avLst/>
          </a:prstGeom>
        </p:spPr>
      </p:pic>
    </p:spTree>
    <p:extLst>
      <p:ext uri="{BB962C8B-B14F-4D97-AF65-F5344CB8AC3E}">
        <p14:creationId xmlns:p14="http://schemas.microsoft.com/office/powerpoint/2010/main" val="655170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8656" y="321733"/>
            <a:ext cx="6105144" cy="1324506"/>
          </a:xfrm>
        </p:spPr>
        <p:txBody>
          <a:bodyPr anchor="ctr">
            <a:normAutofit/>
          </a:bodyPr>
          <a:lstStyle/>
          <a:p>
            <a:r>
              <a:rPr lang="en-US" sz="3600"/>
              <a:t>Withdrawal Symptoms</a:t>
            </a:r>
          </a:p>
        </p:txBody>
      </p:sp>
      <p:pic>
        <p:nvPicPr>
          <p:cNvPr id="5" name="Picture 4" descr="A green leaves in a human head">
            <a:extLst>
              <a:ext uri="{FF2B5EF4-FFF2-40B4-BE49-F238E27FC236}">
                <a16:creationId xmlns:a16="http://schemas.microsoft.com/office/drawing/2014/main" xmlns="" id="{0E684D20-E3AC-B6C2-E654-CE94B5CC572F}"/>
              </a:ext>
            </a:extLst>
          </p:cNvPr>
          <p:cNvPicPr>
            <a:picLocks noChangeAspect="1"/>
          </p:cNvPicPr>
          <p:nvPr/>
        </p:nvPicPr>
        <p:blipFill>
          <a:blip r:embed="rId4"/>
          <a:stretch>
            <a:fillRect/>
          </a:stretch>
        </p:blipFill>
        <p:spPr>
          <a:xfrm>
            <a:off x="836009" y="2224536"/>
            <a:ext cx="3818287" cy="2371357"/>
          </a:xfrm>
          <a:prstGeom prst="rect">
            <a:avLst/>
          </a:prstGeom>
        </p:spPr>
      </p:pic>
      <p:sp>
        <p:nvSpPr>
          <p:cNvPr id="3" name="Content Placeholder 2"/>
          <p:cNvSpPr>
            <a:spLocks noGrp="1"/>
          </p:cNvSpPr>
          <p:nvPr>
            <p:ph idx="1"/>
          </p:nvPr>
        </p:nvSpPr>
        <p:spPr>
          <a:xfrm>
            <a:off x="5248655" y="1646239"/>
            <a:ext cx="6105145" cy="4530724"/>
          </a:xfrm>
        </p:spPr>
        <p:txBody>
          <a:bodyPr>
            <a:normAutofit/>
          </a:bodyPr>
          <a:lstStyle/>
          <a:p>
            <a:r>
              <a:rPr lang="en-US" sz="2400">
                <a:gradFill>
                  <a:gsLst>
                    <a:gs pos="34000">
                      <a:schemeClr val="tx1">
                        <a:lumMod val="93000"/>
                      </a:schemeClr>
                    </a:gs>
                    <a:gs pos="0">
                      <a:schemeClr val="bg1">
                        <a:lumMod val="25000"/>
                        <a:lumOff val="75000"/>
                      </a:schemeClr>
                    </a:gs>
                    <a:gs pos="100000">
                      <a:schemeClr val="tx1"/>
                    </a:gs>
                  </a:gsLst>
                  <a:lin ang="4800000" scaled="0"/>
                </a:gradFill>
              </a:rPr>
              <a:t>Irritability, anger, aggression</a:t>
            </a:r>
          </a:p>
          <a:p>
            <a:r>
              <a:rPr lang="en-US" sz="2400">
                <a:gradFill>
                  <a:gsLst>
                    <a:gs pos="34000">
                      <a:schemeClr val="tx1">
                        <a:lumMod val="93000"/>
                      </a:schemeClr>
                    </a:gs>
                    <a:gs pos="0">
                      <a:schemeClr val="bg1">
                        <a:lumMod val="25000"/>
                        <a:lumOff val="75000"/>
                      </a:schemeClr>
                    </a:gs>
                    <a:gs pos="100000">
                      <a:schemeClr val="tx1"/>
                    </a:gs>
                  </a:gsLst>
                  <a:lin ang="4800000" scaled="0"/>
                </a:gradFill>
              </a:rPr>
              <a:t>Nervousness or anxiety</a:t>
            </a:r>
          </a:p>
          <a:p>
            <a:r>
              <a:rPr lang="en-US" sz="2400">
                <a:gradFill>
                  <a:gsLst>
                    <a:gs pos="34000">
                      <a:schemeClr val="tx1">
                        <a:lumMod val="93000"/>
                      </a:schemeClr>
                    </a:gs>
                    <a:gs pos="0">
                      <a:schemeClr val="bg1">
                        <a:lumMod val="25000"/>
                        <a:lumOff val="75000"/>
                      </a:schemeClr>
                    </a:gs>
                    <a:gs pos="100000">
                      <a:schemeClr val="tx1"/>
                    </a:gs>
                  </a:gsLst>
                  <a:lin ang="4800000" scaled="0"/>
                </a:gradFill>
              </a:rPr>
              <a:t>Sleep difficulty (insomnia, disturbing dreams)</a:t>
            </a:r>
          </a:p>
          <a:p>
            <a:r>
              <a:rPr lang="en-US" sz="2400">
                <a:gradFill>
                  <a:gsLst>
                    <a:gs pos="34000">
                      <a:schemeClr val="tx1">
                        <a:lumMod val="93000"/>
                      </a:schemeClr>
                    </a:gs>
                    <a:gs pos="0">
                      <a:schemeClr val="bg1">
                        <a:lumMod val="25000"/>
                        <a:lumOff val="75000"/>
                      </a:schemeClr>
                    </a:gs>
                    <a:gs pos="100000">
                      <a:schemeClr val="tx1"/>
                    </a:gs>
                  </a:gsLst>
                  <a:lin ang="4800000" scaled="0"/>
                </a:gradFill>
              </a:rPr>
              <a:t>Appetite disturbance or weight loss</a:t>
            </a:r>
          </a:p>
          <a:p>
            <a:r>
              <a:rPr lang="en-US" sz="2400">
                <a:gradFill>
                  <a:gsLst>
                    <a:gs pos="34000">
                      <a:schemeClr val="tx1">
                        <a:lumMod val="93000"/>
                      </a:schemeClr>
                    </a:gs>
                    <a:gs pos="0">
                      <a:schemeClr val="bg1">
                        <a:lumMod val="25000"/>
                        <a:lumOff val="75000"/>
                      </a:schemeClr>
                    </a:gs>
                    <a:gs pos="100000">
                      <a:schemeClr val="tx1"/>
                    </a:gs>
                  </a:gsLst>
                  <a:lin ang="4800000" scaled="0"/>
                </a:gradFill>
              </a:rPr>
              <a:t>Restlessness</a:t>
            </a:r>
          </a:p>
          <a:p>
            <a:r>
              <a:rPr lang="en-US" sz="2400">
                <a:gradFill>
                  <a:gsLst>
                    <a:gs pos="34000">
                      <a:schemeClr val="tx1">
                        <a:lumMod val="93000"/>
                      </a:schemeClr>
                    </a:gs>
                    <a:gs pos="0">
                      <a:schemeClr val="bg1">
                        <a:lumMod val="25000"/>
                        <a:lumOff val="75000"/>
                      </a:schemeClr>
                    </a:gs>
                    <a:gs pos="100000">
                      <a:schemeClr val="tx1"/>
                    </a:gs>
                  </a:gsLst>
                  <a:lin ang="4800000" scaled="0"/>
                </a:gradFill>
              </a:rPr>
              <a:t>Depression</a:t>
            </a:r>
          </a:p>
          <a:p>
            <a:r>
              <a:rPr lang="en-US" sz="2400">
                <a:gradFill>
                  <a:gsLst>
                    <a:gs pos="34000">
                      <a:schemeClr val="tx1">
                        <a:lumMod val="93000"/>
                      </a:schemeClr>
                    </a:gs>
                    <a:gs pos="0">
                      <a:schemeClr val="bg1">
                        <a:lumMod val="25000"/>
                        <a:lumOff val="75000"/>
                      </a:schemeClr>
                    </a:gs>
                    <a:gs pos="100000">
                      <a:schemeClr val="tx1"/>
                    </a:gs>
                  </a:gsLst>
                  <a:lin ang="4800000" scaled="0"/>
                </a:gradFill>
              </a:rPr>
              <a:t>Physical symptoms causing significant discomfort including abdominal pain, shakiness/tremors, sweating, fever, chills or headache</a:t>
            </a:r>
          </a:p>
          <a:p>
            <a:endParaRPr lang="en-US" sz="240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3065339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FC40FDA-759C-66CC-6D30-A5040FC09A60}"/>
              </a:ext>
            </a:extLst>
          </p:cNvPr>
          <p:cNvSpPr>
            <a:spLocks noGrp="1"/>
          </p:cNvSpPr>
          <p:nvPr>
            <p:ph type="title"/>
          </p:nvPr>
        </p:nvSpPr>
        <p:spPr>
          <a:xfrm>
            <a:off x="838200" y="365125"/>
            <a:ext cx="10515600" cy="1325563"/>
          </a:xfrm>
        </p:spPr>
        <p:txBody>
          <a:bodyPr>
            <a:normAutofit/>
          </a:bodyPr>
          <a:lstStyle/>
          <a:p>
            <a:r>
              <a:rPr lang="en-US" sz="4200">
                <a:gradFill flip="none" rotWithShape="1">
                  <a:gsLst>
                    <a:gs pos="28000">
                      <a:srgbClr val="EDEDED"/>
                    </a:gs>
                    <a:gs pos="0">
                      <a:srgbClr val="BFBFBF"/>
                    </a:gs>
                    <a:gs pos="100000">
                      <a:srgbClr val="FFFFFF"/>
                    </a:gs>
                  </a:gsLst>
                  <a:lin ang="4800000" scaled="0"/>
                  <a:tileRect/>
                </a:gradFill>
              </a:rPr>
              <a:t>Cannabis Use Disorder and Medical Marijuana</a:t>
            </a:r>
          </a:p>
        </p:txBody>
      </p:sp>
      <p:sp>
        <p:nvSpPr>
          <p:cNvPr id="19" name="Rounded Rectangle 17">
            <a:extLst>
              <a:ext uri="{FF2B5EF4-FFF2-40B4-BE49-F238E27FC236}">
                <a16:creationId xmlns:a16="http://schemas.microsoft.com/office/drawing/2014/main" xmlns=""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and white sign with text&#10;&#10;Description automatically generated">
            <a:extLst>
              <a:ext uri="{FF2B5EF4-FFF2-40B4-BE49-F238E27FC236}">
                <a16:creationId xmlns:a16="http://schemas.microsoft.com/office/drawing/2014/main" xmlns="" id="{B45E918D-65C3-883E-C3C0-B75B2DD3C638}"/>
              </a:ext>
            </a:extLst>
          </p:cNvPr>
          <p:cNvPicPr>
            <a:picLocks noChangeAspect="1"/>
          </p:cNvPicPr>
          <p:nvPr/>
        </p:nvPicPr>
        <p:blipFill>
          <a:blip r:embed="rId4"/>
          <a:stretch>
            <a:fillRect/>
          </a:stretch>
        </p:blipFill>
        <p:spPr>
          <a:xfrm>
            <a:off x="1131172" y="2718484"/>
            <a:ext cx="4187222" cy="2355312"/>
          </a:xfrm>
          <a:prstGeom prst="rect">
            <a:avLst/>
          </a:prstGeom>
        </p:spPr>
      </p:pic>
      <p:sp>
        <p:nvSpPr>
          <p:cNvPr id="3" name="Content Placeholder 2">
            <a:extLst>
              <a:ext uri="{FF2B5EF4-FFF2-40B4-BE49-F238E27FC236}">
                <a16:creationId xmlns:a16="http://schemas.microsoft.com/office/drawing/2014/main" xmlns="" id="{A6D026C4-302A-255E-5FF3-DB9C6EF07A09}"/>
              </a:ext>
            </a:extLst>
          </p:cNvPr>
          <p:cNvSpPr>
            <a:spLocks noGrp="1"/>
          </p:cNvSpPr>
          <p:nvPr>
            <p:ph idx="1"/>
          </p:nvPr>
        </p:nvSpPr>
        <p:spPr>
          <a:xfrm>
            <a:off x="6096000" y="1948069"/>
            <a:ext cx="5257799" cy="4228893"/>
          </a:xfrm>
        </p:spPr>
        <p:txBody>
          <a:bodyPr>
            <a:normAutofit/>
          </a:bodyPr>
          <a:lstStyle/>
          <a:p>
            <a:pPr marL="0" indent="0">
              <a:buNone/>
            </a:pPr>
            <a:r>
              <a:rPr lang="en-US" dirty="0">
                <a:gradFill>
                  <a:gsLst>
                    <a:gs pos="34000">
                      <a:srgbClr val="EDEDED"/>
                    </a:gs>
                    <a:gs pos="0">
                      <a:srgbClr val="BFBFBF"/>
                    </a:gs>
                    <a:gs pos="100000">
                      <a:srgbClr val="FFFFFF"/>
                    </a:gs>
                  </a:gsLst>
                  <a:lin ang="4800000" scaled="0"/>
                </a:gradFill>
              </a:rPr>
              <a:t>States authorizing the use of medical marijuana experience a significant increase in illicit marijuana use as well as increased </a:t>
            </a:r>
            <a:r>
              <a:rPr lang="en-US" i="1" dirty="0">
                <a:gradFill>
                  <a:gsLst>
                    <a:gs pos="34000">
                      <a:srgbClr val="EDEDED"/>
                    </a:gs>
                    <a:gs pos="0">
                      <a:srgbClr val="BFBFBF"/>
                    </a:gs>
                    <a:gs pos="100000">
                      <a:srgbClr val="FFFFFF"/>
                    </a:gs>
                  </a:gsLst>
                  <a:lin ang="4800000" scaled="0"/>
                </a:gradFill>
              </a:rPr>
              <a:t>DSM-5</a:t>
            </a:r>
            <a:r>
              <a:rPr lang="en-US" dirty="0">
                <a:gradFill>
                  <a:gsLst>
                    <a:gs pos="34000">
                      <a:srgbClr val="EDEDED"/>
                    </a:gs>
                    <a:gs pos="0">
                      <a:srgbClr val="BFBFBF"/>
                    </a:gs>
                    <a:gs pos="100000">
                      <a:srgbClr val="FFFFFF"/>
                    </a:gs>
                  </a:gsLst>
                  <a:lin ang="4800000" scaled="0"/>
                </a:gradFill>
              </a:rPr>
              <a:t> diagnosed cannabis use disorder (CUD)</a:t>
            </a:r>
          </a:p>
        </p:txBody>
      </p:sp>
    </p:spTree>
    <p:extLst>
      <p:ext uri="{BB962C8B-B14F-4D97-AF65-F5344CB8AC3E}">
        <p14:creationId xmlns:p14="http://schemas.microsoft.com/office/powerpoint/2010/main" val="1069478711"/>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CUD Health-Related Concerns</a:t>
            </a:r>
          </a:p>
        </p:txBody>
      </p:sp>
      <p:cxnSp>
        <p:nvCxnSpPr>
          <p:cNvPr id="10" name="Straight Connector 9">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6543" y="1115786"/>
            <a:ext cx="5713790" cy="4626428"/>
          </a:xfrm>
        </p:spPr>
        <p:txBody>
          <a:bodyPr anchor="ctr">
            <a:normAutofit/>
          </a:bodyPr>
          <a:lstStyle/>
          <a:p>
            <a:r>
              <a:rPr lang="en-US" dirty="0">
                <a:solidFill>
                  <a:schemeClr val="tx1">
                    <a:lumMod val="95000"/>
                  </a:schemeClr>
                </a:solidFill>
              </a:rPr>
              <a:t>Cognitive decline</a:t>
            </a:r>
          </a:p>
          <a:p>
            <a:r>
              <a:rPr lang="en-US" dirty="0">
                <a:solidFill>
                  <a:schemeClr val="tx1">
                    <a:lumMod val="95000"/>
                  </a:schemeClr>
                </a:solidFill>
              </a:rPr>
              <a:t>Respiratory and cardiovascular disease</a:t>
            </a:r>
          </a:p>
          <a:p>
            <a:r>
              <a:rPr lang="en-US" dirty="0">
                <a:solidFill>
                  <a:schemeClr val="tx1">
                    <a:lumMod val="95000"/>
                  </a:schemeClr>
                </a:solidFill>
              </a:rPr>
              <a:t>Psychiatric symptoms</a:t>
            </a:r>
          </a:p>
          <a:p>
            <a:r>
              <a:rPr lang="en-US" dirty="0">
                <a:solidFill>
                  <a:schemeClr val="tx1">
                    <a:lumMod val="95000"/>
                  </a:schemeClr>
                </a:solidFill>
              </a:rPr>
              <a:t>Increased risk of psychotic and nonpsychotic bipolar disorder and unipolar depression</a:t>
            </a:r>
          </a:p>
          <a:p>
            <a:pPr marL="0" indent="0">
              <a:buNone/>
            </a:pPr>
            <a:endParaRPr lang="en-US" sz="2000" dirty="0">
              <a:solidFill>
                <a:schemeClr val="tx1">
                  <a:lumMod val="95000"/>
                </a:schemeClr>
              </a:solidFill>
            </a:endParaRPr>
          </a:p>
        </p:txBody>
      </p:sp>
    </p:spTree>
    <p:extLst>
      <p:ext uri="{BB962C8B-B14F-4D97-AF65-F5344CB8AC3E}">
        <p14:creationId xmlns:p14="http://schemas.microsoft.com/office/powerpoint/2010/main" val="4241851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19B3503-D505-49AA-97C1-B299D58DB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E39A2319-946A-4C65-9B7C-1F86E9B1B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4DE9C7B-CF66-0B12-FD05-F53B73D7FF2D}"/>
              </a:ext>
            </a:extLst>
          </p:cNvPr>
          <p:cNvSpPr>
            <a:spLocks noGrp="1"/>
          </p:cNvSpPr>
          <p:nvPr>
            <p:ph type="title"/>
          </p:nvPr>
        </p:nvSpPr>
        <p:spPr>
          <a:xfrm>
            <a:off x="647889" y="1349680"/>
            <a:ext cx="2931320" cy="4449541"/>
          </a:xfrm>
        </p:spPr>
        <p:txBody>
          <a:bodyPr anchor="t">
            <a:normAutofit/>
          </a:bodyPr>
          <a:lstStyle/>
          <a:p>
            <a:r>
              <a:rPr lang="en-US" sz="4400">
                <a:solidFill>
                  <a:schemeClr val="tx1"/>
                </a:solidFill>
              </a:rPr>
              <a:t>Treatment Modalities</a:t>
            </a:r>
          </a:p>
        </p:txBody>
      </p:sp>
      <p:graphicFrame>
        <p:nvGraphicFramePr>
          <p:cNvPr id="5" name="Content Placeholder 2">
            <a:extLst>
              <a:ext uri="{FF2B5EF4-FFF2-40B4-BE49-F238E27FC236}">
                <a16:creationId xmlns:a16="http://schemas.microsoft.com/office/drawing/2014/main" xmlns="" id="{16F4B13F-1ABE-860E-22F1-78D1CB9F4FCE}"/>
              </a:ext>
            </a:extLst>
          </p:cNvPr>
          <p:cNvGraphicFramePr>
            <a:graphicFrameLocks noGrp="1"/>
          </p:cNvGraphicFramePr>
          <p:nvPr>
            <p:ph idx="1"/>
            <p:extLst>
              <p:ext uri="{D42A27DB-BD31-4B8C-83A1-F6EECF244321}">
                <p14:modId xmlns:p14="http://schemas.microsoft.com/office/powerpoint/2010/main" val="1246056885"/>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2511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B9D49F9A-3CBB-E8E2-1BBC-65C2EB7C42B8}"/>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Treatment Implications</a:t>
            </a:r>
          </a:p>
        </p:txBody>
      </p:sp>
      <p:cxnSp>
        <p:nvCxnSpPr>
          <p:cNvPr id="10" name="Straight Connector 9">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0954AB7D-6657-E361-0DA2-0FF232EA7FCB}"/>
              </a:ext>
            </a:extLst>
          </p:cNvPr>
          <p:cNvSpPr>
            <a:spLocks noGrp="1"/>
          </p:cNvSpPr>
          <p:nvPr>
            <p:ph idx="1"/>
          </p:nvPr>
        </p:nvSpPr>
        <p:spPr>
          <a:xfrm>
            <a:off x="4996543" y="1115786"/>
            <a:ext cx="5713790" cy="4626428"/>
          </a:xfrm>
        </p:spPr>
        <p:txBody>
          <a:bodyPr anchor="ctr">
            <a:normAutofit/>
          </a:bodyPr>
          <a:lstStyle/>
          <a:p>
            <a:r>
              <a:rPr lang="en-US" sz="2400" dirty="0">
                <a:solidFill>
                  <a:schemeClr val="tx1">
                    <a:lumMod val="95000"/>
                  </a:schemeClr>
                </a:solidFill>
              </a:rPr>
              <a:t>Adverse interactions/complications when used with commonly prescribed psychotropic medications</a:t>
            </a:r>
          </a:p>
          <a:p>
            <a:r>
              <a:rPr lang="en-US" sz="2400" dirty="0">
                <a:solidFill>
                  <a:schemeClr val="tx1">
                    <a:lumMod val="95000"/>
                  </a:schemeClr>
                </a:solidFill>
              </a:rPr>
              <a:t>Use highly correlated with medication non-compliance</a:t>
            </a:r>
          </a:p>
          <a:p>
            <a:r>
              <a:rPr lang="en-US" sz="2400" dirty="0">
                <a:solidFill>
                  <a:schemeClr val="tx1">
                    <a:lumMod val="95000"/>
                  </a:schemeClr>
                </a:solidFill>
              </a:rPr>
              <a:t>Interferes with learning and the use of active coping skills when cannabis used as a coping mechanism</a:t>
            </a:r>
          </a:p>
        </p:txBody>
      </p:sp>
    </p:spTree>
    <p:extLst>
      <p:ext uri="{BB962C8B-B14F-4D97-AF65-F5344CB8AC3E}">
        <p14:creationId xmlns:p14="http://schemas.microsoft.com/office/powerpoint/2010/main" val="3405170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17FFD-6719-241D-3D80-8AA39EDC8C6B}"/>
              </a:ext>
            </a:extLst>
          </p:cNvPr>
          <p:cNvSpPr>
            <a:spLocks noGrp="1"/>
          </p:cNvSpPr>
          <p:nvPr>
            <p:ph type="title"/>
          </p:nvPr>
        </p:nvSpPr>
        <p:spPr/>
        <p:txBody>
          <a:bodyPr>
            <a:normAutofit/>
          </a:bodyPr>
          <a:lstStyle/>
          <a:p>
            <a:r>
              <a:rPr lang="en-US" dirty="0"/>
              <a:t>Alcohol – A Simple Drug</a:t>
            </a:r>
          </a:p>
        </p:txBody>
      </p:sp>
      <p:sp>
        <p:nvSpPr>
          <p:cNvPr id="10" name="Content Placeholder 9">
            <a:extLst>
              <a:ext uri="{FF2B5EF4-FFF2-40B4-BE49-F238E27FC236}">
                <a16:creationId xmlns:a16="http://schemas.microsoft.com/office/drawing/2014/main" xmlns="" id="{F583914E-17B3-F4BB-DB9B-CE3DF785FF47}"/>
              </a:ext>
            </a:extLst>
          </p:cNvPr>
          <p:cNvSpPr>
            <a:spLocks noGrp="1"/>
          </p:cNvSpPr>
          <p:nvPr>
            <p:ph idx="1"/>
          </p:nvPr>
        </p:nvSpPr>
        <p:spPr/>
        <p:txBody>
          <a:bodyPr/>
          <a:lstStyle/>
          <a:p>
            <a:endParaRPr lang="en-US"/>
          </a:p>
        </p:txBody>
      </p:sp>
      <p:pic>
        <p:nvPicPr>
          <p:cNvPr id="12" name="Picture 11">
            <a:extLst>
              <a:ext uri="{FF2B5EF4-FFF2-40B4-BE49-F238E27FC236}">
                <a16:creationId xmlns:a16="http://schemas.microsoft.com/office/drawing/2014/main" xmlns="" id="{26E5BD8D-83AA-F83E-3E82-D07DB7FB2FD0}"/>
              </a:ext>
            </a:extLst>
          </p:cNvPr>
          <p:cNvPicPr>
            <a:picLocks noChangeAspect="1"/>
          </p:cNvPicPr>
          <p:nvPr/>
        </p:nvPicPr>
        <p:blipFill>
          <a:blip r:embed="rId3"/>
          <a:stretch>
            <a:fillRect/>
          </a:stretch>
        </p:blipFill>
        <p:spPr>
          <a:xfrm>
            <a:off x="1120000" y="1825624"/>
            <a:ext cx="10233800" cy="4351337"/>
          </a:xfrm>
          <a:prstGeom prst="rect">
            <a:avLst/>
          </a:prstGeom>
        </p:spPr>
      </p:pic>
    </p:spTree>
    <p:extLst>
      <p:ext uri="{BB962C8B-B14F-4D97-AF65-F5344CB8AC3E}">
        <p14:creationId xmlns:p14="http://schemas.microsoft.com/office/powerpoint/2010/main" val="2155887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4200"/>
              <a:t>What makes cannabis and alcohol use different?</a:t>
            </a:r>
          </a:p>
        </p:txBody>
      </p:sp>
      <p:sp>
        <p:nvSpPr>
          <p:cNvPr id="3" name="Content Placeholder 2"/>
          <p:cNvSpPr>
            <a:spLocks noGrp="1"/>
          </p:cNvSpPr>
          <p:nvPr>
            <p:ph idx="1"/>
          </p:nvPr>
        </p:nvSpPr>
        <p:spPr>
          <a:xfrm>
            <a:off x="533400" y="1924505"/>
            <a:ext cx="6945086" cy="4568370"/>
          </a:xfrm>
        </p:spPr>
        <p:txBody>
          <a:bodyPr>
            <a:normAutofit/>
          </a:bodyPr>
          <a:lstStyle/>
          <a:p>
            <a:r>
              <a:rPr lang="en-US" sz="2000" dirty="0"/>
              <a:t>Alcohol eliminated at a fairly constant rate of 0.01%-0.03% per hour</a:t>
            </a:r>
          </a:p>
          <a:p>
            <a:r>
              <a:rPr lang="en-US" sz="2000" dirty="0"/>
              <a:t>Peak effects of alcohol use occur at peak blood concentration</a:t>
            </a:r>
          </a:p>
          <a:p>
            <a:r>
              <a:rPr lang="en-US" sz="2000" dirty="0"/>
              <a:t>THC concentration cannot be correlated to specific impairment</a:t>
            </a:r>
          </a:p>
          <a:p>
            <a:r>
              <a:rPr lang="en-US" sz="2000" dirty="0"/>
              <a:t>THC dissolves in fatty tissue, which acts like a sponge to reduce measurable amounts in blood, saliva or breath</a:t>
            </a:r>
          </a:p>
          <a:p>
            <a:r>
              <a:rPr lang="en-US" sz="2000" dirty="0"/>
              <a:t>THC moves rapidly from the blood stream to fatty tissue, including the brain, yet has a long half-life to metabolize</a:t>
            </a:r>
          </a:p>
          <a:p>
            <a:r>
              <a:rPr lang="en-US" sz="2000" dirty="0"/>
              <a:t>Peak effects of THC use occur after peak blood concentration</a:t>
            </a:r>
          </a:p>
          <a:p>
            <a:endParaRPr lang="en-US" sz="1800" dirty="0"/>
          </a:p>
        </p:txBody>
      </p:sp>
      <p:pic>
        <p:nvPicPr>
          <p:cNvPr id="5" name="Picture 4" descr="A glass of liquid and leaves on a wooden surface&#10;&#10;Description automatically generated">
            <a:extLst>
              <a:ext uri="{FF2B5EF4-FFF2-40B4-BE49-F238E27FC236}">
                <a16:creationId xmlns:a16="http://schemas.microsoft.com/office/drawing/2014/main" xmlns="" id="{71FF058F-733B-661A-AB99-58AC27B71DD6}"/>
              </a:ext>
            </a:extLst>
          </p:cNvPr>
          <p:cNvPicPr>
            <a:picLocks noChangeAspect="1"/>
          </p:cNvPicPr>
          <p:nvPr/>
        </p:nvPicPr>
        <p:blipFill rotWithShape="1">
          <a:blip r:embed="rId4"/>
          <a:srcRect l="15663" r="18653" b="2"/>
          <a:stretch/>
        </p:blipFill>
        <p:spPr>
          <a:xfrm>
            <a:off x="7922922" y="1924505"/>
            <a:ext cx="3354676" cy="3398611"/>
          </a:xfrm>
          <a:prstGeom prst="rect">
            <a:avLst/>
          </a:prstGeom>
        </p:spPr>
      </p:pic>
    </p:spTree>
    <p:extLst>
      <p:ext uri="{BB962C8B-B14F-4D97-AF65-F5344CB8AC3E}">
        <p14:creationId xmlns:p14="http://schemas.microsoft.com/office/powerpoint/2010/main" val="2268551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Means of Ingestion</a:t>
            </a:r>
          </a:p>
        </p:txBody>
      </p:sp>
      <p:sp>
        <p:nvSpPr>
          <p:cNvPr id="3" name="Content Placeholder 2"/>
          <p:cNvSpPr>
            <a:spLocks noGrp="1"/>
          </p:cNvSpPr>
          <p:nvPr>
            <p:ph idx="1"/>
          </p:nvPr>
        </p:nvSpPr>
        <p:spPr>
          <a:xfrm>
            <a:off x="1120000" y="1825625"/>
            <a:ext cx="6358486" cy="4351338"/>
          </a:xfrm>
        </p:spPr>
        <p:txBody>
          <a:bodyPr>
            <a:normAutofit/>
          </a:bodyPr>
          <a:lstStyle/>
          <a:p>
            <a:r>
              <a:rPr lang="en-US" sz="2200" dirty="0"/>
              <a:t>Marijuana – the dried leaves and flowers (buds) of the cannabis plant; generally smoked</a:t>
            </a:r>
          </a:p>
          <a:p>
            <a:r>
              <a:rPr lang="en-US" sz="2200" dirty="0"/>
              <a:t>Hashish – the dried plant resin that is usually mixed with tobacco and smoked or added to foods and baked goods</a:t>
            </a:r>
          </a:p>
          <a:p>
            <a:r>
              <a:rPr lang="en-US" sz="2200" dirty="0"/>
              <a:t>Hash oil – liquid that is used sparingly (due to high potency) and added to the tip of a joint or cigarette and smoked</a:t>
            </a:r>
          </a:p>
          <a:p>
            <a:r>
              <a:rPr lang="en-US" sz="2200" dirty="0"/>
              <a:t>Concentrates – extracts (dabs, wax or shatter), often vaporized in small quantities due to high THC content</a:t>
            </a:r>
          </a:p>
        </p:txBody>
      </p:sp>
      <p:pic>
        <p:nvPicPr>
          <p:cNvPr id="6" name="Picture 5" descr="A brown bottle with a pipette next to some marijuana">
            <a:extLst>
              <a:ext uri="{FF2B5EF4-FFF2-40B4-BE49-F238E27FC236}">
                <a16:creationId xmlns:a16="http://schemas.microsoft.com/office/drawing/2014/main" xmlns="" id="{366EE2D7-7830-86F5-6D5F-634C7B2009A3}"/>
              </a:ext>
            </a:extLst>
          </p:cNvPr>
          <p:cNvPicPr>
            <a:picLocks noChangeAspect="1"/>
          </p:cNvPicPr>
          <p:nvPr/>
        </p:nvPicPr>
        <p:blipFill rotWithShape="1">
          <a:blip r:embed="rId4"/>
          <a:srcRect l="12761" r="22385" b="2"/>
          <a:stretch/>
        </p:blipFill>
        <p:spPr>
          <a:xfrm>
            <a:off x="7922922" y="1924505"/>
            <a:ext cx="3354676" cy="3398611"/>
          </a:xfrm>
          <a:prstGeom prst="rect">
            <a:avLst/>
          </a:prstGeom>
        </p:spPr>
      </p:pic>
    </p:spTree>
    <p:extLst>
      <p:ext uri="{BB962C8B-B14F-4D97-AF65-F5344CB8AC3E}">
        <p14:creationId xmlns:p14="http://schemas.microsoft.com/office/powerpoint/2010/main" val="3845937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20ACF-AEA5-9009-5234-F58D87E4A3D9}"/>
              </a:ext>
            </a:extLst>
          </p:cNvPr>
          <p:cNvSpPr>
            <a:spLocks noGrp="1"/>
          </p:cNvSpPr>
          <p:nvPr>
            <p:ph type="title"/>
          </p:nvPr>
        </p:nvSpPr>
        <p:spPr/>
        <p:txBody>
          <a:bodyPr/>
          <a:lstStyle/>
          <a:p>
            <a:r>
              <a:rPr lang="en-US" dirty="0"/>
              <a:t>Method of Consumption Matters</a:t>
            </a:r>
          </a:p>
        </p:txBody>
      </p:sp>
      <p:pic>
        <p:nvPicPr>
          <p:cNvPr id="5" name="Content Placeholder 4" descr="A person lighting a cigarette">
            <a:extLst>
              <a:ext uri="{FF2B5EF4-FFF2-40B4-BE49-F238E27FC236}">
                <a16:creationId xmlns:a16="http://schemas.microsoft.com/office/drawing/2014/main" xmlns="" id="{A0F0EDDC-E181-67BA-9DB8-669E3C835B44}"/>
              </a:ext>
            </a:extLst>
          </p:cNvPr>
          <p:cNvPicPr>
            <a:picLocks noGrp="1" noChangeAspect="1"/>
          </p:cNvPicPr>
          <p:nvPr>
            <p:ph idx="1"/>
          </p:nvPr>
        </p:nvPicPr>
        <p:blipFill>
          <a:blip r:embed="rId3"/>
          <a:stretch>
            <a:fillRect/>
          </a:stretch>
        </p:blipFill>
        <p:spPr>
          <a:xfrm>
            <a:off x="1517715" y="2286793"/>
            <a:ext cx="3949831" cy="1804439"/>
          </a:xfrm>
        </p:spPr>
      </p:pic>
      <p:pic>
        <p:nvPicPr>
          <p:cNvPr id="7" name="Picture 6" descr="A plate of food and some food&#10;&#10;Description automatically generated">
            <a:extLst>
              <a:ext uri="{FF2B5EF4-FFF2-40B4-BE49-F238E27FC236}">
                <a16:creationId xmlns:a16="http://schemas.microsoft.com/office/drawing/2014/main" xmlns="" id="{2531AB80-6A65-EF9C-B67F-77249D621780}"/>
              </a:ext>
            </a:extLst>
          </p:cNvPr>
          <p:cNvPicPr>
            <a:picLocks noChangeAspect="1"/>
          </p:cNvPicPr>
          <p:nvPr/>
        </p:nvPicPr>
        <p:blipFill>
          <a:blip r:embed="rId4"/>
          <a:stretch>
            <a:fillRect/>
          </a:stretch>
        </p:blipFill>
        <p:spPr>
          <a:xfrm>
            <a:off x="7158037" y="3086099"/>
            <a:ext cx="4291013" cy="2409825"/>
          </a:xfrm>
          <a:prstGeom prst="rect">
            <a:avLst/>
          </a:prstGeom>
        </p:spPr>
      </p:pic>
    </p:spTree>
    <p:extLst>
      <p:ext uri="{BB962C8B-B14F-4D97-AF65-F5344CB8AC3E}">
        <p14:creationId xmlns:p14="http://schemas.microsoft.com/office/powerpoint/2010/main" val="1692993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DDBB06-ACB9-A317-4E1A-BD834FF1E911}"/>
              </a:ext>
            </a:extLst>
          </p:cNvPr>
          <p:cNvSpPr>
            <a:spLocks noGrp="1"/>
          </p:cNvSpPr>
          <p:nvPr>
            <p:ph type="title"/>
          </p:nvPr>
        </p:nvSpPr>
        <p:spPr/>
        <p:txBody>
          <a:bodyPr/>
          <a:lstStyle/>
          <a:p>
            <a:endParaRPr lang="en-US" dirty="0"/>
          </a:p>
        </p:txBody>
      </p:sp>
      <p:pic>
        <p:nvPicPr>
          <p:cNvPr id="5" name="Content Placeholder 4" descr="A hand with a needle in it&#10;&#10;Description automatically generated">
            <a:extLst>
              <a:ext uri="{FF2B5EF4-FFF2-40B4-BE49-F238E27FC236}">
                <a16:creationId xmlns:a16="http://schemas.microsoft.com/office/drawing/2014/main" xmlns="" id="{5D6ED47A-3230-1D4C-8359-1A735FD7A620}"/>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5202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997527" y="943649"/>
            <a:ext cx="9550400" cy="5217006"/>
          </a:xfrm>
          <a:prstGeom prst="rect">
            <a:avLst/>
          </a:prstGeom>
          <a:ln w="190500" cap="flat" cmpd="thinThick">
            <a:solidFill>
              <a:srgbClr val="FFFFFF"/>
            </a:solidFill>
            <a:prstDash val="solid"/>
            <a:round/>
          </a:ln>
        </p:spPr>
      </p:pic>
    </p:spTree>
    <p:extLst>
      <p:ext uri="{BB962C8B-B14F-4D97-AF65-F5344CB8AC3E}">
        <p14:creationId xmlns:p14="http://schemas.microsoft.com/office/powerpoint/2010/main" val="438160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D3BF7-F854-EAD0-E256-4A8FBF6F83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D4641CF-1BFD-B236-5012-BF4335A56CA4}"/>
              </a:ext>
            </a:extLst>
          </p:cNvPr>
          <p:cNvSpPr>
            <a:spLocks noGrp="1"/>
          </p:cNvSpPr>
          <p:nvPr>
            <p:ph idx="1"/>
          </p:nvPr>
        </p:nvSpPr>
        <p:spPr/>
        <p:txBody>
          <a:bodyPr>
            <a:normAutofit/>
          </a:bodyPr>
          <a:lstStyle/>
          <a:p>
            <a:pPr marL="0" indent="0">
              <a:buNone/>
            </a:pPr>
            <a:endParaRPr lang="en-US" sz="4800" dirty="0"/>
          </a:p>
          <a:p>
            <a:pPr marL="0" indent="0">
              <a:buNone/>
            </a:pPr>
            <a:endParaRPr lang="en-US" sz="4800" dirty="0"/>
          </a:p>
          <a:p>
            <a:pPr marL="0" indent="0">
              <a:buNone/>
            </a:pPr>
            <a:r>
              <a:rPr lang="en-US" sz="4800" dirty="0"/>
              <a:t>No BAC for THC</a:t>
            </a:r>
          </a:p>
        </p:txBody>
      </p:sp>
      <p:pic>
        <p:nvPicPr>
          <p:cNvPr id="3074" name="Picture 2" descr="How Does a Breathalyzer Work ...">
            <a:extLst>
              <a:ext uri="{FF2B5EF4-FFF2-40B4-BE49-F238E27FC236}">
                <a16:creationId xmlns:a16="http://schemas.microsoft.com/office/drawing/2014/main" xmlns="" id="{70A7B4E5-9470-4D41-17EF-5643BCA7F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324" y="1341896"/>
            <a:ext cx="5005633" cy="460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12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B08051-36BF-9902-C727-8057115308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97DA647-2E8D-C0A2-29DD-05AF5FFDAC5C}"/>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xmlns="" id="{55064864-055F-EA6E-493E-9670D90AC2AA}"/>
              </a:ext>
            </a:extLst>
          </p:cNvPr>
          <p:cNvPicPr>
            <a:picLocks noChangeAspect="1"/>
          </p:cNvPicPr>
          <p:nvPr/>
        </p:nvPicPr>
        <p:blipFill>
          <a:blip r:embed="rId3"/>
          <a:stretch>
            <a:fillRect/>
          </a:stretch>
        </p:blipFill>
        <p:spPr>
          <a:xfrm>
            <a:off x="361950" y="133350"/>
            <a:ext cx="11487150" cy="6496049"/>
          </a:xfrm>
          <a:prstGeom prst="rect">
            <a:avLst/>
          </a:prstGeom>
        </p:spPr>
      </p:pic>
    </p:spTree>
    <p:extLst>
      <p:ext uri="{BB962C8B-B14F-4D97-AF65-F5344CB8AC3E}">
        <p14:creationId xmlns:p14="http://schemas.microsoft.com/office/powerpoint/2010/main" val="2316655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Gateway or Attitude?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3234" y="2264229"/>
            <a:ext cx="7158446" cy="3474720"/>
          </a:xfrm>
        </p:spPr>
      </p:pic>
    </p:spTree>
    <p:extLst>
      <p:ext uri="{BB962C8B-B14F-4D97-AF65-F5344CB8AC3E}">
        <p14:creationId xmlns:p14="http://schemas.microsoft.com/office/powerpoint/2010/main" val="276376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multi coloured wooden stick figures">
            <a:extLst>
              <a:ext uri="{FF2B5EF4-FFF2-40B4-BE49-F238E27FC236}">
                <a16:creationId xmlns:a16="http://schemas.microsoft.com/office/drawing/2014/main" xmlns="" id="{302AB760-73BA-1017-61ED-DCD8B08E74F5}"/>
              </a:ext>
            </a:extLst>
          </p:cNvPr>
          <p:cNvPicPr>
            <a:picLocks noChangeAspect="1"/>
          </p:cNvPicPr>
          <p:nvPr/>
        </p:nvPicPr>
        <p:blipFill>
          <a:blip r:embed="rId4"/>
          <a:srcRect l="19512" r="33644"/>
          <a:stretch/>
        </p:blipFill>
        <p:spPr>
          <a:xfrm>
            <a:off x="7552944" y="10"/>
            <a:ext cx="4639056" cy="6857990"/>
          </a:xfrm>
          <a:prstGeom prst="rect">
            <a:avLst/>
          </a:prstGeom>
        </p:spPr>
      </p:pic>
      <p:sp useBgFill="1">
        <p:nvSpPr>
          <p:cNvPr id="9" name="Rectangle 8">
            <a:extLst>
              <a:ext uri="{FF2B5EF4-FFF2-40B4-BE49-F238E27FC236}">
                <a16:creationId xmlns:a16="http://schemas.microsoft.com/office/drawing/2014/main" xmlns="" id="{97E60398-905F-436C-AB6F-00D742F625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F274D30-47EB-3BEA-4003-0B911FA82A13}"/>
              </a:ext>
            </a:extLst>
          </p:cNvPr>
          <p:cNvSpPr>
            <a:spLocks noGrp="1"/>
          </p:cNvSpPr>
          <p:nvPr>
            <p:ph type="title"/>
          </p:nvPr>
        </p:nvSpPr>
        <p:spPr>
          <a:xfrm>
            <a:off x="838201" y="365125"/>
            <a:ext cx="6361590" cy="1325563"/>
          </a:xfrm>
        </p:spPr>
        <p:txBody>
          <a:bodyPr>
            <a:normAutofit/>
          </a:bodyPr>
          <a:lstStyle/>
          <a:p>
            <a:r>
              <a:rPr lang="en-US" sz="4000" dirty="0"/>
              <a:t>Court Responses to Cannabis Use</a:t>
            </a:r>
          </a:p>
        </p:txBody>
      </p:sp>
      <p:sp>
        <p:nvSpPr>
          <p:cNvPr id="3" name="Content Placeholder 2">
            <a:extLst>
              <a:ext uri="{FF2B5EF4-FFF2-40B4-BE49-F238E27FC236}">
                <a16:creationId xmlns:a16="http://schemas.microsoft.com/office/drawing/2014/main" xmlns="" id="{F101B759-AB96-AD7D-0550-0AFE09FB3E71}"/>
              </a:ext>
            </a:extLst>
          </p:cNvPr>
          <p:cNvSpPr>
            <a:spLocks noGrp="1"/>
          </p:cNvSpPr>
          <p:nvPr>
            <p:ph idx="1"/>
          </p:nvPr>
        </p:nvSpPr>
        <p:spPr>
          <a:xfrm>
            <a:off x="1120000" y="2055813"/>
            <a:ext cx="6166920" cy="4121150"/>
          </a:xfrm>
        </p:spPr>
        <p:txBody>
          <a:bodyPr>
            <a:normAutofit lnSpcReduction="10000"/>
          </a:bodyPr>
          <a:lstStyle/>
          <a:p>
            <a:pPr marL="514350" indent="-514350">
              <a:buAutoNum type="arabicPeriod"/>
            </a:pPr>
            <a:r>
              <a:rPr lang="en-US" sz="2600" dirty="0"/>
              <a:t>Abstinence-based approach – corrective/responsive action implemented</a:t>
            </a:r>
          </a:p>
          <a:p>
            <a:pPr marL="514350" indent="-514350">
              <a:buAutoNum type="arabicPeriod"/>
            </a:pPr>
            <a:endParaRPr lang="en-US" sz="2600" dirty="0"/>
          </a:p>
          <a:p>
            <a:pPr marL="514350" indent="-514350">
              <a:buAutoNum type="arabicPeriod"/>
            </a:pPr>
            <a:r>
              <a:rPr lang="en-US" sz="2600" dirty="0"/>
              <a:t>Tolerance-based approach – use not encouraged but punitive actions not taken</a:t>
            </a:r>
          </a:p>
          <a:p>
            <a:pPr marL="514350" indent="-514350">
              <a:buAutoNum type="arabicPeriod"/>
            </a:pPr>
            <a:endParaRPr lang="en-US" sz="2600" dirty="0"/>
          </a:p>
          <a:p>
            <a:pPr marL="514350" indent="-514350">
              <a:buAutoNum type="arabicPeriod"/>
            </a:pPr>
            <a:r>
              <a:rPr lang="en-US" sz="2600" dirty="0"/>
              <a:t>Adaptive approach – tailor response to individual participant’s needs</a:t>
            </a:r>
          </a:p>
        </p:txBody>
      </p:sp>
    </p:spTree>
    <p:extLst>
      <p:ext uri="{BB962C8B-B14F-4D97-AF65-F5344CB8AC3E}">
        <p14:creationId xmlns:p14="http://schemas.microsoft.com/office/powerpoint/2010/main" val="2660604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6020E385-54F4-42F2-9A7E-7A8B8160EC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3D95FD1-CC79-48DF-4D1A-111EDA8C6B2D}"/>
              </a:ext>
            </a:extLst>
          </p:cNvPr>
          <p:cNvSpPr>
            <a:spLocks noGrp="1"/>
          </p:cNvSpPr>
          <p:nvPr>
            <p:ph type="title"/>
          </p:nvPr>
        </p:nvSpPr>
        <p:spPr>
          <a:xfrm>
            <a:off x="838200" y="365125"/>
            <a:ext cx="10515600" cy="1325563"/>
          </a:xfrm>
        </p:spPr>
        <p:txBody>
          <a:bodyPr>
            <a:normAutofit/>
          </a:bodyPr>
          <a:lstStyle/>
          <a:p>
            <a:r>
              <a:rPr lang="en-US" sz="4200">
                <a:gradFill flip="none" rotWithShape="1">
                  <a:gsLst>
                    <a:gs pos="28000">
                      <a:srgbClr val="EDEDED"/>
                    </a:gs>
                    <a:gs pos="0">
                      <a:srgbClr val="BFBFBF"/>
                    </a:gs>
                    <a:gs pos="100000">
                      <a:srgbClr val="FFFFFF"/>
                    </a:gs>
                  </a:gsLst>
                  <a:lin ang="4800000" scaled="0"/>
                  <a:tileRect/>
                </a:gradFill>
              </a:rPr>
              <a:t>National Association of Treatment Court Professionals (now AllRise)</a:t>
            </a:r>
          </a:p>
        </p:txBody>
      </p:sp>
      <p:sp>
        <p:nvSpPr>
          <p:cNvPr id="3" name="Content Placeholder 2">
            <a:extLst>
              <a:ext uri="{FF2B5EF4-FFF2-40B4-BE49-F238E27FC236}">
                <a16:creationId xmlns:a16="http://schemas.microsoft.com/office/drawing/2014/main" xmlns="" id="{DEBC5F49-97EA-F71D-C483-943B050F72AC}"/>
              </a:ext>
            </a:extLst>
          </p:cNvPr>
          <p:cNvSpPr>
            <a:spLocks noGrp="1"/>
          </p:cNvSpPr>
          <p:nvPr>
            <p:ph idx="1"/>
          </p:nvPr>
        </p:nvSpPr>
        <p:spPr>
          <a:xfrm>
            <a:off x="1120000" y="1825625"/>
            <a:ext cx="6356856" cy="4351338"/>
          </a:xfrm>
        </p:spPr>
        <p:txBody>
          <a:bodyPr>
            <a:normAutofit/>
          </a:bodyPr>
          <a:lstStyle/>
          <a:p>
            <a:pPr marL="0" indent="0">
              <a:buNone/>
            </a:pPr>
            <a:endParaRPr lang="en-US" dirty="0">
              <a:gradFill>
                <a:gsLst>
                  <a:gs pos="34000">
                    <a:srgbClr val="EDEDED"/>
                  </a:gs>
                  <a:gs pos="0">
                    <a:srgbClr val="BFBFBF"/>
                  </a:gs>
                  <a:gs pos="100000">
                    <a:srgbClr val="FFFFFF"/>
                  </a:gs>
                </a:gsLst>
                <a:lin ang="4800000" scaled="0"/>
              </a:gradFill>
            </a:endParaRPr>
          </a:p>
          <a:p>
            <a:pPr marL="0" indent="0">
              <a:buNone/>
            </a:pPr>
            <a:r>
              <a:rPr lang="en-US" dirty="0">
                <a:gradFill>
                  <a:gsLst>
                    <a:gs pos="34000">
                      <a:srgbClr val="EDEDED"/>
                    </a:gs>
                    <a:gs pos="0">
                      <a:srgbClr val="BFBFBF"/>
                    </a:gs>
                    <a:gs pos="100000">
                      <a:srgbClr val="FFFFFF"/>
                    </a:gs>
                  </a:gsLst>
                  <a:lin ang="4800000" scaled="0"/>
                </a:gradFill>
              </a:rPr>
              <a:t>Supports reasonable prohibitions in drug courts against the use of any form of cannabis by participants and the imposition of suitable consequences, consistent with evidence-based practices</a:t>
            </a:r>
          </a:p>
        </p:txBody>
      </p:sp>
      <p:sp>
        <p:nvSpPr>
          <p:cNvPr id="1033" name="Rounded Rectangle 17">
            <a:extLst>
              <a:ext uri="{FF2B5EF4-FFF2-40B4-BE49-F238E27FC236}">
                <a16:creationId xmlns:a16="http://schemas.microsoft.com/office/drawing/2014/main" xmlns="" id="{B1B60728-8C3E-4908-96B8-23E962259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33852" y="1948070"/>
            <a:ext cx="3429886" cy="3896139"/>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me - All Rise">
            <a:extLst>
              <a:ext uri="{FF2B5EF4-FFF2-40B4-BE49-F238E27FC236}">
                <a16:creationId xmlns:a16="http://schemas.microsoft.com/office/drawing/2014/main" xmlns="" id="{6DD7A965-E4E7-6C91-EFE3-A5E37B91379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6824" y="3460771"/>
            <a:ext cx="2843942" cy="87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7255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BB79759E-0249-D2EF-5633-EBCF686B4F55}"/>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Supervision Compliance and Treatment</a:t>
            </a:r>
          </a:p>
        </p:txBody>
      </p:sp>
      <p:cxnSp>
        <p:nvCxnSpPr>
          <p:cNvPr id="10" name="Straight Connector 9">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6E6E968E-AFC0-021C-2CAA-570064F9FFDE}"/>
              </a:ext>
            </a:extLst>
          </p:cNvPr>
          <p:cNvSpPr>
            <a:spLocks noGrp="1"/>
          </p:cNvSpPr>
          <p:nvPr>
            <p:ph idx="1"/>
          </p:nvPr>
        </p:nvSpPr>
        <p:spPr>
          <a:xfrm>
            <a:off x="4996542" y="1115786"/>
            <a:ext cx="6357257" cy="5285014"/>
          </a:xfrm>
        </p:spPr>
        <p:txBody>
          <a:bodyPr anchor="ctr">
            <a:normAutofit/>
          </a:bodyPr>
          <a:lstStyle/>
          <a:p>
            <a:r>
              <a:rPr lang="en-US" sz="2000" dirty="0">
                <a:solidFill>
                  <a:schemeClr val="tx1">
                    <a:lumMod val="95000"/>
                  </a:schemeClr>
                </a:solidFill>
              </a:rPr>
              <a:t>Remember, substance use is a risk factor for recidivism</a:t>
            </a:r>
          </a:p>
          <a:p>
            <a:r>
              <a:rPr lang="en-US" sz="2000" dirty="0">
                <a:solidFill>
                  <a:schemeClr val="tx1">
                    <a:lumMod val="95000"/>
                  </a:schemeClr>
                </a:solidFill>
              </a:rPr>
              <a:t>Adverse interactions/complications when used with commonly prescribed psychotropic medications</a:t>
            </a:r>
          </a:p>
          <a:p>
            <a:r>
              <a:rPr lang="en-US" sz="2000" dirty="0">
                <a:solidFill>
                  <a:schemeClr val="tx1">
                    <a:lumMod val="95000"/>
                  </a:schemeClr>
                </a:solidFill>
              </a:rPr>
              <a:t>Use highly correlated with medication non-compliance</a:t>
            </a:r>
          </a:p>
          <a:p>
            <a:r>
              <a:rPr lang="en-US" sz="2000" dirty="0">
                <a:solidFill>
                  <a:schemeClr val="tx1">
                    <a:lumMod val="95000"/>
                  </a:schemeClr>
                </a:solidFill>
              </a:rPr>
              <a:t>Use disrupts life domains that might otherwise serve as protective factors</a:t>
            </a:r>
          </a:p>
          <a:p>
            <a:r>
              <a:rPr lang="en-US" sz="2000" dirty="0">
                <a:solidFill>
                  <a:schemeClr val="tx1">
                    <a:lumMod val="95000"/>
                  </a:schemeClr>
                </a:solidFill>
              </a:rPr>
              <a:t>Interferes with learning and retaining information, including from treatment, and the use of active coping skills when cannabis used as a coping mechanism</a:t>
            </a:r>
          </a:p>
          <a:p>
            <a:r>
              <a:rPr lang="en-US" sz="2000" dirty="0">
                <a:solidFill>
                  <a:schemeClr val="tx1">
                    <a:lumMod val="95000"/>
                  </a:schemeClr>
                </a:solidFill>
              </a:rPr>
              <a:t>Effect on motivation influences many aspects of supervision, including employment-seeking and retention, appearing for appointments and court hearings</a:t>
            </a:r>
          </a:p>
          <a:p>
            <a:endParaRPr lang="en-US" sz="1700" dirty="0">
              <a:solidFill>
                <a:schemeClr val="tx1">
                  <a:lumMod val="95000"/>
                </a:schemeClr>
              </a:solidFill>
            </a:endParaRPr>
          </a:p>
        </p:txBody>
      </p:sp>
    </p:spTree>
    <p:extLst>
      <p:ext uri="{BB962C8B-B14F-4D97-AF65-F5344CB8AC3E}">
        <p14:creationId xmlns:p14="http://schemas.microsoft.com/office/powerpoint/2010/main" val="3426578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D4E11C7-7BD5-4045-AC27-3F529BEC7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4068DDFE-15E1-4ADF-B416-71F2F6B4CA80}"/>
              </a:ext>
            </a:extLst>
          </p:cNvPr>
          <p:cNvSpPr>
            <a:spLocks noGrp="1"/>
          </p:cNvSpPr>
          <p:nvPr>
            <p:ph type="title"/>
          </p:nvPr>
        </p:nvSpPr>
        <p:spPr>
          <a:xfrm>
            <a:off x="838200" y="1115786"/>
            <a:ext cx="3473851" cy="4626428"/>
          </a:xfrm>
          <a:effectLst/>
        </p:spPr>
        <p:txBody>
          <a:bodyPr anchor="ctr">
            <a:normAutofit/>
          </a:bodyPr>
          <a:lstStyle/>
          <a:p>
            <a:pPr algn="r"/>
            <a:r>
              <a:rPr lang="en-US" sz="4000">
                <a:solidFill>
                  <a:schemeClr val="tx1">
                    <a:lumMod val="95000"/>
                  </a:schemeClr>
                </a:solidFill>
              </a:rPr>
              <a:t>What Would You Do?</a:t>
            </a:r>
          </a:p>
        </p:txBody>
      </p:sp>
      <p:cxnSp>
        <p:nvCxnSpPr>
          <p:cNvPr id="10" name="Straight Connector 9">
            <a:extLst>
              <a:ext uri="{FF2B5EF4-FFF2-40B4-BE49-F238E27FC236}">
                <a16:creationId xmlns:a16="http://schemas.microsoft.com/office/drawing/2014/main" xmlns="" id="{21FCCE20-1E4F-44FF-87B4-379D391A2D1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32907"/>
            <a:ext cx="0" cy="279218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8939EDD-053E-46E0-A554-2C744B3875F4}"/>
              </a:ext>
            </a:extLst>
          </p:cNvPr>
          <p:cNvSpPr>
            <a:spLocks noGrp="1"/>
          </p:cNvSpPr>
          <p:nvPr>
            <p:ph idx="1"/>
          </p:nvPr>
        </p:nvSpPr>
        <p:spPr>
          <a:xfrm>
            <a:off x="4996542" y="1115786"/>
            <a:ext cx="6357255" cy="4626428"/>
          </a:xfrm>
        </p:spPr>
        <p:txBody>
          <a:bodyPr anchor="ctr">
            <a:normAutofit/>
          </a:bodyPr>
          <a:lstStyle/>
          <a:p>
            <a:pPr marL="0" indent="0">
              <a:buNone/>
            </a:pPr>
            <a:r>
              <a:rPr lang="en-US" sz="3200" dirty="0">
                <a:solidFill>
                  <a:schemeClr val="tx1">
                    <a:lumMod val="95000"/>
                  </a:schemeClr>
                </a:solidFill>
              </a:rPr>
              <a:t>John, on probation for a drug possession offense, presents his Medical Marijuana Card to his probation officer and asks to have the conditions of his supervision changed to permit him to use marijuana.</a:t>
            </a:r>
          </a:p>
          <a:p>
            <a:pPr marL="0" indent="0">
              <a:buNone/>
            </a:pPr>
            <a:endParaRPr lang="en-US" sz="2000" dirty="0">
              <a:solidFill>
                <a:schemeClr val="tx1">
                  <a:lumMod val="95000"/>
                </a:schemeClr>
              </a:solidFill>
            </a:endParaRPr>
          </a:p>
          <a:p>
            <a:pPr marL="0" indent="0">
              <a:buNone/>
            </a:pPr>
            <a:r>
              <a:rPr lang="en-US" sz="2000" dirty="0">
                <a:solidFill>
                  <a:schemeClr val="tx1">
                    <a:lumMod val="95000"/>
                  </a:schemeClr>
                </a:solidFill>
              </a:rPr>
              <a:t>		 </a:t>
            </a:r>
          </a:p>
        </p:txBody>
      </p:sp>
    </p:spTree>
    <p:extLst>
      <p:ext uri="{BB962C8B-B14F-4D97-AF65-F5344CB8AC3E}">
        <p14:creationId xmlns:p14="http://schemas.microsoft.com/office/powerpoint/2010/main" val="91627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8F395-855A-61A5-FE7D-F4D22F86C7E1}"/>
              </a:ext>
            </a:extLst>
          </p:cNvPr>
          <p:cNvSpPr>
            <a:spLocks noGrp="1"/>
          </p:cNvSpPr>
          <p:nvPr>
            <p:ph type="title"/>
          </p:nvPr>
        </p:nvSpPr>
        <p:spPr>
          <a:xfrm>
            <a:off x="838200" y="365125"/>
            <a:ext cx="10515600" cy="1325563"/>
          </a:xfrm>
        </p:spPr>
        <p:txBody>
          <a:bodyPr>
            <a:normAutofit/>
          </a:bodyPr>
          <a:lstStyle/>
          <a:p>
            <a:r>
              <a:rPr lang="en-US" dirty="0"/>
              <a:t>Effect of State Legalization</a:t>
            </a:r>
          </a:p>
        </p:txBody>
      </p:sp>
      <p:sp>
        <p:nvSpPr>
          <p:cNvPr id="2055" name="Rounded Rectangle 17">
            <a:extLst>
              <a:ext uri="{FF2B5EF4-FFF2-40B4-BE49-F238E27FC236}">
                <a16:creationId xmlns:a16="http://schemas.microsoft.com/office/drawing/2014/main" xmlns=""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urt Gavel - Judge's Gavel - Courtroom ...">
            <a:extLst>
              <a:ext uri="{FF2B5EF4-FFF2-40B4-BE49-F238E27FC236}">
                <a16:creationId xmlns:a16="http://schemas.microsoft.com/office/drawing/2014/main" xmlns="" id="{712A29D5-5B38-8741-CEA0-FB95C278D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91" r="4035" b="2"/>
          <a:stretch/>
        </p:blipFill>
        <p:spPr bwMode="auto">
          <a:xfrm>
            <a:off x="1131172" y="2268111"/>
            <a:ext cx="4187222" cy="3256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C898C107-0128-9C0A-2953-7C6BF97CCF06}"/>
              </a:ext>
            </a:extLst>
          </p:cNvPr>
          <p:cNvSpPr>
            <a:spLocks noGrp="1"/>
          </p:cNvSpPr>
          <p:nvPr>
            <p:ph idx="1"/>
          </p:nvPr>
        </p:nvSpPr>
        <p:spPr>
          <a:xfrm>
            <a:off x="6096000" y="1948069"/>
            <a:ext cx="5257799" cy="4228893"/>
          </a:xfrm>
        </p:spPr>
        <p:txBody>
          <a:bodyPr>
            <a:normAutofit/>
          </a:bodyPr>
          <a:lstStyle/>
          <a:p>
            <a:pPr marL="0" indent="0">
              <a:buNone/>
            </a:pPr>
            <a:r>
              <a:rPr lang="en-US" dirty="0"/>
              <a:t>The legalization of marijuana, either medical or recreational, and the lack of federal enforcement of 	some laws does not impact federal enforcement of other laws, including the tax code.</a:t>
            </a:r>
          </a:p>
          <a:p>
            <a:pPr marL="0" indent="0">
              <a:buNone/>
            </a:pPr>
            <a:endParaRPr lang="en-US" sz="2400" dirty="0"/>
          </a:p>
          <a:p>
            <a:pPr marL="0" indent="0">
              <a:buNone/>
            </a:pPr>
            <a:r>
              <a:rPr lang="en-US" sz="2400" i="1" dirty="0"/>
              <a:t>Standing Akimbo, LLC v. United States, </a:t>
            </a:r>
            <a:r>
              <a:rPr lang="en-US" sz="2400" dirty="0"/>
              <a:t>594 U.S. ___ (2021)</a:t>
            </a:r>
          </a:p>
        </p:txBody>
      </p:sp>
    </p:spTree>
    <p:extLst>
      <p:ext uri="{BB962C8B-B14F-4D97-AF65-F5344CB8AC3E}">
        <p14:creationId xmlns:p14="http://schemas.microsoft.com/office/powerpoint/2010/main" val="1556656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y question marks on black background">
            <a:extLst>
              <a:ext uri="{FF2B5EF4-FFF2-40B4-BE49-F238E27FC236}">
                <a16:creationId xmlns:a16="http://schemas.microsoft.com/office/drawing/2014/main" xmlns="" id="{3F59BA50-5990-A773-63E2-4113F4CD5E5B}"/>
              </a:ext>
            </a:extLst>
          </p:cNvPr>
          <p:cNvPicPr>
            <a:picLocks noChangeAspect="1"/>
          </p:cNvPicPr>
          <p:nvPr/>
        </p:nvPicPr>
        <p:blipFill rotWithShape="1">
          <a:blip r:embed="rId3"/>
          <a:srcRect t="29015" b="14340"/>
          <a:stretch/>
        </p:blipFill>
        <p:spPr>
          <a:xfrm>
            <a:off x="20" y="10"/>
            <a:ext cx="12191980" cy="4212698"/>
          </a:xfrm>
          <a:prstGeom prst="rect">
            <a:avLst/>
          </a:prstGeom>
        </p:spPr>
      </p:pic>
      <p:sp>
        <p:nvSpPr>
          <p:cNvPr id="2" name="Title 1">
            <a:extLst>
              <a:ext uri="{FF2B5EF4-FFF2-40B4-BE49-F238E27FC236}">
                <a16:creationId xmlns:a16="http://schemas.microsoft.com/office/drawing/2014/main" xmlns="" id="{CFE0D602-69DD-D001-BD28-4CA9AA79F98A}"/>
              </a:ext>
            </a:extLst>
          </p:cNvPr>
          <p:cNvSpPr>
            <a:spLocks noGrp="1"/>
          </p:cNvSpPr>
          <p:nvPr>
            <p:ph type="title"/>
          </p:nvPr>
        </p:nvSpPr>
        <p:spPr>
          <a:xfrm>
            <a:off x="657224" y="4544814"/>
            <a:ext cx="4843555" cy="1807659"/>
          </a:xfrm>
        </p:spPr>
        <p:txBody>
          <a:bodyPr>
            <a:normAutofit/>
          </a:bodyPr>
          <a:lstStyle/>
          <a:p>
            <a:pPr algn="r"/>
            <a:r>
              <a:rPr lang="en-US" sz="4800" dirty="0">
                <a:solidFill>
                  <a:srgbClr val="FFFFFF"/>
                </a:solidFill>
              </a:rPr>
              <a:t>Questions?</a:t>
            </a:r>
          </a:p>
        </p:txBody>
      </p:sp>
      <p:sp>
        <p:nvSpPr>
          <p:cNvPr id="3" name="Content Placeholder 2">
            <a:extLst>
              <a:ext uri="{FF2B5EF4-FFF2-40B4-BE49-F238E27FC236}">
                <a16:creationId xmlns:a16="http://schemas.microsoft.com/office/drawing/2014/main" xmlns="" id="{41D61022-A642-A29F-8A54-D6D7044B49BF}"/>
              </a:ext>
            </a:extLst>
          </p:cNvPr>
          <p:cNvSpPr>
            <a:spLocks noGrp="1"/>
          </p:cNvSpPr>
          <p:nvPr>
            <p:ph idx="1"/>
          </p:nvPr>
        </p:nvSpPr>
        <p:spPr>
          <a:xfrm>
            <a:off x="6095999" y="4540559"/>
            <a:ext cx="5334382" cy="2130207"/>
          </a:xfrm>
        </p:spPr>
        <p:txBody>
          <a:bodyPr anchor="ctr">
            <a:normAutofit fontScale="85000" lnSpcReduction="20000"/>
          </a:bodyPr>
          <a:lstStyle/>
          <a:p>
            <a:pPr marL="0" indent="0">
              <a:buNone/>
            </a:pPr>
            <a:r>
              <a:rPr lang="en-US" dirty="0" smtClean="0">
                <a:solidFill>
                  <a:srgbClr val="FFFFFF"/>
                </a:solidFill>
              </a:rPr>
              <a:t>Dr. Kara </a:t>
            </a:r>
            <a:r>
              <a:rPr lang="en-US" dirty="0" err="1" smtClean="0">
                <a:solidFill>
                  <a:srgbClr val="FFFFFF"/>
                </a:solidFill>
              </a:rPr>
              <a:t>Marciani</a:t>
            </a:r>
            <a:endParaRPr lang="en-US" dirty="0" smtClean="0">
              <a:solidFill>
                <a:srgbClr val="FFFFFF"/>
              </a:solidFill>
            </a:endParaRPr>
          </a:p>
          <a:p>
            <a:pPr marL="0" indent="0">
              <a:buNone/>
            </a:pPr>
            <a:r>
              <a:rPr lang="en-US" dirty="0"/>
              <a:t>marcianipsych@gmail.com</a:t>
            </a:r>
          </a:p>
          <a:p>
            <a:pPr marL="0" indent="0">
              <a:buNone/>
            </a:pPr>
            <a:endParaRPr lang="en-US" dirty="0">
              <a:solidFill>
                <a:srgbClr val="FFFFFF"/>
              </a:solidFill>
            </a:endParaRPr>
          </a:p>
          <a:p>
            <a:pPr marL="0" indent="0">
              <a:buNone/>
            </a:pPr>
            <a:r>
              <a:rPr lang="en-US" sz="3200" dirty="0">
                <a:solidFill>
                  <a:srgbClr val="FFFFFF"/>
                </a:solidFill>
              </a:rPr>
              <a:t>Judge Kate Huffman</a:t>
            </a:r>
          </a:p>
          <a:p>
            <a:pPr marL="0" indent="0">
              <a:buNone/>
            </a:pPr>
            <a:r>
              <a:rPr lang="en-US" sz="3200" dirty="0">
                <a:solidFill>
                  <a:srgbClr val="FFFFFF"/>
                </a:solidFill>
              </a:rPr>
              <a:t>ohiojolhuffman@gmail.com</a:t>
            </a:r>
          </a:p>
        </p:txBody>
      </p:sp>
    </p:spTree>
    <p:extLst>
      <p:ext uri="{BB962C8B-B14F-4D97-AF65-F5344CB8AC3E}">
        <p14:creationId xmlns:p14="http://schemas.microsoft.com/office/powerpoint/2010/main" val="2186464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Public Attitudes About Cannabis Use</a:t>
            </a:r>
          </a:p>
        </p:txBody>
      </p:sp>
      <p:sp>
        <p:nvSpPr>
          <p:cNvPr id="3" name="Content Placeholder 2"/>
          <p:cNvSpPr>
            <a:spLocks noGrp="1"/>
          </p:cNvSpPr>
          <p:nvPr>
            <p:ph idx="1"/>
          </p:nvPr>
        </p:nvSpPr>
        <p:spPr/>
        <p:txBody>
          <a:bodyPr/>
          <a:lstStyle/>
          <a:p>
            <a:r>
              <a:rPr lang="en-US" dirty="0"/>
              <a:t>80% aware that marijuana is more potent today compared to the past</a:t>
            </a:r>
          </a:p>
          <a:p>
            <a:r>
              <a:rPr lang="en-US" dirty="0"/>
              <a:t>55% felt legalization of cannabis would negatively affect road safety</a:t>
            </a:r>
          </a:p>
          <a:p>
            <a:r>
              <a:rPr lang="en-US" dirty="0"/>
              <a:t>59% believe legalization would negatively affect employee safety</a:t>
            </a:r>
          </a:p>
          <a:p>
            <a:r>
              <a:rPr lang="en-US" dirty="0"/>
              <a:t>63% believed legalization would result in increased emergency department visits</a:t>
            </a:r>
          </a:p>
        </p:txBody>
      </p:sp>
    </p:spTree>
    <p:extLst>
      <p:ext uri="{BB962C8B-B14F-4D97-AF65-F5344CB8AC3E}">
        <p14:creationId xmlns:p14="http://schemas.microsoft.com/office/powerpoint/2010/main" val="1965779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Perceptions of Cannabis Safety</a:t>
            </a:r>
          </a:p>
        </p:txBody>
      </p:sp>
      <p:sp>
        <p:nvSpPr>
          <p:cNvPr id="3" name="Content Placeholder 2"/>
          <p:cNvSpPr>
            <a:spLocks noGrp="1"/>
          </p:cNvSpPr>
          <p:nvPr>
            <p:ph idx="1"/>
          </p:nvPr>
        </p:nvSpPr>
        <p:spPr/>
        <p:txBody>
          <a:bodyPr/>
          <a:lstStyle/>
          <a:p>
            <a:pPr marL="0" indent="0">
              <a:buNone/>
            </a:pPr>
            <a:r>
              <a:rPr lang="en-US" dirty="0"/>
              <a:t>36% of survey respondents believe daily cannabis smoking is safer than daily tobacco smoking</a:t>
            </a:r>
          </a:p>
          <a:p>
            <a:pPr marL="0" indent="0">
              <a:buNone/>
            </a:pPr>
            <a:endParaRPr lang="en-US" dirty="0"/>
          </a:p>
          <a:p>
            <a:pPr marL="0" indent="0">
              <a:buNone/>
            </a:pPr>
            <a:r>
              <a:rPr lang="en-US" dirty="0"/>
              <a:t>A similar percentage believe that secondhand cannabis smoke is safer than similar tobacco smoke</a:t>
            </a:r>
          </a:p>
        </p:txBody>
      </p:sp>
    </p:spTree>
    <p:extLst>
      <p:ext uri="{BB962C8B-B14F-4D97-AF65-F5344CB8AC3E}">
        <p14:creationId xmlns:p14="http://schemas.microsoft.com/office/powerpoint/2010/main" val="110918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E70246-9C40-8B1A-C50A-EDF2C21ADF61}"/>
              </a:ext>
            </a:extLst>
          </p:cNvPr>
          <p:cNvSpPr>
            <a:spLocks noGrp="1"/>
          </p:cNvSpPr>
          <p:nvPr>
            <p:ph type="title"/>
          </p:nvPr>
        </p:nvSpPr>
        <p:spPr/>
        <p:txBody>
          <a:bodyPr/>
          <a:lstStyle/>
          <a:p>
            <a:r>
              <a:rPr lang="en-US" dirty="0"/>
              <a:t>Breaking Down the Data</a:t>
            </a:r>
          </a:p>
        </p:txBody>
      </p:sp>
      <p:sp>
        <p:nvSpPr>
          <p:cNvPr id="3" name="Content Placeholder 2">
            <a:extLst>
              <a:ext uri="{FF2B5EF4-FFF2-40B4-BE49-F238E27FC236}">
                <a16:creationId xmlns:a16="http://schemas.microsoft.com/office/drawing/2014/main" xmlns="" id="{9BB27A22-5000-A1A4-FEB5-54A432D47E24}"/>
              </a:ext>
            </a:extLst>
          </p:cNvPr>
          <p:cNvSpPr>
            <a:spLocks noGrp="1"/>
          </p:cNvSpPr>
          <p:nvPr>
            <p:ph idx="1"/>
          </p:nvPr>
        </p:nvSpPr>
        <p:spPr/>
        <p:txBody>
          <a:bodyPr>
            <a:normAutofit fontScale="85000" lnSpcReduction="20000"/>
          </a:bodyPr>
          <a:lstStyle/>
          <a:p>
            <a:pPr marL="0" indent="0">
              <a:buNone/>
            </a:pPr>
            <a:r>
              <a:rPr lang="en-US" dirty="0"/>
              <a:t>Daily cannabis use is somewhat or completely safe</a:t>
            </a:r>
          </a:p>
          <a:p>
            <a:pPr marL="0" indent="0">
              <a:buNone/>
            </a:pPr>
            <a:r>
              <a:rPr lang="en-US" dirty="0"/>
              <a:t>	Users		71%</a:t>
            </a:r>
          </a:p>
          <a:p>
            <a:pPr marL="0" indent="0">
              <a:buNone/>
            </a:pPr>
            <a:endParaRPr lang="en-US" dirty="0"/>
          </a:p>
          <a:p>
            <a:pPr marL="0" indent="0">
              <a:buNone/>
            </a:pPr>
            <a:r>
              <a:rPr lang="en-US" dirty="0"/>
              <a:t>Daily cannabis use is completely or somewhat unsafe</a:t>
            </a:r>
          </a:p>
          <a:p>
            <a:pPr marL="0" indent="0">
              <a:buNone/>
            </a:pPr>
            <a:r>
              <a:rPr lang="en-US" dirty="0"/>
              <a:t>	Non-users	78%</a:t>
            </a:r>
          </a:p>
          <a:p>
            <a:pPr marL="0" indent="0">
              <a:buNone/>
            </a:pPr>
            <a:endParaRPr lang="en-US" dirty="0"/>
          </a:p>
          <a:p>
            <a:pPr marL="0" indent="0">
              <a:buNone/>
            </a:pPr>
            <a:r>
              <a:rPr lang="en-US" dirty="0"/>
              <a:t>Impact of daily use on mental health</a:t>
            </a:r>
          </a:p>
          <a:p>
            <a:pPr marL="0" indent="0">
              <a:buNone/>
            </a:pPr>
            <a:r>
              <a:rPr lang="en-US" dirty="0"/>
              <a:t>	Has no effect, somewhat or significantly improves</a:t>
            </a:r>
          </a:p>
          <a:p>
            <a:pPr marL="0" indent="0">
              <a:buNone/>
            </a:pPr>
            <a:r>
              <a:rPr lang="en-US" dirty="0"/>
              <a:t>	Users	76%</a:t>
            </a:r>
          </a:p>
          <a:p>
            <a:pPr marL="0" indent="0">
              <a:buNone/>
            </a:pPr>
            <a:r>
              <a:rPr lang="en-US" dirty="0"/>
              <a:t>	Significantly or somewhat harms</a:t>
            </a:r>
          </a:p>
          <a:p>
            <a:pPr marL="0" indent="0">
              <a:buNone/>
            </a:pPr>
            <a:r>
              <a:rPr lang="en-US" dirty="0"/>
              <a:t>	Non-users	69%</a:t>
            </a:r>
          </a:p>
        </p:txBody>
      </p:sp>
    </p:spTree>
    <p:extLst>
      <p:ext uri="{BB962C8B-B14F-4D97-AF65-F5344CB8AC3E}">
        <p14:creationId xmlns:p14="http://schemas.microsoft.com/office/powerpoint/2010/main" val="125763384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Custom 2">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16958A-754B-4396-9457-FD7A427A37DD}">
  <ds:schemaRefs>
    <ds:schemaRef ds:uri="http://schemas.microsoft.com/sharepoint/v3/contenttype/forms"/>
  </ds:schemaRefs>
</ds:datastoreItem>
</file>

<file path=customXml/itemProps2.xml><?xml version="1.0" encoding="utf-8"?>
<ds:datastoreItem xmlns:ds="http://schemas.openxmlformats.org/officeDocument/2006/customXml" ds:itemID="{048C88F1-1664-415F-AFCE-F6CF45809817}">
  <ds:schemaRef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http://purl.org/dc/terms/"/>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CC30393A-FEC6-4A44-9E4A-6EA49F1F7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Template>
  <TotalTime>10577</TotalTime>
  <Words>3043</Words>
  <Application>Microsoft Office PowerPoint</Application>
  <PresentationFormat>Widescreen</PresentationFormat>
  <Paragraphs>424</Paragraphs>
  <Slides>68</Slides>
  <Notes>62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Microsoft Sans Serif</vt:lpstr>
      <vt:lpstr>Depth</vt:lpstr>
      <vt:lpstr>  But It’s Just Weed:  What Courts Need to Know About Cannabis Use</vt:lpstr>
      <vt:lpstr>Learning Objectives</vt:lpstr>
      <vt:lpstr>Why is cannabis problematic?</vt:lpstr>
      <vt:lpstr> </vt:lpstr>
      <vt:lpstr>PowerPoint Presentation</vt:lpstr>
      <vt:lpstr>PowerPoint Presentation</vt:lpstr>
      <vt:lpstr>Public Attitudes About Cannabis Use</vt:lpstr>
      <vt:lpstr>Perceptions of Cannabis Safety</vt:lpstr>
      <vt:lpstr>Breaking Down the Data</vt:lpstr>
      <vt:lpstr>Following Legalization in Colorado</vt:lpstr>
      <vt:lpstr>2022 National Survey on Drug Use and Health</vt:lpstr>
      <vt:lpstr>PowerPoint Presentation</vt:lpstr>
      <vt:lpstr>PowerPoint Presentation</vt:lpstr>
      <vt:lpstr>PowerPoint Presentation</vt:lpstr>
      <vt:lpstr>PowerPoint Presentation</vt:lpstr>
      <vt:lpstr>Increase in Past Month Marijuana Use By Age Group</vt:lpstr>
      <vt:lpstr>PowerPoint Presentation</vt:lpstr>
      <vt:lpstr>Cannabis</vt:lpstr>
      <vt:lpstr>Strains of Cannabis</vt:lpstr>
      <vt:lpstr>Strains of Cannabis</vt:lpstr>
      <vt:lpstr>Delta Differences</vt:lpstr>
      <vt:lpstr>Delta 8 and the 2018 Farm Bill</vt:lpstr>
      <vt:lpstr>THC and the Brain</vt:lpstr>
      <vt:lpstr>THC and the Brain</vt:lpstr>
      <vt:lpstr>Immediate Effects of Cannabis Use</vt:lpstr>
      <vt:lpstr>Common Physical and Psychological Reactions</vt:lpstr>
      <vt:lpstr>PowerPoint Presentation</vt:lpstr>
      <vt:lpstr>PowerPoint Presentation</vt:lpstr>
      <vt:lpstr>Long-Term Effects on the Brain</vt:lpstr>
      <vt:lpstr>Fetal Health</vt:lpstr>
      <vt:lpstr>It’s Not Your Grandpa’s Weed</vt:lpstr>
      <vt:lpstr>Large Doses or High Potency</vt:lpstr>
      <vt:lpstr>Co-occurring Mental Health Disorders</vt:lpstr>
      <vt:lpstr>PowerPoint Presentation</vt:lpstr>
      <vt:lpstr>Adolescence</vt:lpstr>
      <vt:lpstr>The Adolescent Brain</vt:lpstr>
      <vt:lpstr>PowerPoint Presentation</vt:lpstr>
      <vt:lpstr>What’s the difference?</vt:lpstr>
      <vt:lpstr>Risk Perception Among Adolescents</vt:lpstr>
      <vt:lpstr>Managing the Message</vt:lpstr>
      <vt:lpstr>Medical Marijuana</vt:lpstr>
      <vt:lpstr>PowerPoint Presentation</vt:lpstr>
      <vt:lpstr>Medical Marijuana Basics</vt:lpstr>
      <vt:lpstr>PowerPoint Presentation</vt:lpstr>
      <vt:lpstr>CBD</vt:lpstr>
      <vt:lpstr>CBD</vt:lpstr>
      <vt:lpstr>Cannabis Use Disorder</vt:lpstr>
      <vt:lpstr>Cannabis Use Disorder</vt:lpstr>
      <vt:lpstr>PowerPoint Presentation</vt:lpstr>
      <vt:lpstr>Withdrawal Symptoms</vt:lpstr>
      <vt:lpstr>Cannabis Use Disorder and Medical Marijuana</vt:lpstr>
      <vt:lpstr>CUD Health-Related Concerns</vt:lpstr>
      <vt:lpstr>Treatment Modalities</vt:lpstr>
      <vt:lpstr>Treatment Implications</vt:lpstr>
      <vt:lpstr>Alcohol – A Simple Drug</vt:lpstr>
      <vt:lpstr>What makes cannabis and alcohol use different?</vt:lpstr>
      <vt:lpstr>Means of Ingestion</vt:lpstr>
      <vt:lpstr>Method of Consumption Matters</vt:lpstr>
      <vt:lpstr>PowerPoint Presentation</vt:lpstr>
      <vt:lpstr>PowerPoint Presentation</vt:lpstr>
      <vt:lpstr>PowerPoint Presentation</vt:lpstr>
      <vt:lpstr>Gateway or Attitude?</vt:lpstr>
      <vt:lpstr>Court Responses to Cannabis Use</vt:lpstr>
      <vt:lpstr>National Association of Treatment Court Professionals (now AllRise)</vt:lpstr>
      <vt:lpstr>Supervision Compliance and Treatment</vt:lpstr>
      <vt:lpstr>What Would You Do?</vt:lpstr>
      <vt:lpstr>Effect of State Legalization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Courts Need to Know About Cannabis Use</dc:title>
  <dc:creator>Kate Huffman</dc:creator>
  <cp:lastModifiedBy>gayle</cp:lastModifiedBy>
  <cp:revision>52</cp:revision>
  <cp:lastPrinted>2024-01-22T14:39:25Z</cp:lastPrinted>
  <dcterms:created xsi:type="dcterms:W3CDTF">2024-01-03T23:18:23Z</dcterms:created>
  <dcterms:modified xsi:type="dcterms:W3CDTF">2024-10-07T17:12:03Z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