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4" r:id="rId3"/>
    <p:sldId id="265" r:id="rId4"/>
    <p:sldId id="284" r:id="rId5"/>
    <p:sldId id="285" r:id="rId6"/>
    <p:sldId id="263" r:id="rId7"/>
    <p:sldId id="277" r:id="rId8"/>
    <p:sldId id="257" r:id="rId9"/>
    <p:sldId id="272" r:id="rId10"/>
    <p:sldId id="288" r:id="rId11"/>
    <p:sldId id="289" r:id="rId12"/>
    <p:sldId id="290" r:id="rId13"/>
    <p:sldId id="286" r:id="rId14"/>
    <p:sldId id="291" r:id="rId15"/>
    <p:sldId id="287" r:id="rId16"/>
    <p:sldId id="293" r:id="rId17"/>
    <p:sldId id="294" r:id="rId18"/>
    <p:sldId id="295" r:id="rId19"/>
    <p:sldId id="296" r:id="rId20"/>
    <p:sldId id="297" r:id="rId21"/>
    <p:sldId id="304" r:id="rId22"/>
    <p:sldId id="279" r:id="rId23"/>
    <p:sldId id="302" r:id="rId24"/>
    <p:sldId id="278" r:id="rId25"/>
    <p:sldId id="298"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9" r:id="rId39"/>
    <p:sldId id="320" r:id="rId40"/>
    <p:sldId id="321" r:id="rId41"/>
    <p:sldId id="318" r:id="rId42"/>
    <p:sldId id="322" r:id="rId43"/>
    <p:sldId id="30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14A8B-5915-4D9E-B915-211E0784B382}" v="225" dt="2024-09-10T17:56:34.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y-Lynn Marhulik" userId="e93b6962-9a6f-428a-ad1b-bd2fd65cc9cd" providerId="ADAL" clId="{80E14A8B-5915-4D9E-B915-211E0784B382}"/>
    <pc:docChg chg="custSel addSld delSld modSld sldOrd">
      <pc:chgData name="Emy-Lynn Marhulik" userId="e93b6962-9a6f-428a-ad1b-bd2fd65cc9cd" providerId="ADAL" clId="{80E14A8B-5915-4D9E-B915-211E0784B382}" dt="2024-09-10T17:56:43.112" v="2633" actId="14100"/>
      <pc:docMkLst>
        <pc:docMk/>
      </pc:docMkLst>
      <pc:sldChg chg="addSp modSp mod">
        <pc:chgData name="Emy-Lynn Marhulik" userId="e93b6962-9a6f-428a-ad1b-bd2fd65cc9cd" providerId="ADAL" clId="{80E14A8B-5915-4D9E-B915-211E0784B382}" dt="2024-09-10T17:19:10.085" v="58" actId="1076"/>
        <pc:sldMkLst>
          <pc:docMk/>
          <pc:sldMk cId="2546750830" sldId="256"/>
        </pc:sldMkLst>
        <pc:spChg chg="mod">
          <ac:chgData name="Emy-Lynn Marhulik" userId="e93b6962-9a6f-428a-ad1b-bd2fd65cc9cd" providerId="ADAL" clId="{80E14A8B-5915-4D9E-B915-211E0784B382}" dt="2024-09-10T17:19:10.085" v="58" actId="1076"/>
          <ac:spMkLst>
            <pc:docMk/>
            <pc:sldMk cId="2546750830" sldId="256"/>
            <ac:spMk id="2" creationId="{F6E19D86-0DF9-377D-13E4-65803B3D3E4F}"/>
          </ac:spMkLst>
        </pc:spChg>
        <pc:spChg chg="add mod">
          <ac:chgData name="Emy-Lynn Marhulik" userId="e93b6962-9a6f-428a-ad1b-bd2fd65cc9cd" providerId="ADAL" clId="{80E14A8B-5915-4D9E-B915-211E0784B382}" dt="2024-09-10T17:18:55.193" v="55" actId="1076"/>
          <ac:spMkLst>
            <pc:docMk/>
            <pc:sldMk cId="2546750830" sldId="256"/>
            <ac:spMk id="4" creationId="{6334C0E3-0B6E-4461-4363-AC992DA9FA9B}"/>
          </ac:spMkLst>
        </pc:spChg>
      </pc:sldChg>
      <pc:sldChg chg="modSp">
        <pc:chgData name="Emy-Lynn Marhulik" userId="e93b6962-9a6f-428a-ad1b-bd2fd65cc9cd" providerId="ADAL" clId="{80E14A8B-5915-4D9E-B915-211E0784B382}" dt="2024-09-10T17:23:44.305" v="261" actId="20577"/>
        <pc:sldMkLst>
          <pc:docMk/>
          <pc:sldMk cId="2590166126" sldId="279"/>
        </pc:sldMkLst>
        <pc:graphicFrameChg chg="mod">
          <ac:chgData name="Emy-Lynn Marhulik" userId="e93b6962-9a6f-428a-ad1b-bd2fd65cc9cd" providerId="ADAL" clId="{80E14A8B-5915-4D9E-B915-211E0784B382}" dt="2024-09-10T17:23:44.305" v="261" actId="20577"/>
          <ac:graphicFrameMkLst>
            <pc:docMk/>
            <pc:sldMk cId="2590166126" sldId="279"/>
            <ac:graphicFrameMk id="13" creationId="{2A16912A-C4C8-13BB-F367-02ECD89C7D94}"/>
          </ac:graphicFrameMkLst>
        </pc:graphicFrameChg>
      </pc:sldChg>
      <pc:sldChg chg="del">
        <pc:chgData name="Emy-Lynn Marhulik" userId="e93b6962-9a6f-428a-ad1b-bd2fd65cc9cd" providerId="ADAL" clId="{80E14A8B-5915-4D9E-B915-211E0784B382}" dt="2024-09-10T17:24:35.651" v="264" actId="2696"/>
        <pc:sldMkLst>
          <pc:docMk/>
          <pc:sldMk cId="2647903878" sldId="280"/>
        </pc:sldMkLst>
      </pc:sldChg>
      <pc:sldChg chg="modSp mod">
        <pc:chgData name="Emy-Lynn Marhulik" userId="e93b6962-9a6f-428a-ad1b-bd2fd65cc9cd" providerId="ADAL" clId="{80E14A8B-5915-4D9E-B915-211E0784B382}" dt="2024-09-10T17:24:54.301" v="266" actId="14100"/>
        <pc:sldMkLst>
          <pc:docMk/>
          <pc:sldMk cId="441400191" sldId="302"/>
        </pc:sldMkLst>
        <pc:picChg chg="mod modCrop">
          <ac:chgData name="Emy-Lynn Marhulik" userId="e93b6962-9a6f-428a-ad1b-bd2fd65cc9cd" providerId="ADAL" clId="{80E14A8B-5915-4D9E-B915-211E0784B382}" dt="2024-09-10T17:24:54.301" v="266" actId="14100"/>
          <ac:picMkLst>
            <pc:docMk/>
            <pc:sldMk cId="441400191" sldId="302"/>
            <ac:picMk id="7" creationId="{1CDF0190-1414-C325-7D4B-A6C2CDBE9752}"/>
          </ac:picMkLst>
        </pc:picChg>
      </pc:sldChg>
      <pc:sldChg chg="del">
        <pc:chgData name="Emy-Lynn Marhulik" userId="e93b6962-9a6f-428a-ad1b-bd2fd65cc9cd" providerId="ADAL" clId="{80E14A8B-5915-4D9E-B915-211E0784B382}" dt="2024-09-10T17:24:39.814" v="265" actId="2696"/>
        <pc:sldMkLst>
          <pc:docMk/>
          <pc:sldMk cId="2181077518" sldId="303"/>
        </pc:sldMkLst>
      </pc:sldChg>
      <pc:sldChg chg="modSp add mod ord">
        <pc:chgData name="Emy-Lynn Marhulik" userId="e93b6962-9a6f-428a-ad1b-bd2fd65cc9cd" providerId="ADAL" clId="{80E14A8B-5915-4D9E-B915-211E0784B382}" dt="2024-09-10T17:25:19.852" v="286" actId="20577"/>
        <pc:sldMkLst>
          <pc:docMk/>
          <pc:sldMk cId="521405173" sldId="306"/>
        </pc:sldMkLst>
        <pc:spChg chg="mod">
          <ac:chgData name="Emy-Lynn Marhulik" userId="e93b6962-9a6f-428a-ad1b-bd2fd65cc9cd" providerId="ADAL" clId="{80E14A8B-5915-4D9E-B915-211E0784B382}" dt="2024-09-10T17:25:19.852" v="286" actId="20577"/>
          <ac:spMkLst>
            <pc:docMk/>
            <pc:sldMk cId="521405173" sldId="306"/>
            <ac:spMk id="2" creationId="{57CB2569-4826-9A16-5182-AE386776CC2A}"/>
          </ac:spMkLst>
        </pc:spChg>
      </pc:sldChg>
      <pc:sldChg chg="addSp delSp modSp add mod ord">
        <pc:chgData name="Emy-Lynn Marhulik" userId="e93b6962-9a6f-428a-ad1b-bd2fd65cc9cd" providerId="ADAL" clId="{80E14A8B-5915-4D9E-B915-211E0784B382}" dt="2024-09-10T17:30:40.451" v="1163" actId="33524"/>
        <pc:sldMkLst>
          <pc:docMk/>
          <pc:sldMk cId="659969521" sldId="307"/>
        </pc:sldMkLst>
        <pc:spChg chg="del mod">
          <ac:chgData name="Emy-Lynn Marhulik" userId="e93b6962-9a6f-428a-ad1b-bd2fd65cc9cd" providerId="ADAL" clId="{80E14A8B-5915-4D9E-B915-211E0784B382}" dt="2024-09-10T17:25:39.869" v="292" actId="478"/>
          <ac:spMkLst>
            <pc:docMk/>
            <pc:sldMk cId="659969521" sldId="307"/>
            <ac:spMk id="3" creationId="{E503A98F-16E6-7232-68F4-400F72403A29}"/>
          </ac:spMkLst>
        </pc:spChg>
        <pc:spChg chg="add del mod">
          <ac:chgData name="Emy-Lynn Marhulik" userId="e93b6962-9a6f-428a-ad1b-bd2fd65cc9cd" providerId="ADAL" clId="{80E14A8B-5915-4D9E-B915-211E0784B382}" dt="2024-09-10T17:26:33.266" v="309"/>
          <ac:spMkLst>
            <pc:docMk/>
            <pc:sldMk cId="659969521" sldId="307"/>
            <ac:spMk id="4" creationId="{02EE83CF-8EB2-6275-DE3D-40A66E7CD845}"/>
          </ac:spMkLst>
        </pc:spChg>
        <pc:spChg chg="del">
          <ac:chgData name="Emy-Lynn Marhulik" userId="e93b6962-9a6f-428a-ad1b-bd2fd65cc9cd" providerId="ADAL" clId="{80E14A8B-5915-4D9E-B915-211E0784B382}" dt="2024-09-10T17:25:41.643" v="294" actId="478"/>
          <ac:spMkLst>
            <pc:docMk/>
            <pc:sldMk cId="659969521" sldId="307"/>
            <ac:spMk id="6" creationId="{4282D150-6038-F208-AAE8-E34E939BAA3A}"/>
          </ac:spMkLst>
        </pc:spChg>
        <pc:spChg chg="del">
          <ac:chgData name="Emy-Lynn Marhulik" userId="e93b6962-9a6f-428a-ad1b-bd2fd65cc9cd" providerId="ADAL" clId="{80E14A8B-5915-4D9E-B915-211E0784B382}" dt="2024-09-10T17:25:44.505" v="296" actId="478"/>
          <ac:spMkLst>
            <pc:docMk/>
            <pc:sldMk cId="659969521" sldId="307"/>
            <ac:spMk id="10" creationId="{B49F1B0A-3920-5401-EA1F-15BD753C8005}"/>
          </ac:spMkLst>
        </pc:spChg>
        <pc:spChg chg="del">
          <ac:chgData name="Emy-Lynn Marhulik" userId="e93b6962-9a6f-428a-ad1b-bd2fd65cc9cd" providerId="ADAL" clId="{80E14A8B-5915-4D9E-B915-211E0784B382}" dt="2024-09-10T17:25:47.018" v="298" actId="478"/>
          <ac:spMkLst>
            <pc:docMk/>
            <pc:sldMk cId="659969521" sldId="307"/>
            <ac:spMk id="11" creationId="{E0D14424-0E19-D7EE-AA98-4B6ECFA4FAC4}"/>
          </ac:spMkLst>
        </pc:spChg>
        <pc:spChg chg="add del mod">
          <ac:chgData name="Emy-Lynn Marhulik" userId="e93b6962-9a6f-428a-ad1b-bd2fd65cc9cd" providerId="ADAL" clId="{80E14A8B-5915-4D9E-B915-211E0784B382}" dt="2024-09-10T17:26:33.266" v="311"/>
          <ac:spMkLst>
            <pc:docMk/>
            <pc:sldMk cId="659969521" sldId="307"/>
            <ac:spMk id="13" creationId="{8C99F49C-8CFD-88C1-1826-0C0258266F89}"/>
          </ac:spMkLst>
        </pc:spChg>
        <pc:spChg chg="add mod">
          <ac:chgData name="Emy-Lynn Marhulik" userId="e93b6962-9a6f-428a-ad1b-bd2fd65cc9cd" providerId="ADAL" clId="{80E14A8B-5915-4D9E-B915-211E0784B382}" dt="2024-09-10T17:30:40.451" v="1163" actId="33524"/>
          <ac:spMkLst>
            <pc:docMk/>
            <pc:sldMk cId="659969521" sldId="307"/>
            <ac:spMk id="14" creationId="{0C9710F3-CF19-10A7-C9AD-1E3EBE335CE6}"/>
          </ac:spMkLst>
        </pc:spChg>
        <pc:picChg chg="del">
          <ac:chgData name="Emy-Lynn Marhulik" userId="e93b6962-9a6f-428a-ad1b-bd2fd65cc9cd" providerId="ADAL" clId="{80E14A8B-5915-4D9E-B915-211E0784B382}" dt="2024-09-10T17:25:40.669" v="293" actId="478"/>
          <ac:picMkLst>
            <pc:docMk/>
            <pc:sldMk cId="659969521" sldId="307"/>
            <ac:picMk id="2" creationId="{3D1C14D0-02DB-D5D7-FAAB-3BB5F5CF2A3F}"/>
          </ac:picMkLst>
        </pc:picChg>
        <pc:picChg chg="del">
          <ac:chgData name="Emy-Lynn Marhulik" userId="e93b6962-9a6f-428a-ad1b-bd2fd65cc9cd" providerId="ADAL" clId="{80E14A8B-5915-4D9E-B915-211E0784B382}" dt="2024-09-10T17:25:37.540" v="290" actId="478"/>
          <ac:picMkLst>
            <pc:docMk/>
            <pc:sldMk cId="659969521" sldId="307"/>
            <ac:picMk id="5" creationId="{9B6195C6-2B7E-E730-DDE1-9A534D2BD3D3}"/>
          </ac:picMkLst>
        </pc:picChg>
        <pc:picChg chg="del">
          <ac:chgData name="Emy-Lynn Marhulik" userId="e93b6962-9a6f-428a-ad1b-bd2fd65cc9cd" providerId="ADAL" clId="{80E14A8B-5915-4D9E-B915-211E0784B382}" dt="2024-09-10T17:25:45.444" v="297" actId="478"/>
          <ac:picMkLst>
            <pc:docMk/>
            <pc:sldMk cId="659969521" sldId="307"/>
            <ac:picMk id="8" creationId="{F5C5C0F3-4692-AF3A-2E29-2EC35895D5B7}"/>
          </ac:picMkLst>
        </pc:picChg>
        <pc:picChg chg="del">
          <ac:chgData name="Emy-Lynn Marhulik" userId="e93b6962-9a6f-428a-ad1b-bd2fd65cc9cd" providerId="ADAL" clId="{80E14A8B-5915-4D9E-B915-211E0784B382}" dt="2024-09-10T17:25:42.646" v="295" actId="478"/>
          <ac:picMkLst>
            <pc:docMk/>
            <pc:sldMk cId="659969521" sldId="307"/>
            <ac:picMk id="9" creationId="{25639EC1-8B8E-6FB3-162C-AC6292F9AC86}"/>
          </ac:picMkLst>
        </pc:picChg>
        <pc:picChg chg="add del mod">
          <ac:chgData name="Emy-Lynn Marhulik" userId="e93b6962-9a6f-428a-ad1b-bd2fd65cc9cd" providerId="ADAL" clId="{80E14A8B-5915-4D9E-B915-211E0784B382}" dt="2024-09-10T17:26:40.597" v="313" actId="478"/>
          <ac:picMkLst>
            <pc:docMk/>
            <pc:sldMk cId="659969521" sldId="307"/>
            <ac:picMk id="12" creationId="{686C8D31-D7CB-D0AC-9DF3-B68F34602ADB}"/>
          </ac:picMkLst>
        </pc:picChg>
        <pc:picChg chg="add mod">
          <ac:chgData name="Emy-Lynn Marhulik" userId="e93b6962-9a6f-428a-ad1b-bd2fd65cc9cd" providerId="ADAL" clId="{80E14A8B-5915-4D9E-B915-211E0784B382}" dt="2024-09-10T17:30:35.325" v="1162" actId="1076"/>
          <ac:picMkLst>
            <pc:docMk/>
            <pc:sldMk cId="659969521" sldId="307"/>
            <ac:picMk id="16" creationId="{AC46D4A8-32D8-BDAE-C3DA-B4A0F0A3322E}"/>
          </ac:picMkLst>
        </pc:picChg>
      </pc:sldChg>
      <pc:sldChg chg="modSp add mod ord">
        <pc:chgData name="Emy-Lynn Marhulik" userId="e93b6962-9a6f-428a-ad1b-bd2fd65cc9cd" providerId="ADAL" clId="{80E14A8B-5915-4D9E-B915-211E0784B382}" dt="2024-09-10T17:33:56.644" v="1647" actId="14100"/>
        <pc:sldMkLst>
          <pc:docMk/>
          <pc:sldMk cId="1370840417" sldId="308"/>
        </pc:sldMkLst>
        <pc:spChg chg="mod">
          <ac:chgData name="Emy-Lynn Marhulik" userId="e93b6962-9a6f-428a-ad1b-bd2fd65cc9cd" providerId="ADAL" clId="{80E14A8B-5915-4D9E-B915-211E0784B382}" dt="2024-09-10T17:31:21.941" v="1217" actId="120"/>
          <ac:spMkLst>
            <pc:docMk/>
            <pc:sldMk cId="1370840417" sldId="308"/>
            <ac:spMk id="2" creationId="{57CB2569-4826-9A16-5182-AE386776CC2A}"/>
          </ac:spMkLst>
        </pc:spChg>
        <pc:spChg chg="mod">
          <ac:chgData name="Emy-Lynn Marhulik" userId="e93b6962-9a6f-428a-ad1b-bd2fd65cc9cd" providerId="ADAL" clId="{80E14A8B-5915-4D9E-B915-211E0784B382}" dt="2024-09-10T17:33:56.644" v="1647" actId="14100"/>
          <ac:spMkLst>
            <pc:docMk/>
            <pc:sldMk cId="1370840417" sldId="308"/>
            <ac:spMk id="4" creationId="{BC681DF7-7343-FF5F-F5DC-C91C8AC5D89C}"/>
          </ac:spMkLst>
        </pc:spChg>
      </pc:sldChg>
      <pc:sldChg chg="del">
        <pc:chgData name="Emy-Lynn Marhulik" userId="e93b6962-9a6f-428a-ad1b-bd2fd65cc9cd" providerId="ADAL" clId="{80E14A8B-5915-4D9E-B915-211E0784B382}" dt="2024-09-10T17:24:29.201" v="262" actId="2696"/>
        <pc:sldMkLst>
          <pc:docMk/>
          <pc:sldMk cId="2195863847" sldId="308"/>
        </pc:sldMkLst>
      </pc:sldChg>
      <pc:sldChg chg="modSp add mod">
        <pc:chgData name="Emy-Lynn Marhulik" userId="e93b6962-9a6f-428a-ad1b-bd2fd65cc9cd" providerId="ADAL" clId="{80E14A8B-5915-4D9E-B915-211E0784B382}" dt="2024-09-10T17:36:43.272" v="1691" actId="948"/>
        <pc:sldMkLst>
          <pc:docMk/>
          <pc:sldMk cId="3236966712" sldId="309"/>
        </pc:sldMkLst>
        <pc:spChg chg="mod">
          <ac:chgData name="Emy-Lynn Marhulik" userId="e93b6962-9a6f-428a-ad1b-bd2fd65cc9cd" providerId="ADAL" clId="{80E14A8B-5915-4D9E-B915-211E0784B382}" dt="2024-09-10T17:34:30.917" v="1670" actId="20577"/>
          <ac:spMkLst>
            <pc:docMk/>
            <pc:sldMk cId="3236966712" sldId="309"/>
            <ac:spMk id="2" creationId="{57CB2569-4826-9A16-5182-AE386776CC2A}"/>
          </ac:spMkLst>
        </pc:spChg>
        <pc:spChg chg="mod">
          <ac:chgData name="Emy-Lynn Marhulik" userId="e93b6962-9a6f-428a-ad1b-bd2fd65cc9cd" providerId="ADAL" clId="{80E14A8B-5915-4D9E-B915-211E0784B382}" dt="2024-09-10T17:36:43.272" v="1691" actId="948"/>
          <ac:spMkLst>
            <pc:docMk/>
            <pc:sldMk cId="3236966712" sldId="309"/>
            <ac:spMk id="4" creationId="{BC681DF7-7343-FF5F-F5DC-C91C8AC5D89C}"/>
          </ac:spMkLst>
        </pc:spChg>
      </pc:sldChg>
      <pc:sldChg chg="del">
        <pc:chgData name="Emy-Lynn Marhulik" userId="e93b6962-9a6f-428a-ad1b-bd2fd65cc9cd" providerId="ADAL" clId="{80E14A8B-5915-4D9E-B915-211E0784B382}" dt="2024-09-10T17:24:32.204" v="263" actId="2696"/>
        <pc:sldMkLst>
          <pc:docMk/>
          <pc:sldMk cId="4233018856" sldId="309"/>
        </pc:sldMkLst>
      </pc:sldChg>
      <pc:sldChg chg="addSp delSp modSp new mod modClrScheme chgLayout">
        <pc:chgData name="Emy-Lynn Marhulik" userId="e93b6962-9a6f-428a-ad1b-bd2fd65cc9cd" providerId="ADAL" clId="{80E14A8B-5915-4D9E-B915-211E0784B382}" dt="2024-09-10T17:39:02.439" v="1706" actId="1076"/>
        <pc:sldMkLst>
          <pc:docMk/>
          <pc:sldMk cId="2261323662" sldId="310"/>
        </pc:sldMkLst>
        <pc:spChg chg="del">
          <ac:chgData name="Emy-Lynn Marhulik" userId="e93b6962-9a6f-428a-ad1b-bd2fd65cc9cd" providerId="ADAL" clId="{80E14A8B-5915-4D9E-B915-211E0784B382}" dt="2024-09-10T17:37:47.078" v="1693" actId="700"/>
          <ac:spMkLst>
            <pc:docMk/>
            <pc:sldMk cId="2261323662" sldId="310"/>
            <ac:spMk id="2" creationId="{2B9E7A56-E973-E44A-1E48-2138E1090CBD}"/>
          </ac:spMkLst>
        </pc:spChg>
        <pc:spChg chg="del">
          <ac:chgData name="Emy-Lynn Marhulik" userId="e93b6962-9a6f-428a-ad1b-bd2fd65cc9cd" providerId="ADAL" clId="{80E14A8B-5915-4D9E-B915-211E0784B382}" dt="2024-09-10T17:37:47.078" v="1693" actId="700"/>
          <ac:spMkLst>
            <pc:docMk/>
            <pc:sldMk cId="2261323662" sldId="310"/>
            <ac:spMk id="3" creationId="{E5F7F624-FE70-8B71-2B6D-EB4FE9F207A8}"/>
          </ac:spMkLst>
        </pc:spChg>
        <pc:picChg chg="add mod">
          <ac:chgData name="Emy-Lynn Marhulik" userId="e93b6962-9a6f-428a-ad1b-bd2fd65cc9cd" providerId="ADAL" clId="{80E14A8B-5915-4D9E-B915-211E0784B382}" dt="2024-09-10T17:39:02.439" v="1706" actId="1076"/>
          <ac:picMkLst>
            <pc:docMk/>
            <pc:sldMk cId="2261323662" sldId="310"/>
            <ac:picMk id="4" creationId="{6F717582-7A78-3964-46FE-E43064B03302}"/>
          </ac:picMkLst>
        </pc:picChg>
        <pc:picChg chg="add mod">
          <ac:chgData name="Emy-Lynn Marhulik" userId="e93b6962-9a6f-428a-ad1b-bd2fd65cc9cd" providerId="ADAL" clId="{80E14A8B-5915-4D9E-B915-211E0784B382}" dt="2024-09-10T17:39:00.317" v="1705" actId="1076"/>
          <ac:picMkLst>
            <pc:docMk/>
            <pc:sldMk cId="2261323662" sldId="310"/>
            <ac:picMk id="5" creationId="{7842AAF2-2B5D-ED18-368E-13612C359215}"/>
          </ac:picMkLst>
        </pc:picChg>
      </pc:sldChg>
      <pc:sldChg chg="addSp modSp add mod">
        <pc:chgData name="Emy-Lynn Marhulik" userId="e93b6962-9a6f-428a-ad1b-bd2fd65cc9cd" providerId="ADAL" clId="{80E14A8B-5915-4D9E-B915-211E0784B382}" dt="2024-09-10T17:38:55.237" v="1704" actId="1076"/>
        <pc:sldMkLst>
          <pc:docMk/>
          <pc:sldMk cId="3507955316" sldId="311"/>
        </pc:sldMkLst>
        <pc:picChg chg="add mod">
          <ac:chgData name="Emy-Lynn Marhulik" userId="e93b6962-9a6f-428a-ad1b-bd2fd65cc9cd" providerId="ADAL" clId="{80E14A8B-5915-4D9E-B915-211E0784B382}" dt="2024-09-10T17:38:42.651" v="1702" actId="1076"/>
          <ac:picMkLst>
            <pc:docMk/>
            <pc:sldMk cId="3507955316" sldId="311"/>
            <ac:picMk id="2" creationId="{AD1F9C45-B662-4777-6DB5-743D31397F73}"/>
          </ac:picMkLst>
        </pc:picChg>
        <pc:picChg chg="add mod">
          <ac:chgData name="Emy-Lynn Marhulik" userId="e93b6962-9a6f-428a-ad1b-bd2fd65cc9cd" providerId="ADAL" clId="{80E14A8B-5915-4D9E-B915-211E0784B382}" dt="2024-09-10T17:38:55.237" v="1704" actId="1076"/>
          <ac:picMkLst>
            <pc:docMk/>
            <pc:sldMk cId="3507955316" sldId="311"/>
            <ac:picMk id="3" creationId="{00AFCE34-45A3-0F96-F081-C3BB3F90C08E}"/>
          </ac:picMkLst>
        </pc:picChg>
      </pc:sldChg>
      <pc:sldChg chg="addSp modSp add mod">
        <pc:chgData name="Emy-Lynn Marhulik" userId="e93b6962-9a6f-428a-ad1b-bd2fd65cc9cd" providerId="ADAL" clId="{80E14A8B-5915-4D9E-B915-211E0784B382}" dt="2024-09-10T17:39:28.742" v="1711" actId="1076"/>
        <pc:sldMkLst>
          <pc:docMk/>
          <pc:sldMk cId="1271704471" sldId="312"/>
        </pc:sldMkLst>
        <pc:picChg chg="add mod">
          <ac:chgData name="Emy-Lynn Marhulik" userId="e93b6962-9a6f-428a-ad1b-bd2fd65cc9cd" providerId="ADAL" clId="{80E14A8B-5915-4D9E-B915-211E0784B382}" dt="2024-09-10T17:39:28.742" v="1711" actId="1076"/>
          <ac:picMkLst>
            <pc:docMk/>
            <pc:sldMk cId="1271704471" sldId="312"/>
            <ac:picMk id="2" creationId="{DF2F8384-31A4-4DAA-E561-F4B81A3F6A46}"/>
          </ac:picMkLst>
        </pc:picChg>
        <pc:picChg chg="add mod">
          <ac:chgData name="Emy-Lynn Marhulik" userId="e93b6962-9a6f-428a-ad1b-bd2fd65cc9cd" providerId="ADAL" clId="{80E14A8B-5915-4D9E-B915-211E0784B382}" dt="2024-09-10T17:39:26.283" v="1710" actId="1076"/>
          <ac:picMkLst>
            <pc:docMk/>
            <pc:sldMk cId="1271704471" sldId="312"/>
            <ac:picMk id="3" creationId="{BB3D20F8-3CCF-57BF-887D-D64CC6EBED79}"/>
          </ac:picMkLst>
        </pc:picChg>
      </pc:sldChg>
      <pc:sldChg chg="addSp modSp add mod ord">
        <pc:chgData name="Emy-Lynn Marhulik" userId="e93b6962-9a6f-428a-ad1b-bd2fd65cc9cd" providerId="ADAL" clId="{80E14A8B-5915-4D9E-B915-211E0784B382}" dt="2024-09-10T17:46:23.683" v="2275" actId="113"/>
        <pc:sldMkLst>
          <pc:docMk/>
          <pc:sldMk cId="1625477741" sldId="313"/>
        </pc:sldMkLst>
        <pc:spChg chg="mod">
          <ac:chgData name="Emy-Lynn Marhulik" userId="e93b6962-9a6f-428a-ad1b-bd2fd65cc9cd" providerId="ADAL" clId="{80E14A8B-5915-4D9E-B915-211E0784B382}" dt="2024-09-10T17:39:49.767" v="1738" actId="20577"/>
          <ac:spMkLst>
            <pc:docMk/>
            <pc:sldMk cId="1625477741" sldId="313"/>
            <ac:spMk id="2" creationId="{57CB2569-4826-9A16-5182-AE386776CC2A}"/>
          </ac:spMkLst>
        </pc:spChg>
        <pc:spChg chg="mod">
          <ac:chgData name="Emy-Lynn Marhulik" userId="e93b6962-9a6f-428a-ad1b-bd2fd65cc9cd" providerId="ADAL" clId="{80E14A8B-5915-4D9E-B915-211E0784B382}" dt="2024-09-10T17:46:23.683" v="2275" actId="113"/>
          <ac:spMkLst>
            <pc:docMk/>
            <pc:sldMk cId="1625477741" sldId="313"/>
            <ac:spMk id="4" creationId="{BC681DF7-7343-FF5F-F5DC-C91C8AC5D89C}"/>
          </ac:spMkLst>
        </pc:spChg>
        <pc:picChg chg="add mod">
          <ac:chgData name="Emy-Lynn Marhulik" userId="e93b6962-9a6f-428a-ad1b-bd2fd65cc9cd" providerId="ADAL" clId="{80E14A8B-5915-4D9E-B915-211E0784B382}" dt="2024-09-10T17:40:44.173" v="1751" actId="1076"/>
          <ac:picMkLst>
            <pc:docMk/>
            <pc:sldMk cId="1625477741" sldId="313"/>
            <ac:picMk id="3" creationId="{8C329694-904F-5240-3723-C57F1B92FDCA}"/>
          </ac:picMkLst>
        </pc:picChg>
      </pc:sldChg>
      <pc:sldChg chg="addSp delSp modSp add mod">
        <pc:chgData name="Emy-Lynn Marhulik" userId="e93b6962-9a6f-428a-ad1b-bd2fd65cc9cd" providerId="ADAL" clId="{80E14A8B-5915-4D9E-B915-211E0784B382}" dt="2024-09-10T17:43:31.241" v="1779" actId="1076"/>
        <pc:sldMkLst>
          <pc:docMk/>
          <pc:sldMk cId="1291497139" sldId="314"/>
        </pc:sldMkLst>
        <pc:spChg chg="mod">
          <ac:chgData name="Emy-Lynn Marhulik" userId="e93b6962-9a6f-428a-ad1b-bd2fd65cc9cd" providerId="ADAL" clId="{80E14A8B-5915-4D9E-B915-211E0784B382}" dt="2024-09-10T17:41:22.134" v="1770" actId="20577"/>
          <ac:spMkLst>
            <pc:docMk/>
            <pc:sldMk cId="1291497139" sldId="314"/>
            <ac:spMk id="2" creationId="{57CB2569-4826-9A16-5182-AE386776CC2A}"/>
          </ac:spMkLst>
        </pc:spChg>
        <pc:spChg chg="del mod">
          <ac:chgData name="Emy-Lynn Marhulik" userId="e93b6962-9a6f-428a-ad1b-bd2fd65cc9cd" providerId="ADAL" clId="{80E14A8B-5915-4D9E-B915-211E0784B382}" dt="2024-09-10T17:43:18.928" v="1773" actId="931"/>
          <ac:spMkLst>
            <pc:docMk/>
            <pc:sldMk cId="1291497139" sldId="314"/>
            <ac:spMk id="4" creationId="{BC681DF7-7343-FF5F-F5DC-C91C8AC5D89C}"/>
          </ac:spMkLst>
        </pc:spChg>
        <pc:picChg chg="del">
          <ac:chgData name="Emy-Lynn Marhulik" userId="e93b6962-9a6f-428a-ad1b-bd2fd65cc9cd" providerId="ADAL" clId="{80E14A8B-5915-4D9E-B915-211E0784B382}" dt="2024-09-10T17:41:25.045" v="1771" actId="478"/>
          <ac:picMkLst>
            <pc:docMk/>
            <pc:sldMk cId="1291497139" sldId="314"/>
            <ac:picMk id="3" creationId="{8C329694-904F-5240-3723-C57F1B92FDCA}"/>
          </ac:picMkLst>
        </pc:picChg>
        <pc:picChg chg="add mod">
          <ac:chgData name="Emy-Lynn Marhulik" userId="e93b6962-9a6f-428a-ad1b-bd2fd65cc9cd" providerId="ADAL" clId="{80E14A8B-5915-4D9E-B915-211E0784B382}" dt="2024-09-10T17:43:31.241" v="1779" actId="1076"/>
          <ac:picMkLst>
            <pc:docMk/>
            <pc:sldMk cId="1291497139" sldId="314"/>
            <ac:picMk id="10" creationId="{76172D17-86CD-8293-1128-DF55773E01AC}"/>
          </ac:picMkLst>
        </pc:picChg>
      </pc:sldChg>
      <pc:sldChg chg="delSp modSp add mod ord">
        <pc:chgData name="Emy-Lynn Marhulik" userId="e93b6962-9a6f-428a-ad1b-bd2fd65cc9cd" providerId="ADAL" clId="{80E14A8B-5915-4D9E-B915-211E0784B382}" dt="2024-09-10T17:46:17.252" v="2274" actId="113"/>
        <pc:sldMkLst>
          <pc:docMk/>
          <pc:sldMk cId="772030119" sldId="315"/>
        </pc:sldMkLst>
        <pc:spChg chg="mod">
          <ac:chgData name="Emy-Lynn Marhulik" userId="e93b6962-9a6f-428a-ad1b-bd2fd65cc9cd" providerId="ADAL" clId="{80E14A8B-5915-4D9E-B915-211E0784B382}" dt="2024-09-10T17:43:58.294" v="1822" actId="20577"/>
          <ac:spMkLst>
            <pc:docMk/>
            <pc:sldMk cId="772030119" sldId="315"/>
            <ac:spMk id="2" creationId="{57CB2569-4826-9A16-5182-AE386776CC2A}"/>
          </ac:spMkLst>
        </pc:spChg>
        <pc:spChg chg="mod">
          <ac:chgData name="Emy-Lynn Marhulik" userId="e93b6962-9a6f-428a-ad1b-bd2fd65cc9cd" providerId="ADAL" clId="{80E14A8B-5915-4D9E-B915-211E0784B382}" dt="2024-09-10T17:46:17.252" v="2274" actId="113"/>
          <ac:spMkLst>
            <pc:docMk/>
            <pc:sldMk cId="772030119" sldId="315"/>
            <ac:spMk id="4" creationId="{BC681DF7-7343-FF5F-F5DC-C91C8AC5D89C}"/>
          </ac:spMkLst>
        </pc:spChg>
        <pc:picChg chg="del">
          <ac:chgData name="Emy-Lynn Marhulik" userId="e93b6962-9a6f-428a-ad1b-bd2fd65cc9cd" providerId="ADAL" clId="{80E14A8B-5915-4D9E-B915-211E0784B382}" dt="2024-09-10T17:45:55.800" v="2269" actId="478"/>
          <ac:picMkLst>
            <pc:docMk/>
            <pc:sldMk cId="772030119" sldId="315"/>
            <ac:picMk id="3" creationId="{8C329694-904F-5240-3723-C57F1B92FDCA}"/>
          </ac:picMkLst>
        </pc:picChg>
      </pc:sldChg>
      <pc:sldChg chg="modSp add mod">
        <pc:chgData name="Emy-Lynn Marhulik" userId="e93b6962-9a6f-428a-ad1b-bd2fd65cc9cd" providerId="ADAL" clId="{80E14A8B-5915-4D9E-B915-211E0784B382}" dt="2024-09-10T17:48:36.547" v="2352" actId="404"/>
        <pc:sldMkLst>
          <pc:docMk/>
          <pc:sldMk cId="1705939837" sldId="316"/>
        </pc:sldMkLst>
        <pc:spChg chg="mod">
          <ac:chgData name="Emy-Lynn Marhulik" userId="e93b6962-9a6f-428a-ad1b-bd2fd65cc9cd" providerId="ADAL" clId="{80E14A8B-5915-4D9E-B915-211E0784B382}" dt="2024-09-10T17:46:58.695" v="2321" actId="20577"/>
          <ac:spMkLst>
            <pc:docMk/>
            <pc:sldMk cId="1705939837" sldId="316"/>
            <ac:spMk id="2" creationId="{57CB2569-4826-9A16-5182-AE386776CC2A}"/>
          </ac:spMkLst>
        </pc:spChg>
        <pc:spChg chg="mod">
          <ac:chgData name="Emy-Lynn Marhulik" userId="e93b6962-9a6f-428a-ad1b-bd2fd65cc9cd" providerId="ADAL" clId="{80E14A8B-5915-4D9E-B915-211E0784B382}" dt="2024-09-10T17:48:36.547" v="2352" actId="404"/>
          <ac:spMkLst>
            <pc:docMk/>
            <pc:sldMk cId="1705939837" sldId="316"/>
            <ac:spMk id="4" creationId="{BC681DF7-7343-FF5F-F5DC-C91C8AC5D89C}"/>
          </ac:spMkLst>
        </pc:spChg>
      </pc:sldChg>
      <pc:sldChg chg="addSp delSp modSp new mod modClrScheme chgLayout">
        <pc:chgData name="Emy-Lynn Marhulik" userId="e93b6962-9a6f-428a-ad1b-bd2fd65cc9cd" providerId="ADAL" clId="{80E14A8B-5915-4D9E-B915-211E0784B382}" dt="2024-09-10T17:49:27.917" v="2361" actId="1076"/>
        <pc:sldMkLst>
          <pc:docMk/>
          <pc:sldMk cId="1854252206" sldId="317"/>
        </pc:sldMkLst>
        <pc:spChg chg="del">
          <ac:chgData name="Emy-Lynn Marhulik" userId="e93b6962-9a6f-428a-ad1b-bd2fd65cc9cd" providerId="ADAL" clId="{80E14A8B-5915-4D9E-B915-211E0784B382}" dt="2024-09-10T17:49:05.324" v="2354" actId="700"/>
          <ac:spMkLst>
            <pc:docMk/>
            <pc:sldMk cId="1854252206" sldId="317"/>
            <ac:spMk id="2" creationId="{2FFD5632-3953-54F5-75CA-547CFD458742}"/>
          </ac:spMkLst>
        </pc:spChg>
        <pc:spChg chg="del">
          <ac:chgData name="Emy-Lynn Marhulik" userId="e93b6962-9a6f-428a-ad1b-bd2fd65cc9cd" providerId="ADAL" clId="{80E14A8B-5915-4D9E-B915-211E0784B382}" dt="2024-09-10T17:49:05.324" v="2354" actId="700"/>
          <ac:spMkLst>
            <pc:docMk/>
            <pc:sldMk cId="1854252206" sldId="317"/>
            <ac:spMk id="3" creationId="{880C9BF9-A260-6BC6-5C8C-07A370ECF964}"/>
          </ac:spMkLst>
        </pc:spChg>
        <pc:picChg chg="add mod">
          <ac:chgData name="Emy-Lynn Marhulik" userId="e93b6962-9a6f-428a-ad1b-bd2fd65cc9cd" providerId="ADAL" clId="{80E14A8B-5915-4D9E-B915-211E0784B382}" dt="2024-09-10T17:49:27.917" v="2361" actId="1076"/>
          <ac:picMkLst>
            <pc:docMk/>
            <pc:sldMk cId="1854252206" sldId="317"/>
            <ac:picMk id="5" creationId="{14E653B7-6B06-97D7-BDD1-6ABFCC78B27F}"/>
          </ac:picMkLst>
        </pc:picChg>
      </pc:sldChg>
      <pc:sldChg chg="addSp modSp new mod">
        <pc:chgData name="Emy-Lynn Marhulik" userId="e93b6962-9a6f-428a-ad1b-bd2fd65cc9cd" providerId="ADAL" clId="{80E14A8B-5915-4D9E-B915-211E0784B382}" dt="2024-09-10T17:56:02.379" v="2625" actId="1076"/>
        <pc:sldMkLst>
          <pc:docMk/>
          <pc:sldMk cId="1529274578" sldId="318"/>
        </pc:sldMkLst>
        <pc:picChg chg="add mod">
          <ac:chgData name="Emy-Lynn Marhulik" userId="e93b6962-9a6f-428a-ad1b-bd2fd65cc9cd" providerId="ADAL" clId="{80E14A8B-5915-4D9E-B915-211E0784B382}" dt="2024-09-10T17:56:02.379" v="2625" actId="1076"/>
          <ac:picMkLst>
            <pc:docMk/>
            <pc:sldMk cId="1529274578" sldId="318"/>
            <ac:picMk id="3" creationId="{4D739799-CFF3-07E0-975F-BD487C5809F0}"/>
          </ac:picMkLst>
        </pc:picChg>
      </pc:sldChg>
      <pc:sldChg chg="addSp delSp modSp add mod ord">
        <pc:chgData name="Emy-Lynn Marhulik" userId="e93b6962-9a6f-428a-ad1b-bd2fd65cc9cd" providerId="ADAL" clId="{80E14A8B-5915-4D9E-B915-211E0784B382}" dt="2024-09-10T17:51:56.166" v="2421"/>
        <pc:sldMkLst>
          <pc:docMk/>
          <pc:sldMk cId="626513403" sldId="319"/>
        </pc:sldMkLst>
        <pc:spChg chg="mod">
          <ac:chgData name="Emy-Lynn Marhulik" userId="e93b6962-9a6f-428a-ad1b-bd2fd65cc9cd" providerId="ADAL" clId="{80E14A8B-5915-4D9E-B915-211E0784B382}" dt="2024-09-10T17:51:04.076" v="2411" actId="20577"/>
          <ac:spMkLst>
            <pc:docMk/>
            <pc:sldMk cId="626513403" sldId="319"/>
            <ac:spMk id="2" creationId="{57CB2569-4826-9A16-5182-AE386776CC2A}"/>
          </ac:spMkLst>
        </pc:spChg>
        <pc:spChg chg="del mod">
          <ac:chgData name="Emy-Lynn Marhulik" userId="e93b6962-9a6f-428a-ad1b-bd2fd65cc9cd" providerId="ADAL" clId="{80E14A8B-5915-4D9E-B915-211E0784B382}" dt="2024-09-10T17:51:11.739" v="2414" actId="478"/>
          <ac:spMkLst>
            <pc:docMk/>
            <pc:sldMk cId="626513403" sldId="319"/>
            <ac:spMk id="4" creationId="{BC681DF7-7343-FF5F-F5DC-C91C8AC5D89C}"/>
          </ac:spMkLst>
        </pc:spChg>
        <pc:picChg chg="add mod">
          <ac:chgData name="Emy-Lynn Marhulik" userId="e93b6962-9a6f-428a-ad1b-bd2fd65cc9cd" providerId="ADAL" clId="{80E14A8B-5915-4D9E-B915-211E0784B382}" dt="2024-09-10T17:51:41.998" v="2419" actId="14100"/>
          <ac:picMkLst>
            <pc:docMk/>
            <pc:sldMk cId="626513403" sldId="319"/>
            <ac:picMk id="8" creationId="{9595FA50-52F8-B47B-3160-427BE1C3B80A}"/>
          </ac:picMkLst>
        </pc:picChg>
      </pc:sldChg>
      <pc:sldChg chg="addSp delSp modSp add mod">
        <pc:chgData name="Emy-Lynn Marhulik" userId="e93b6962-9a6f-428a-ad1b-bd2fd65cc9cd" providerId="ADAL" clId="{80E14A8B-5915-4D9E-B915-211E0784B382}" dt="2024-09-10T17:53:08.280" v="2452" actId="1076"/>
        <pc:sldMkLst>
          <pc:docMk/>
          <pc:sldMk cId="1881257969" sldId="320"/>
        </pc:sldMkLst>
        <pc:spChg chg="mod">
          <ac:chgData name="Emy-Lynn Marhulik" userId="e93b6962-9a6f-428a-ad1b-bd2fd65cc9cd" providerId="ADAL" clId="{80E14A8B-5915-4D9E-B915-211E0784B382}" dt="2024-09-10T17:52:07.427" v="2435" actId="20577"/>
          <ac:spMkLst>
            <pc:docMk/>
            <pc:sldMk cId="1881257969" sldId="320"/>
            <ac:spMk id="2" creationId="{57CB2569-4826-9A16-5182-AE386776CC2A}"/>
          </ac:spMkLst>
        </pc:spChg>
        <pc:spChg chg="add mod">
          <ac:chgData name="Emy-Lynn Marhulik" userId="e93b6962-9a6f-428a-ad1b-bd2fd65cc9cd" providerId="ADAL" clId="{80E14A8B-5915-4D9E-B915-211E0784B382}" dt="2024-09-10T17:53:01.503" v="2451" actId="20577"/>
          <ac:spMkLst>
            <pc:docMk/>
            <pc:sldMk cId="1881257969" sldId="320"/>
            <ac:spMk id="10" creationId="{45418762-AC80-C1A4-D38A-3E5ABBA549DE}"/>
          </ac:spMkLst>
        </pc:spChg>
        <pc:picChg chg="add mod">
          <ac:chgData name="Emy-Lynn Marhulik" userId="e93b6962-9a6f-428a-ad1b-bd2fd65cc9cd" providerId="ADAL" clId="{80E14A8B-5915-4D9E-B915-211E0784B382}" dt="2024-09-10T17:53:08.280" v="2452" actId="1076"/>
          <ac:picMkLst>
            <pc:docMk/>
            <pc:sldMk cId="1881257969" sldId="320"/>
            <ac:picMk id="3" creationId="{9DECED0B-593E-9F55-BBB4-DB922C8F0C74}"/>
          </ac:picMkLst>
        </pc:picChg>
        <pc:picChg chg="del">
          <ac:chgData name="Emy-Lynn Marhulik" userId="e93b6962-9a6f-428a-ad1b-bd2fd65cc9cd" providerId="ADAL" clId="{80E14A8B-5915-4D9E-B915-211E0784B382}" dt="2024-09-10T17:52:09.800" v="2436" actId="478"/>
          <ac:picMkLst>
            <pc:docMk/>
            <pc:sldMk cId="1881257969" sldId="320"/>
            <ac:picMk id="8" creationId="{9595FA50-52F8-B47B-3160-427BE1C3B80A}"/>
          </ac:picMkLst>
        </pc:picChg>
      </pc:sldChg>
      <pc:sldChg chg="addSp delSp modSp add mod">
        <pc:chgData name="Emy-Lynn Marhulik" userId="e93b6962-9a6f-428a-ad1b-bd2fd65cc9cd" providerId="ADAL" clId="{80E14A8B-5915-4D9E-B915-211E0784B382}" dt="2024-09-10T17:55:19.490" v="2618" actId="1076"/>
        <pc:sldMkLst>
          <pc:docMk/>
          <pc:sldMk cId="964992684" sldId="321"/>
        </pc:sldMkLst>
        <pc:spChg chg="mod">
          <ac:chgData name="Emy-Lynn Marhulik" userId="e93b6962-9a6f-428a-ad1b-bd2fd65cc9cd" providerId="ADAL" clId="{80E14A8B-5915-4D9E-B915-211E0784B382}" dt="2024-09-10T17:53:35.617" v="2474" actId="20577"/>
          <ac:spMkLst>
            <pc:docMk/>
            <pc:sldMk cId="964992684" sldId="321"/>
            <ac:spMk id="2" creationId="{57CB2569-4826-9A16-5182-AE386776CC2A}"/>
          </ac:spMkLst>
        </pc:spChg>
        <pc:spChg chg="add mod">
          <ac:chgData name="Emy-Lynn Marhulik" userId="e93b6962-9a6f-428a-ad1b-bd2fd65cc9cd" providerId="ADAL" clId="{80E14A8B-5915-4D9E-B915-211E0784B382}" dt="2024-09-10T17:54:32.129" v="2604" actId="403"/>
          <ac:spMkLst>
            <pc:docMk/>
            <pc:sldMk cId="964992684" sldId="321"/>
            <ac:spMk id="4" creationId="{4088D284-88B9-6633-3A3F-46E782CA9CAA}"/>
          </ac:spMkLst>
        </pc:spChg>
        <pc:spChg chg="del">
          <ac:chgData name="Emy-Lynn Marhulik" userId="e93b6962-9a6f-428a-ad1b-bd2fd65cc9cd" providerId="ADAL" clId="{80E14A8B-5915-4D9E-B915-211E0784B382}" dt="2024-09-10T17:53:42.221" v="2476" actId="478"/>
          <ac:spMkLst>
            <pc:docMk/>
            <pc:sldMk cId="964992684" sldId="321"/>
            <ac:spMk id="10" creationId="{45418762-AC80-C1A4-D38A-3E5ABBA549DE}"/>
          </ac:spMkLst>
        </pc:spChg>
        <pc:picChg chg="del">
          <ac:chgData name="Emy-Lynn Marhulik" userId="e93b6962-9a6f-428a-ad1b-bd2fd65cc9cd" providerId="ADAL" clId="{80E14A8B-5915-4D9E-B915-211E0784B382}" dt="2024-09-10T17:53:38.340" v="2475" actId="478"/>
          <ac:picMkLst>
            <pc:docMk/>
            <pc:sldMk cId="964992684" sldId="321"/>
            <ac:picMk id="3" creationId="{9DECED0B-593E-9F55-BBB4-DB922C8F0C74}"/>
          </ac:picMkLst>
        </pc:picChg>
        <pc:picChg chg="add mod">
          <ac:chgData name="Emy-Lynn Marhulik" userId="e93b6962-9a6f-428a-ad1b-bd2fd65cc9cd" providerId="ADAL" clId="{80E14A8B-5915-4D9E-B915-211E0784B382}" dt="2024-09-10T17:54:53.615" v="2611" actId="1076"/>
          <ac:picMkLst>
            <pc:docMk/>
            <pc:sldMk cId="964992684" sldId="321"/>
            <ac:picMk id="8" creationId="{B4BB077D-26E3-29D2-7BBF-21D3EF319079}"/>
          </ac:picMkLst>
        </pc:picChg>
        <pc:picChg chg="add mod">
          <ac:chgData name="Emy-Lynn Marhulik" userId="e93b6962-9a6f-428a-ad1b-bd2fd65cc9cd" providerId="ADAL" clId="{80E14A8B-5915-4D9E-B915-211E0784B382}" dt="2024-09-10T17:54:56.365" v="2612" actId="1076"/>
          <ac:picMkLst>
            <pc:docMk/>
            <pc:sldMk cId="964992684" sldId="321"/>
            <ac:picMk id="12" creationId="{43EAD5CC-5C4C-4189-35F9-988BCB8CF8E7}"/>
          </ac:picMkLst>
        </pc:picChg>
        <pc:picChg chg="add mod">
          <ac:chgData name="Emy-Lynn Marhulik" userId="e93b6962-9a6f-428a-ad1b-bd2fd65cc9cd" providerId="ADAL" clId="{80E14A8B-5915-4D9E-B915-211E0784B382}" dt="2024-09-10T17:55:09.653" v="2615" actId="1076"/>
          <ac:picMkLst>
            <pc:docMk/>
            <pc:sldMk cId="964992684" sldId="321"/>
            <ac:picMk id="13" creationId="{416CE5D0-CA72-1238-A872-7DEE047231C1}"/>
          </ac:picMkLst>
        </pc:picChg>
        <pc:picChg chg="add mod">
          <ac:chgData name="Emy-Lynn Marhulik" userId="e93b6962-9a6f-428a-ad1b-bd2fd65cc9cd" providerId="ADAL" clId="{80E14A8B-5915-4D9E-B915-211E0784B382}" dt="2024-09-10T17:55:19.490" v="2618" actId="1076"/>
          <ac:picMkLst>
            <pc:docMk/>
            <pc:sldMk cId="964992684" sldId="321"/>
            <ac:picMk id="14" creationId="{44AE813D-A0AE-5ACA-E03F-A24E559A1873}"/>
          </ac:picMkLst>
        </pc:picChg>
      </pc:sldChg>
      <pc:sldChg chg="addSp delSp modSp add mod">
        <pc:chgData name="Emy-Lynn Marhulik" userId="e93b6962-9a6f-428a-ad1b-bd2fd65cc9cd" providerId="ADAL" clId="{80E14A8B-5915-4D9E-B915-211E0784B382}" dt="2024-09-10T17:56:43.112" v="2633" actId="14100"/>
        <pc:sldMkLst>
          <pc:docMk/>
          <pc:sldMk cId="3046133278" sldId="322"/>
        </pc:sldMkLst>
        <pc:picChg chg="del">
          <ac:chgData name="Emy-Lynn Marhulik" userId="e93b6962-9a6f-428a-ad1b-bd2fd65cc9cd" providerId="ADAL" clId="{80E14A8B-5915-4D9E-B915-211E0784B382}" dt="2024-09-10T17:56:12.816" v="2627" actId="478"/>
          <ac:picMkLst>
            <pc:docMk/>
            <pc:sldMk cId="3046133278" sldId="322"/>
            <ac:picMk id="3" creationId="{4D739799-CFF3-07E0-975F-BD487C5809F0}"/>
          </ac:picMkLst>
        </pc:picChg>
        <pc:picChg chg="add mod">
          <ac:chgData name="Emy-Lynn Marhulik" userId="e93b6962-9a6f-428a-ad1b-bd2fd65cc9cd" providerId="ADAL" clId="{80E14A8B-5915-4D9E-B915-211E0784B382}" dt="2024-09-10T17:56:43.112" v="2633" actId="14100"/>
          <ac:picMkLst>
            <pc:docMk/>
            <pc:sldMk cId="3046133278" sldId="322"/>
            <ac:picMk id="4" creationId="{BD20F674-58E8-9E2C-94B1-3ED73EC1751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2D93F-C1F6-48DC-9750-3F18A3024244}"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2FF3A00-6F72-4175-926E-B2C78AAA0640}">
      <dgm:prSet custT="1"/>
      <dgm:spPr/>
      <dgm:t>
        <a:bodyPr/>
        <a:lstStyle/>
        <a:p>
          <a:r>
            <a:rPr lang="en-US" sz="2800" dirty="0"/>
            <a:t>Family Peer Support</a:t>
          </a:r>
        </a:p>
      </dgm:t>
    </dgm:pt>
    <dgm:pt modelId="{E46934D8-6F0D-430C-817C-DB44D9946862}" type="parTrans" cxnId="{27B022D4-D67D-46B1-964E-ED7414370D1E}">
      <dgm:prSet/>
      <dgm:spPr/>
      <dgm:t>
        <a:bodyPr/>
        <a:lstStyle/>
        <a:p>
          <a:endParaRPr lang="en-US"/>
        </a:p>
      </dgm:t>
    </dgm:pt>
    <dgm:pt modelId="{F6C2AD10-C13E-4E6D-974D-479F5AEBD01B}" type="sibTrans" cxnId="{27B022D4-D67D-46B1-964E-ED7414370D1E}">
      <dgm:prSet/>
      <dgm:spPr/>
      <dgm:t>
        <a:bodyPr/>
        <a:lstStyle/>
        <a:p>
          <a:endParaRPr lang="en-US"/>
        </a:p>
      </dgm:t>
    </dgm:pt>
    <dgm:pt modelId="{F13C3D1D-6FEA-4A13-8AC9-9FE7E9B39EB1}">
      <dgm:prSet custT="1"/>
      <dgm:spPr/>
      <dgm:t>
        <a:bodyPr/>
        <a:lstStyle/>
        <a:p>
          <a:pPr indent="0" algn="l">
            <a:buNone/>
          </a:pPr>
          <a:r>
            <a:rPr lang="en-US" sz="2000" dirty="0"/>
            <a:t>An individual with lived experience as the primary caregiver or parent of a child or children for whom they have navigated multiple child serving systems.</a:t>
          </a:r>
        </a:p>
      </dgm:t>
    </dgm:pt>
    <dgm:pt modelId="{1327C270-05A8-4C72-81DC-1BF0EE460830}" type="parTrans" cxnId="{D733DD38-B9BB-4527-8975-7A2992C1D8EE}">
      <dgm:prSet/>
      <dgm:spPr/>
      <dgm:t>
        <a:bodyPr/>
        <a:lstStyle/>
        <a:p>
          <a:endParaRPr lang="en-US"/>
        </a:p>
      </dgm:t>
    </dgm:pt>
    <dgm:pt modelId="{3C076F75-626B-4951-AA33-1A2ABF94B565}" type="sibTrans" cxnId="{D733DD38-B9BB-4527-8975-7A2992C1D8EE}">
      <dgm:prSet/>
      <dgm:spPr/>
      <dgm:t>
        <a:bodyPr/>
        <a:lstStyle/>
        <a:p>
          <a:endParaRPr lang="en-US"/>
        </a:p>
      </dgm:t>
    </dgm:pt>
    <dgm:pt modelId="{608DBD57-ADC2-4E49-8CCD-54D76BBD5C7C}">
      <dgm:prSet custT="1"/>
      <dgm:spPr/>
      <dgm:t>
        <a:bodyPr/>
        <a:lstStyle/>
        <a:p>
          <a:r>
            <a:rPr lang="en-US" sz="2800" dirty="0"/>
            <a:t>NAMI Next Gen</a:t>
          </a:r>
        </a:p>
      </dgm:t>
    </dgm:pt>
    <dgm:pt modelId="{79719D83-BBB6-4493-A468-227E4C1DDAF8}" type="parTrans" cxnId="{6C02B606-58FD-4909-BD5C-22EDE4D4BBBF}">
      <dgm:prSet/>
      <dgm:spPr/>
      <dgm:t>
        <a:bodyPr/>
        <a:lstStyle/>
        <a:p>
          <a:endParaRPr lang="en-US"/>
        </a:p>
      </dgm:t>
    </dgm:pt>
    <dgm:pt modelId="{731C59C3-DA24-47A8-8E61-70F32715FF5C}" type="sibTrans" cxnId="{6C02B606-58FD-4909-BD5C-22EDE4D4BBBF}">
      <dgm:prSet/>
      <dgm:spPr/>
      <dgm:t>
        <a:bodyPr/>
        <a:lstStyle/>
        <a:p>
          <a:endParaRPr lang="en-US"/>
        </a:p>
      </dgm:t>
    </dgm:pt>
    <dgm:pt modelId="{993F6430-E1B3-4CE4-BB58-4941CA136CAC}">
      <dgm:prSet custT="1"/>
      <dgm:spPr/>
      <dgm:t>
        <a:bodyPr/>
        <a:lstStyle/>
        <a:p>
          <a:pPr marL="0" indent="0">
            <a:buNone/>
          </a:pPr>
          <a:r>
            <a:rPr lang="en-US" sz="2000" dirty="0"/>
            <a:t>NAMI Next Gen is a group of youth and young adult voices throughout Ohio that will be advising, creating, and innovating how NAMI works with youth and young adults.</a:t>
          </a:r>
        </a:p>
      </dgm:t>
    </dgm:pt>
    <dgm:pt modelId="{187C26B1-2C21-4379-A5A7-0787AFD15A00}" type="parTrans" cxnId="{73BFECCD-F834-4340-911F-F1551EE6E2BA}">
      <dgm:prSet/>
      <dgm:spPr/>
      <dgm:t>
        <a:bodyPr/>
        <a:lstStyle/>
        <a:p>
          <a:endParaRPr lang="en-US"/>
        </a:p>
      </dgm:t>
    </dgm:pt>
    <dgm:pt modelId="{95449F9B-62A7-4B26-B36B-06A57DB9DC03}" type="sibTrans" cxnId="{73BFECCD-F834-4340-911F-F1551EE6E2BA}">
      <dgm:prSet/>
      <dgm:spPr/>
      <dgm:t>
        <a:bodyPr/>
        <a:lstStyle/>
        <a:p>
          <a:endParaRPr lang="en-US"/>
        </a:p>
      </dgm:t>
    </dgm:pt>
    <dgm:pt modelId="{997CC289-4E01-4C50-97AA-07ECA6E6FA34}" type="pres">
      <dgm:prSet presAssocID="{5A42D93F-C1F6-48DC-9750-3F18A3024244}" presName="Name0" presStyleCnt="0">
        <dgm:presLayoutVars>
          <dgm:dir/>
          <dgm:animLvl val="lvl"/>
          <dgm:resizeHandles val="exact"/>
        </dgm:presLayoutVars>
      </dgm:prSet>
      <dgm:spPr/>
      <dgm:t>
        <a:bodyPr/>
        <a:lstStyle/>
        <a:p>
          <a:endParaRPr lang="en-US"/>
        </a:p>
      </dgm:t>
    </dgm:pt>
    <dgm:pt modelId="{59DBFC6B-54F1-4CA1-8AB0-6A372136D818}" type="pres">
      <dgm:prSet presAssocID="{92FF3A00-6F72-4175-926E-B2C78AAA0640}" presName="composite" presStyleCnt="0"/>
      <dgm:spPr/>
    </dgm:pt>
    <dgm:pt modelId="{8AA886F8-52D3-4B2A-84BF-746E5B6FA828}" type="pres">
      <dgm:prSet presAssocID="{92FF3A00-6F72-4175-926E-B2C78AAA0640}" presName="parTx" presStyleLbl="alignNode1" presStyleIdx="0" presStyleCnt="2" custLinFactNeighborX="-841" custLinFactNeighborY="1344">
        <dgm:presLayoutVars>
          <dgm:chMax val="0"/>
          <dgm:chPref val="0"/>
          <dgm:bulletEnabled val="1"/>
        </dgm:presLayoutVars>
      </dgm:prSet>
      <dgm:spPr/>
      <dgm:t>
        <a:bodyPr/>
        <a:lstStyle/>
        <a:p>
          <a:endParaRPr lang="en-US"/>
        </a:p>
      </dgm:t>
    </dgm:pt>
    <dgm:pt modelId="{B99906E3-80B5-4FFE-B04A-E87A5369625F}" type="pres">
      <dgm:prSet presAssocID="{92FF3A00-6F72-4175-926E-B2C78AAA0640}" presName="desTx" presStyleLbl="alignAccFollowNode1" presStyleIdx="0" presStyleCnt="2">
        <dgm:presLayoutVars>
          <dgm:bulletEnabled val="1"/>
        </dgm:presLayoutVars>
      </dgm:prSet>
      <dgm:spPr/>
      <dgm:t>
        <a:bodyPr/>
        <a:lstStyle/>
        <a:p>
          <a:endParaRPr lang="en-US"/>
        </a:p>
      </dgm:t>
    </dgm:pt>
    <dgm:pt modelId="{E03DE1EC-A2C3-456E-98C5-33B34BEE541F}" type="pres">
      <dgm:prSet presAssocID="{F6C2AD10-C13E-4E6D-974D-479F5AEBD01B}" presName="space" presStyleCnt="0"/>
      <dgm:spPr/>
    </dgm:pt>
    <dgm:pt modelId="{F6B1C9FC-B2D4-4692-9EA2-2275B82DFD35}" type="pres">
      <dgm:prSet presAssocID="{608DBD57-ADC2-4E49-8CCD-54D76BBD5C7C}" presName="composite" presStyleCnt="0"/>
      <dgm:spPr/>
    </dgm:pt>
    <dgm:pt modelId="{049D7849-4EF8-4591-9C32-185155215A83}" type="pres">
      <dgm:prSet presAssocID="{608DBD57-ADC2-4E49-8CCD-54D76BBD5C7C}" presName="parTx" presStyleLbl="alignNode1" presStyleIdx="1" presStyleCnt="2">
        <dgm:presLayoutVars>
          <dgm:chMax val="0"/>
          <dgm:chPref val="0"/>
          <dgm:bulletEnabled val="1"/>
        </dgm:presLayoutVars>
      </dgm:prSet>
      <dgm:spPr/>
      <dgm:t>
        <a:bodyPr/>
        <a:lstStyle/>
        <a:p>
          <a:endParaRPr lang="en-US"/>
        </a:p>
      </dgm:t>
    </dgm:pt>
    <dgm:pt modelId="{CCC00B45-02A9-4A6A-842A-A19DE72F5D33}" type="pres">
      <dgm:prSet presAssocID="{608DBD57-ADC2-4E49-8CCD-54D76BBD5C7C}" presName="desTx" presStyleLbl="alignAccFollowNode1" presStyleIdx="1" presStyleCnt="2">
        <dgm:presLayoutVars>
          <dgm:bulletEnabled val="1"/>
        </dgm:presLayoutVars>
      </dgm:prSet>
      <dgm:spPr/>
      <dgm:t>
        <a:bodyPr/>
        <a:lstStyle/>
        <a:p>
          <a:endParaRPr lang="en-US"/>
        </a:p>
      </dgm:t>
    </dgm:pt>
  </dgm:ptLst>
  <dgm:cxnLst>
    <dgm:cxn modelId="{6C02B606-58FD-4909-BD5C-22EDE4D4BBBF}" srcId="{5A42D93F-C1F6-48DC-9750-3F18A3024244}" destId="{608DBD57-ADC2-4E49-8CCD-54D76BBD5C7C}" srcOrd="1" destOrd="0" parTransId="{79719D83-BBB6-4493-A468-227E4C1DDAF8}" sibTransId="{731C59C3-DA24-47A8-8E61-70F32715FF5C}"/>
    <dgm:cxn modelId="{27B022D4-D67D-46B1-964E-ED7414370D1E}" srcId="{5A42D93F-C1F6-48DC-9750-3F18A3024244}" destId="{92FF3A00-6F72-4175-926E-B2C78AAA0640}" srcOrd="0" destOrd="0" parTransId="{E46934D8-6F0D-430C-817C-DB44D9946862}" sibTransId="{F6C2AD10-C13E-4E6D-974D-479F5AEBD01B}"/>
    <dgm:cxn modelId="{D733DD38-B9BB-4527-8975-7A2992C1D8EE}" srcId="{92FF3A00-6F72-4175-926E-B2C78AAA0640}" destId="{F13C3D1D-6FEA-4A13-8AC9-9FE7E9B39EB1}" srcOrd="0" destOrd="0" parTransId="{1327C270-05A8-4C72-81DC-1BF0EE460830}" sibTransId="{3C076F75-626B-4951-AA33-1A2ABF94B565}"/>
    <dgm:cxn modelId="{5D0C75AB-B3F4-48B6-AFF3-8DA63662079A}" type="presOf" srcId="{F13C3D1D-6FEA-4A13-8AC9-9FE7E9B39EB1}" destId="{B99906E3-80B5-4FFE-B04A-E87A5369625F}" srcOrd="0" destOrd="0" presId="urn:microsoft.com/office/officeart/2005/8/layout/hList1"/>
    <dgm:cxn modelId="{6D992C8B-759F-4038-9031-DDB7D580E76D}" type="presOf" srcId="{5A42D93F-C1F6-48DC-9750-3F18A3024244}" destId="{997CC289-4E01-4C50-97AA-07ECA6E6FA34}" srcOrd="0" destOrd="0" presId="urn:microsoft.com/office/officeart/2005/8/layout/hList1"/>
    <dgm:cxn modelId="{73BFECCD-F834-4340-911F-F1551EE6E2BA}" srcId="{608DBD57-ADC2-4E49-8CCD-54D76BBD5C7C}" destId="{993F6430-E1B3-4CE4-BB58-4941CA136CAC}" srcOrd="0" destOrd="0" parTransId="{187C26B1-2C21-4379-A5A7-0787AFD15A00}" sibTransId="{95449F9B-62A7-4B26-B36B-06A57DB9DC03}"/>
    <dgm:cxn modelId="{C651FC16-2BC3-4432-A2ED-09088238F8FC}" type="presOf" srcId="{608DBD57-ADC2-4E49-8CCD-54D76BBD5C7C}" destId="{049D7849-4EF8-4591-9C32-185155215A83}" srcOrd="0" destOrd="0" presId="urn:microsoft.com/office/officeart/2005/8/layout/hList1"/>
    <dgm:cxn modelId="{355C8553-3EE2-4708-ADD8-E5AB791DD5E8}" type="presOf" srcId="{993F6430-E1B3-4CE4-BB58-4941CA136CAC}" destId="{CCC00B45-02A9-4A6A-842A-A19DE72F5D33}" srcOrd="0" destOrd="0" presId="urn:microsoft.com/office/officeart/2005/8/layout/hList1"/>
    <dgm:cxn modelId="{A63EC63F-0046-4C7C-90B9-AC9FDCC62E8F}" type="presOf" srcId="{92FF3A00-6F72-4175-926E-B2C78AAA0640}" destId="{8AA886F8-52D3-4B2A-84BF-746E5B6FA828}" srcOrd="0" destOrd="0" presId="urn:microsoft.com/office/officeart/2005/8/layout/hList1"/>
    <dgm:cxn modelId="{6E381C5C-D35B-4CDE-A6F2-EAAD38ED9BC2}" type="presParOf" srcId="{997CC289-4E01-4C50-97AA-07ECA6E6FA34}" destId="{59DBFC6B-54F1-4CA1-8AB0-6A372136D818}" srcOrd="0" destOrd="0" presId="urn:microsoft.com/office/officeart/2005/8/layout/hList1"/>
    <dgm:cxn modelId="{3C5859A9-F572-4A3B-AB96-BC2EE1BCFA97}" type="presParOf" srcId="{59DBFC6B-54F1-4CA1-8AB0-6A372136D818}" destId="{8AA886F8-52D3-4B2A-84BF-746E5B6FA828}" srcOrd="0" destOrd="0" presId="urn:microsoft.com/office/officeart/2005/8/layout/hList1"/>
    <dgm:cxn modelId="{5EDBB64B-A036-4CBC-8AEA-B82E1388747F}" type="presParOf" srcId="{59DBFC6B-54F1-4CA1-8AB0-6A372136D818}" destId="{B99906E3-80B5-4FFE-B04A-E87A5369625F}" srcOrd="1" destOrd="0" presId="urn:microsoft.com/office/officeart/2005/8/layout/hList1"/>
    <dgm:cxn modelId="{CF0360A7-0E66-4D05-B975-9B563238BAFF}" type="presParOf" srcId="{997CC289-4E01-4C50-97AA-07ECA6E6FA34}" destId="{E03DE1EC-A2C3-456E-98C5-33B34BEE541F}" srcOrd="1" destOrd="0" presId="urn:microsoft.com/office/officeart/2005/8/layout/hList1"/>
    <dgm:cxn modelId="{5D650F82-43B9-4B40-874E-A2283C779B75}" type="presParOf" srcId="{997CC289-4E01-4C50-97AA-07ECA6E6FA34}" destId="{F6B1C9FC-B2D4-4692-9EA2-2275B82DFD35}" srcOrd="2" destOrd="0" presId="urn:microsoft.com/office/officeart/2005/8/layout/hList1"/>
    <dgm:cxn modelId="{95BE6AE1-C7B6-490E-B087-BA56B82A3C79}" type="presParOf" srcId="{F6B1C9FC-B2D4-4692-9EA2-2275B82DFD35}" destId="{049D7849-4EF8-4591-9C32-185155215A83}" srcOrd="0" destOrd="0" presId="urn:microsoft.com/office/officeart/2005/8/layout/hList1"/>
    <dgm:cxn modelId="{95048BB6-2F4A-4634-8AF2-F170597A3A64}" type="presParOf" srcId="{F6B1C9FC-B2D4-4692-9EA2-2275B82DFD35}" destId="{CCC00B45-02A9-4A6A-842A-A19DE72F5D3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D6F18-ACC7-4011-BC03-F83A85097D5E}"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8D064-B0ED-403C-B46B-F165AFF8A13A}" type="slidenum">
              <a:rPr lang="en-US" smtClean="0"/>
              <a:t>‹#›</a:t>
            </a:fld>
            <a:endParaRPr lang="en-US"/>
          </a:p>
        </p:txBody>
      </p:sp>
    </p:spTree>
    <p:extLst>
      <p:ext uri="{BB962C8B-B14F-4D97-AF65-F5344CB8AC3E}">
        <p14:creationId xmlns:p14="http://schemas.microsoft.com/office/powerpoint/2010/main" val="55300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0C443-011D-0293-3A43-439EC5C08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2E649B-674A-D74C-A209-3443CF942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3A1336-9698-98FB-818E-AB43EA9BE0F7}"/>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5" name="Footer Placeholder 4">
            <a:extLst>
              <a:ext uri="{FF2B5EF4-FFF2-40B4-BE49-F238E27FC236}">
                <a16:creationId xmlns:a16="http://schemas.microsoft.com/office/drawing/2014/main" xmlns="" id="{C1AA180D-2930-936D-B24C-74540C925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9ABE8A-32E6-39C6-5230-F26D43F676B6}"/>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285220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6B50DB-6C2C-65A2-7786-EC0CB2FF5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99EEB8-395B-FC39-EB32-3162EC8006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7CF53-F7BF-BA48-50C0-2EF747D9D20B}"/>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5" name="Footer Placeholder 4">
            <a:extLst>
              <a:ext uri="{FF2B5EF4-FFF2-40B4-BE49-F238E27FC236}">
                <a16:creationId xmlns:a16="http://schemas.microsoft.com/office/drawing/2014/main" xmlns="" id="{42933423-6D45-4BAC-4762-B51DF4B08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2B174B-D043-2B9C-C96E-1F234CCB6864}"/>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395699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FC231F-2FB2-0C59-0047-7C20F8237C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C5CED0-B605-679A-3ED9-AD1DB3D971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99B023-FAE0-DD4D-8D76-37911190E37A}"/>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5" name="Footer Placeholder 4">
            <a:extLst>
              <a:ext uri="{FF2B5EF4-FFF2-40B4-BE49-F238E27FC236}">
                <a16:creationId xmlns:a16="http://schemas.microsoft.com/office/drawing/2014/main" xmlns="" id="{3F9DB854-F7D8-E0DE-5AF6-2FA67DEE1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E3C6E7-70BE-0811-1BD8-54C0CAA58C3D}"/>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84047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090218-0619-D13B-32FF-B3C3FD428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346A5B-A468-EDCD-32DA-3A61E171F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5EDF30-5C48-737F-F0F0-B9CC6074BDCF}"/>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5" name="Footer Placeholder 4">
            <a:extLst>
              <a:ext uri="{FF2B5EF4-FFF2-40B4-BE49-F238E27FC236}">
                <a16:creationId xmlns:a16="http://schemas.microsoft.com/office/drawing/2014/main" xmlns="" id="{6179FC22-D861-8B44-A147-4E50644F6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41ABCB-684C-5C13-41A4-0528AD31714D}"/>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240897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351A14-DD2D-95EA-815E-2F50056C0C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984629-407A-75FC-A307-0F767B0A8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5F86C8D-0B97-0F3E-C154-0EDFB526359B}"/>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5" name="Footer Placeholder 4">
            <a:extLst>
              <a:ext uri="{FF2B5EF4-FFF2-40B4-BE49-F238E27FC236}">
                <a16:creationId xmlns:a16="http://schemas.microsoft.com/office/drawing/2014/main" xmlns="" id="{17281264-E96D-3DDF-CD49-0B500C630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29D9365-5AE4-F14D-5BD1-6E49F0C068E7}"/>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52225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B94775-A71A-580A-6474-13D31626E1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B44F05-019E-D7F9-BCDD-40F78DA6A9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155D57-983D-8787-E73F-8A0868626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3F8CEEC-4178-EBFE-45C0-AB6109C6687B}"/>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6" name="Footer Placeholder 5">
            <a:extLst>
              <a:ext uri="{FF2B5EF4-FFF2-40B4-BE49-F238E27FC236}">
                <a16:creationId xmlns:a16="http://schemas.microsoft.com/office/drawing/2014/main" xmlns="" id="{949B6EBD-154A-5E33-E9A3-8D9BFAB90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2DD607-EDFA-1F87-EE8D-AE908F97A89F}"/>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230011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5FC64-51A4-499D-9FCF-DA7A9F8F40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95525D3-17AA-DB7A-473D-BF94CE381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998971-8DD6-73A8-A54E-982988C15F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8915093-7116-6B3C-AB7C-38452EAF4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D8D19F5-FE95-496D-EF28-6CFF79041F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9EE1657-A4A1-4EDC-322C-6EFE9758B35E}"/>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8" name="Footer Placeholder 7">
            <a:extLst>
              <a:ext uri="{FF2B5EF4-FFF2-40B4-BE49-F238E27FC236}">
                <a16:creationId xmlns:a16="http://schemas.microsoft.com/office/drawing/2014/main" xmlns="" id="{29DD81BF-B2C0-2AB6-F1CF-CA87EA16BC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D84FD00-8791-2F04-91A0-7B1811F3016D}"/>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188717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932D6-5BF4-2768-E386-ED2ECA2ECA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0C37AE-6FBE-32FD-4483-A73E34AB316B}"/>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4" name="Footer Placeholder 3">
            <a:extLst>
              <a:ext uri="{FF2B5EF4-FFF2-40B4-BE49-F238E27FC236}">
                <a16:creationId xmlns:a16="http://schemas.microsoft.com/office/drawing/2014/main" xmlns="" id="{F2495824-271E-D40B-4E31-E078172F85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4F62B5B-11B4-6D57-901D-E6CFBFE071D2}"/>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420307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B50C143-F7A0-7F5F-09D3-8D7970974D2C}"/>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3" name="Footer Placeholder 2">
            <a:extLst>
              <a:ext uri="{FF2B5EF4-FFF2-40B4-BE49-F238E27FC236}">
                <a16:creationId xmlns:a16="http://schemas.microsoft.com/office/drawing/2014/main" xmlns="" id="{07D41A2F-CD99-54CE-5BEC-3EDB4026A7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E372923-7046-478C-92BC-74511877CF8C}"/>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295946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A1180E-C607-07C7-6980-05416E9AC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95A96E2-3574-550F-049C-175BAF799A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931F78-5649-B639-C7F7-A3D713F58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A9FB6-6D04-1E6D-B079-DE0B6461E3D9}"/>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6" name="Footer Placeholder 5">
            <a:extLst>
              <a:ext uri="{FF2B5EF4-FFF2-40B4-BE49-F238E27FC236}">
                <a16:creationId xmlns:a16="http://schemas.microsoft.com/office/drawing/2014/main" xmlns="" id="{DB93F132-A6B2-CAC4-8176-EE7014FF2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D57039D-52E0-0D2D-F31E-6EB07BE89A4E}"/>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400633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A1F41F-D95B-1D48-9775-8CED766FA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5C2A36-4B7F-17A5-352F-BA3E9AC5A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A9BF6C0-E0E0-88C2-3630-7E6F78CD3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357509B-53F2-60BB-97AE-7CF62AA67830}"/>
              </a:ext>
            </a:extLst>
          </p:cNvPr>
          <p:cNvSpPr>
            <a:spLocks noGrp="1"/>
          </p:cNvSpPr>
          <p:nvPr>
            <p:ph type="dt" sz="half" idx="10"/>
          </p:nvPr>
        </p:nvSpPr>
        <p:spPr/>
        <p:txBody>
          <a:bodyPr/>
          <a:lstStyle/>
          <a:p>
            <a:fld id="{A689421A-147C-4C1F-88BB-C422AB367693}" type="datetimeFigureOut">
              <a:rPr lang="en-US" smtClean="0"/>
              <a:t>9/12/2024</a:t>
            </a:fld>
            <a:endParaRPr lang="en-US"/>
          </a:p>
        </p:txBody>
      </p:sp>
      <p:sp>
        <p:nvSpPr>
          <p:cNvPr id="6" name="Footer Placeholder 5">
            <a:extLst>
              <a:ext uri="{FF2B5EF4-FFF2-40B4-BE49-F238E27FC236}">
                <a16:creationId xmlns:a16="http://schemas.microsoft.com/office/drawing/2014/main" xmlns="" id="{2F7E59D0-9F35-8B60-8F30-AE7276688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0F8DDB-4469-C920-FE4A-7156EE4EB92C}"/>
              </a:ext>
            </a:extLst>
          </p:cNvPr>
          <p:cNvSpPr>
            <a:spLocks noGrp="1"/>
          </p:cNvSpPr>
          <p:nvPr>
            <p:ph type="sldNum" sz="quarter" idx="12"/>
          </p:nvPr>
        </p:nvSpPr>
        <p:spPr/>
        <p:txBody>
          <a:bodyPr/>
          <a:lstStyle/>
          <a:p>
            <a:fld id="{65D612F8-4543-42B0-BA5C-90BA3FE9D66E}" type="slidenum">
              <a:rPr lang="en-US" smtClean="0"/>
              <a:t>‹#›</a:t>
            </a:fld>
            <a:endParaRPr lang="en-US"/>
          </a:p>
        </p:txBody>
      </p:sp>
    </p:spTree>
    <p:extLst>
      <p:ext uri="{BB962C8B-B14F-4D97-AF65-F5344CB8AC3E}">
        <p14:creationId xmlns:p14="http://schemas.microsoft.com/office/powerpoint/2010/main" val="68110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377250-D521-F96B-B5B0-6CDF971562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009330-B00A-11A3-49EF-A4AE827CF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5648D6-FB19-C9FC-54A3-FE689020C5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9421A-147C-4C1F-88BB-C422AB367693}" type="datetimeFigureOut">
              <a:rPr lang="en-US" smtClean="0"/>
              <a:t>9/12/2024</a:t>
            </a:fld>
            <a:endParaRPr lang="en-US"/>
          </a:p>
        </p:txBody>
      </p:sp>
      <p:sp>
        <p:nvSpPr>
          <p:cNvPr id="5" name="Footer Placeholder 4">
            <a:extLst>
              <a:ext uri="{FF2B5EF4-FFF2-40B4-BE49-F238E27FC236}">
                <a16:creationId xmlns:a16="http://schemas.microsoft.com/office/drawing/2014/main" xmlns="" id="{2B70AA38-4E40-55A0-6BE5-FCA27A90D8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30408BC-6799-067A-85B0-51C076E18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12F8-4543-42B0-BA5C-90BA3FE9D66E}" type="slidenum">
              <a:rPr lang="en-US" smtClean="0"/>
              <a:t>‹#›</a:t>
            </a:fld>
            <a:endParaRPr lang="en-US"/>
          </a:p>
        </p:txBody>
      </p:sp>
    </p:spTree>
    <p:extLst>
      <p:ext uri="{BB962C8B-B14F-4D97-AF65-F5344CB8AC3E}">
        <p14:creationId xmlns:p14="http://schemas.microsoft.com/office/powerpoint/2010/main" val="156315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stepuptogether.org/" TargetMode="External"/><Relationship Id="rId2" Type="http://schemas.openxmlformats.org/officeDocument/2006/relationships/hyperlink" Target="https://stepuptogether.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www.namiohio.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F0A604E4-7307-451C-93BE-F1F7E1BF3B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F7F3A0AA-35E5-4085-942B-7378390306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402F5C38-C747-4173-ABBF-656E39E821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E37EECFC-A684-4391-AE85-4CDAF5565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6E19D86-0DF9-377D-13E4-65803B3D3E4F}"/>
              </a:ext>
            </a:extLst>
          </p:cNvPr>
          <p:cNvSpPr>
            <a:spLocks noGrp="1"/>
          </p:cNvSpPr>
          <p:nvPr>
            <p:ph type="ctrTitle"/>
          </p:nvPr>
        </p:nvSpPr>
        <p:spPr>
          <a:xfrm>
            <a:off x="1967655" y="5498114"/>
            <a:ext cx="4098428" cy="1159200"/>
          </a:xfrm>
        </p:spPr>
        <p:txBody>
          <a:bodyPr anchor="ctr">
            <a:normAutofit/>
          </a:bodyPr>
          <a:lstStyle/>
          <a:p>
            <a:pPr algn="l"/>
            <a:r>
              <a:rPr lang="en-US" sz="4000" dirty="0">
                <a:solidFill>
                  <a:schemeClr val="accent1">
                    <a:lumMod val="60000"/>
                    <a:lumOff val="40000"/>
                  </a:schemeClr>
                </a:solidFill>
              </a:rPr>
              <a:t>OJACC Conference</a:t>
            </a:r>
          </a:p>
        </p:txBody>
      </p:sp>
      <p:pic>
        <p:nvPicPr>
          <p:cNvPr id="3" name="Picture 2">
            <a:extLst>
              <a:ext uri="{FF2B5EF4-FFF2-40B4-BE49-F238E27FC236}">
                <a16:creationId xmlns:a16="http://schemas.microsoft.com/office/drawing/2014/main" xmlns="" id="{F9E055C7-7F1E-9A55-2DD4-0487698B619C}"/>
              </a:ext>
            </a:extLst>
          </p:cNvPr>
          <p:cNvPicPr>
            <a:picLocks noChangeAspect="1"/>
          </p:cNvPicPr>
          <p:nvPr/>
        </p:nvPicPr>
        <p:blipFill>
          <a:blip r:embed="rId2"/>
          <a:stretch>
            <a:fillRect/>
          </a:stretch>
        </p:blipFill>
        <p:spPr>
          <a:xfrm>
            <a:off x="478535" y="1163648"/>
            <a:ext cx="11327549" cy="2973482"/>
          </a:xfrm>
          <a:prstGeom prst="rect">
            <a:avLst/>
          </a:prstGeom>
        </p:spPr>
      </p:pic>
      <p:sp>
        <p:nvSpPr>
          <p:cNvPr id="4" name="TextBox 3">
            <a:extLst>
              <a:ext uri="{FF2B5EF4-FFF2-40B4-BE49-F238E27FC236}">
                <a16:creationId xmlns:a16="http://schemas.microsoft.com/office/drawing/2014/main" xmlns="" id="{6334C0E3-0B6E-4461-4363-AC992DA9FA9B}"/>
              </a:ext>
            </a:extLst>
          </p:cNvPr>
          <p:cNvSpPr txBox="1"/>
          <p:nvPr/>
        </p:nvSpPr>
        <p:spPr>
          <a:xfrm>
            <a:off x="8456576" y="5785327"/>
            <a:ext cx="3568275" cy="584775"/>
          </a:xfrm>
          <a:prstGeom prst="rect">
            <a:avLst/>
          </a:prstGeom>
          <a:noFill/>
        </p:spPr>
        <p:txBody>
          <a:bodyPr wrap="square" rtlCol="0">
            <a:spAutoFit/>
          </a:bodyPr>
          <a:lstStyle/>
          <a:p>
            <a:r>
              <a:rPr lang="en-US" sz="3200" dirty="0">
                <a:solidFill>
                  <a:schemeClr val="bg1"/>
                </a:solidFill>
              </a:rPr>
              <a:t>October 10</a:t>
            </a:r>
            <a:r>
              <a:rPr lang="en-US" sz="3200" baseline="30000" dirty="0">
                <a:solidFill>
                  <a:schemeClr val="bg1"/>
                </a:solidFill>
              </a:rPr>
              <a:t>th</a:t>
            </a:r>
            <a:r>
              <a:rPr lang="en-US" sz="3200" dirty="0">
                <a:solidFill>
                  <a:schemeClr val="bg1"/>
                </a:solidFill>
              </a:rPr>
              <a:t>, 2024</a:t>
            </a:r>
          </a:p>
        </p:txBody>
      </p:sp>
    </p:spTree>
    <p:extLst>
      <p:ext uri="{BB962C8B-B14F-4D97-AF65-F5344CB8AC3E}">
        <p14:creationId xmlns:p14="http://schemas.microsoft.com/office/powerpoint/2010/main" val="2546750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C0ED8FA-69F2-D699-A66B-E43BE5E477C6}"/>
              </a:ext>
            </a:extLst>
          </p:cNvPr>
          <p:cNvPicPr>
            <a:picLocks noChangeAspect="1"/>
          </p:cNvPicPr>
          <p:nvPr/>
        </p:nvPicPr>
        <p:blipFill>
          <a:blip r:embed="rId2"/>
          <a:stretch>
            <a:fillRect/>
          </a:stretch>
        </p:blipFill>
        <p:spPr>
          <a:xfrm>
            <a:off x="3131841" y="0"/>
            <a:ext cx="5676257" cy="1482922"/>
          </a:xfrm>
          <a:prstGeom prst="rect">
            <a:avLst/>
          </a:prstGeom>
        </p:spPr>
      </p:pic>
      <p:sp>
        <p:nvSpPr>
          <p:cNvPr id="5" name="Content Placeholder 4">
            <a:extLst>
              <a:ext uri="{FF2B5EF4-FFF2-40B4-BE49-F238E27FC236}">
                <a16:creationId xmlns:a16="http://schemas.microsoft.com/office/drawing/2014/main" xmlns="" id="{6531F69D-4B1E-5338-C0CC-BF614A757FED}"/>
              </a:ext>
            </a:extLst>
          </p:cNvPr>
          <p:cNvSpPr>
            <a:spLocks noGrp="1"/>
          </p:cNvSpPr>
          <p:nvPr>
            <p:ph idx="1"/>
          </p:nvPr>
        </p:nvSpPr>
        <p:spPr>
          <a:xfrm>
            <a:off x="815339" y="1736242"/>
            <a:ext cx="10561320" cy="4416552"/>
          </a:xfrm>
        </p:spPr>
        <p:txBody>
          <a:bodyPr anchor="t">
            <a:normAutofit fontScale="32500" lnSpcReduction="20000"/>
          </a:bodyPr>
          <a:lstStyle/>
          <a:p>
            <a:pPr marL="0" indent="0">
              <a:buNone/>
            </a:pPr>
            <a:r>
              <a:rPr lang="en-US" sz="5500" dirty="0">
                <a:solidFill>
                  <a:schemeClr val="accent1">
                    <a:lumMod val="75000"/>
                  </a:schemeClr>
                </a:solidFill>
              </a:rPr>
              <a:t>NAMI Family-to-Family is a class for families, significant others and friends of people with mental health conditions. </a:t>
            </a:r>
          </a:p>
          <a:p>
            <a:pPr marL="0" indent="0">
              <a:buNone/>
            </a:pPr>
            <a:endParaRPr lang="en-US" sz="2500" dirty="0">
              <a:solidFill>
                <a:schemeClr val="accent1">
                  <a:lumMod val="75000"/>
                </a:schemeClr>
              </a:solidFill>
            </a:endParaRPr>
          </a:p>
          <a:p>
            <a:pPr marL="0" indent="0">
              <a:buNone/>
            </a:pPr>
            <a:r>
              <a:rPr lang="en-US" sz="5500" dirty="0">
                <a:solidFill>
                  <a:schemeClr val="accent1">
                    <a:lumMod val="75000"/>
                  </a:schemeClr>
                </a:solidFill>
              </a:rPr>
              <a:t>The course is designed to facilitate a better understanding of mental health conditions, increase coping skills and empower participants to become advocates for their family members. </a:t>
            </a:r>
          </a:p>
          <a:p>
            <a:pPr marL="0" indent="0">
              <a:buNone/>
            </a:pPr>
            <a:endParaRPr lang="en-US" dirty="0">
              <a:solidFill>
                <a:schemeClr val="accent1">
                  <a:lumMod val="75000"/>
                </a:schemeClr>
              </a:solidFill>
            </a:endParaRPr>
          </a:p>
          <a:p>
            <a:pPr marL="0" indent="0">
              <a:buNone/>
            </a:pPr>
            <a:r>
              <a:rPr lang="en-US" sz="5500" dirty="0">
                <a:solidFill>
                  <a:schemeClr val="accent1">
                    <a:lumMod val="75000"/>
                  </a:schemeClr>
                </a:solidFill>
              </a:rPr>
              <a:t>NAMI Family-to-Family is taught by NAMI-trained family members who have been there, and includes presentations, discussions and interactive exercises.</a:t>
            </a:r>
          </a:p>
          <a:p>
            <a:pPr marL="0" indent="0">
              <a:buNone/>
            </a:pPr>
            <a:endParaRPr lang="en-US" sz="2500" dirty="0">
              <a:solidFill>
                <a:schemeClr val="accent1">
                  <a:lumMod val="75000"/>
                </a:schemeClr>
              </a:solidFill>
            </a:endParaRPr>
          </a:p>
          <a:p>
            <a:pPr marL="0" indent="0">
              <a:buNone/>
            </a:pPr>
            <a:r>
              <a:rPr lang="en-US" sz="5500" dirty="0">
                <a:solidFill>
                  <a:schemeClr val="accent1">
                    <a:lumMod val="75000"/>
                  </a:schemeClr>
                </a:solidFill>
              </a:rPr>
              <a:t>In the program, participants learn about:</a:t>
            </a:r>
          </a:p>
          <a:p>
            <a:pPr marL="548640" lvl="1" indent="-182880"/>
            <a:r>
              <a:rPr lang="en-US" sz="4900" dirty="0">
                <a:solidFill>
                  <a:schemeClr val="accent1">
                    <a:lumMod val="75000"/>
                  </a:schemeClr>
                </a:solidFill>
              </a:rPr>
              <a:t>How to solve problems and communicate effectively</a:t>
            </a:r>
          </a:p>
          <a:p>
            <a:pPr marL="548640" lvl="1" indent="-182880"/>
            <a:r>
              <a:rPr lang="en-US" sz="4900" dirty="0">
                <a:solidFill>
                  <a:schemeClr val="accent1">
                    <a:lumMod val="75000"/>
                  </a:schemeClr>
                </a:solidFill>
              </a:rPr>
              <a:t>Taking care of yourself and managing your stress</a:t>
            </a:r>
          </a:p>
          <a:p>
            <a:pPr marL="548640" lvl="1" indent="-182880"/>
            <a:r>
              <a:rPr lang="en-US" sz="4900" dirty="0">
                <a:solidFill>
                  <a:schemeClr val="accent1">
                    <a:lumMod val="75000"/>
                  </a:schemeClr>
                </a:solidFill>
              </a:rPr>
              <a:t>Supporting your loved one with compassion</a:t>
            </a:r>
          </a:p>
          <a:p>
            <a:pPr marL="548640" lvl="1" indent="-182880"/>
            <a:r>
              <a:rPr lang="en-US" sz="4900" dirty="0">
                <a:solidFill>
                  <a:schemeClr val="accent1">
                    <a:lumMod val="75000"/>
                  </a:schemeClr>
                </a:solidFill>
              </a:rPr>
              <a:t>Finding and using local supports and services</a:t>
            </a:r>
          </a:p>
          <a:p>
            <a:pPr marL="548640" lvl="1" indent="-182880"/>
            <a:r>
              <a:rPr lang="en-US" sz="4900" dirty="0">
                <a:solidFill>
                  <a:schemeClr val="accent1">
                    <a:lumMod val="75000"/>
                  </a:schemeClr>
                </a:solidFill>
              </a:rPr>
              <a:t>Up-to-date information on mental health conditions and how they affect the brain</a:t>
            </a:r>
          </a:p>
          <a:p>
            <a:pPr marL="548640" lvl="1" indent="-182880"/>
            <a:r>
              <a:rPr lang="en-US" sz="4900" dirty="0">
                <a:solidFill>
                  <a:schemeClr val="accent1">
                    <a:lumMod val="75000"/>
                  </a:schemeClr>
                </a:solidFill>
              </a:rPr>
              <a:t>How to handle a crisis</a:t>
            </a:r>
          </a:p>
          <a:p>
            <a:pPr marL="548640" lvl="1" indent="-182880"/>
            <a:r>
              <a:rPr lang="en-US" sz="4900" dirty="0">
                <a:solidFill>
                  <a:schemeClr val="accent1">
                    <a:lumMod val="75000"/>
                  </a:schemeClr>
                </a:solidFill>
              </a:rPr>
              <a:t>Current treatments and therapies</a:t>
            </a:r>
          </a:p>
          <a:p>
            <a:pPr marL="548640" lvl="1" indent="-182880"/>
            <a:r>
              <a:rPr lang="en-US" sz="4900" dirty="0">
                <a:solidFill>
                  <a:schemeClr val="accent1">
                    <a:lumMod val="75000"/>
                  </a:schemeClr>
                </a:solidFill>
              </a:rPr>
              <a:t>The impact of mental health conditions on the entire family</a:t>
            </a:r>
          </a:p>
          <a:p>
            <a:endParaRPr lang="en-US" sz="2000" dirty="0"/>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818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0B6F1A6-5523-7AC3-4C1A-F96173E3E9BC}"/>
              </a:ext>
            </a:extLst>
          </p:cNvPr>
          <p:cNvPicPr>
            <a:picLocks noChangeAspect="1"/>
          </p:cNvPicPr>
          <p:nvPr/>
        </p:nvPicPr>
        <p:blipFill>
          <a:blip r:embed="rId2"/>
          <a:stretch>
            <a:fillRect/>
          </a:stretch>
        </p:blipFill>
        <p:spPr>
          <a:xfrm>
            <a:off x="1210910" y="444407"/>
            <a:ext cx="4694327" cy="1457070"/>
          </a:xfrm>
          <a:prstGeom prst="rect">
            <a:avLst/>
          </a:prstGeom>
        </p:spPr>
      </p:pic>
      <p:sp>
        <p:nvSpPr>
          <p:cNvPr id="7" name="TextBox 12">
            <a:extLst>
              <a:ext uri="{FF2B5EF4-FFF2-40B4-BE49-F238E27FC236}">
                <a16:creationId xmlns:a16="http://schemas.microsoft.com/office/drawing/2014/main" xmlns="" id="{93B0D588-EE13-C69E-97B0-A7F14430A5B9}"/>
              </a:ext>
            </a:extLst>
          </p:cNvPr>
          <p:cNvSpPr txBox="1"/>
          <p:nvPr/>
        </p:nvSpPr>
        <p:spPr>
          <a:xfrm>
            <a:off x="1369073" y="2345884"/>
            <a:ext cx="4378000" cy="3077766"/>
          </a:xfrm>
          <a:prstGeom prst="rect">
            <a:avLst/>
          </a:prstGeom>
        </p:spPr>
        <p:txBody>
          <a:bodyPr lIns="0" tIns="0" rIns="0" bIns="0" rtlCol="0" anchor="t">
            <a:spAutoFit/>
          </a:bodyPr>
          <a:lstStyle/>
          <a:p>
            <a:r>
              <a:rPr lang="en-US" sz="2500" dirty="0">
                <a:solidFill>
                  <a:srgbClr val="1A5FB7"/>
                </a:solidFill>
                <a:latin typeface="Open Sans" panose="020B0604020202020204" charset="0"/>
                <a:ea typeface="Open Sans" panose="020B0604020202020204" charset="0"/>
                <a:cs typeface="Open Sans" panose="020B0604020202020204" charset="0"/>
              </a:rPr>
              <a:t>NAMI Basics is a class for parents, guardians and other family caregivers who provide care for youth (age 22 or younger) who are experiencing mental health symptoms.  This program is now being offered online.</a:t>
            </a:r>
          </a:p>
        </p:txBody>
      </p:sp>
      <p:pic>
        <p:nvPicPr>
          <p:cNvPr id="8" name="Picture 7">
            <a:extLst>
              <a:ext uri="{FF2B5EF4-FFF2-40B4-BE49-F238E27FC236}">
                <a16:creationId xmlns:a16="http://schemas.microsoft.com/office/drawing/2014/main" xmlns="" id="{ACE07907-66DA-218D-ED61-10CFC6D905EC}"/>
              </a:ext>
            </a:extLst>
          </p:cNvPr>
          <p:cNvPicPr>
            <a:picLocks noChangeAspect="1"/>
          </p:cNvPicPr>
          <p:nvPr/>
        </p:nvPicPr>
        <p:blipFill>
          <a:blip r:embed="rId3"/>
          <a:stretch>
            <a:fillRect/>
          </a:stretch>
        </p:blipFill>
        <p:spPr>
          <a:xfrm>
            <a:off x="6538116" y="714959"/>
            <a:ext cx="4645555" cy="1438781"/>
          </a:xfrm>
          <a:prstGeom prst="rect">
            <a:avLst/>
          </a:prstGeom>
        </p:spPr>
      </p:pic>
      <p:sp>
        <p:nvSpPr>
          <p:cNvPr id="9" name="TextBox 12">
            <a:extLst>
              <a:ext uri="{FF2B5EF4-FFF2-40B4-BE49-F238E27FC236}">
                <a16:creationId xmlns:a16="http://schemas.microsoft.com/office/drawing/2014/main" xmlns="" id="{5E8DB7CC-E5CD-7BDF-CF5E-907E518A20E5}"/>
              </a:ext>
            </a:extLst>
          </p:cNvPr>
          <p:cNvSpPr txBox="1"/>
          <p:nvPr/>
        </p:nvSpPr>
        <p:spPr>
          <a:xfrm>
            <a:off x="6538116" y="2345884"/>
            <a:ext cx="4378000" cy="3077766"/>
          </a:xfrm>
          <a:prstGeom prst="rect">
            <a:avLst/>
          </a:prstGeom>
        </p:spPr>
        <p:txBody>
          <a:bodyPr lIns="0" tIns="0" rIns="0" bIns="0" rtlCol="0" anchor="t">
            <a:spAutoFit/>
          </a:bodyPr>
          <a:lstStyle/>
          <a:p>
            <a:r>
              <a:rPr lang="en-US" sz="2500" dirty="0">
                <a:solidFill>
                  <a:srgbClr val="1A5FB7"/>
                </a:solidFill>
                <a:latin typeface="Open Sans" panose="020B0604020202020204" charset="0"/>
                <a:ea typeface="Open Sans" panose="020B0604020202020204" charset="0"/>
                <a:cs typeface="Open Sans" panose="020B0604020202020204" charset="0"/>
              </a:rPr>
              <a:t>NAMI Provider is a class for mental health professionals. NAMI Provider is designed to expand the participants' compassion for the individuals and their families and to promote a collaborative model of care</a:t>
            </a:r>
          </a:p>
        </p:txBody>
      </p:sp>
    </p:spTree>
    <p:extLst>
      <p:ext uri="{BB962C8B-B14F-4D97-AF65-F5344CB8AC3E}">
        <p14:creationId xmlns:p14="http://schemas.microsoft.com/office/powerpoint/2010/main" val="251991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12D7D7B8-9410-0AE7-622C-CAD856675262}"/>
              </a:ext>
            </a:extLst>
          </p:cNvPr>
          <p:cNvPicPr>
            <a:picLocks noChangeAspect="1"/>
          </p:cNvPicPr>
          <p:nvPr/>
        </p:nvPicPr>
        <p:blipFill>
          <a:blip r:embed="rId2"/>
          <a:stretch>
            <a:fillRect/>
          </a:stretch>
        </p:blipFill>
        <p:spPr>
          <a:xfrm>
            <a:off x="6494026" y="595214"/>
            <a:ext cx="4789441" cy="1489629"/>
          </a:xfrm>
          <a:prstGeom prst="rect">
            <a:avLst/>
          </a:prstGeom>
        </p:spPr>
      </p:pic>
      <p:pic>
        <p:nvPicPr>
          <p:cNvPr id="5" name="Picture 4">
            <a:extLst>
              <a:ext uri="{FF2B5EF4-FFF2-40B4-BE49-F238E27FC236}">
                <a16:creationId xmlns:a16="http://schemas.microsoft.com/office/drawing/2014/main" xmlns="" id="{9C86957D-CEDC-6DDE-0086-F7230E7F0C05}"/>
              </a:ext>
            </a:extLst>
          </p:cNvPr>
          <p:cNvPicPr>
            <a:picLocks noChangeAspect="1"/>
          </p:cNvPicPr>
          <p:nvPr/>
        </p:nvPicPr>
        <p:blipFill>
          <a:blip r:embed="rId3"/>
          <a:stretch>
            <a:fillRect/>
          </a:stretch>
        </p:blipFill>
        <p:spPr>
          <a:xfrm>
            <a:off x="1052419" y="723241"/>
            <a:ext cx="4853859" cy="1361602"/>
          </a:xfrm>
          <a:prstGeom prst="rect">
            <a:avLst/>
          </a:prstGeom>
        </p:spPr>
      </p:pic>
      <p:sp>
        <p:nvSpPr>
          <p:cNvPr id="6" name="TextBox 22">
            <a:extLst>
              <a:ext uri="{FF2B5EF4-FFF2-40B4-BE49-F238E27FC236}">
                <a16:creationId xmlns:a16="http://schemas.microsoft.com/office/drawing/2014/main" xmlns="" id="{00E3E3F8-5513-3DAF-BB0B-C1BB0E9BB901}"/>
              </a:ext>
            </a:extLst>
          </p:cNvPr>
          <p:cNvSpPr txBox="1"/>
          <p:nvPr/>
        </p:nvSpPr>
        <p:spPr>
          <a:xfrm>
            <a:off x="1052419" y="2274838"/>
            <a:ext cx="4378001" cy="2308324"/>
          </a:xfrm>
          <a:prstGeom prst="rect">
            <a:avLst/>
          </a:prstGeom>
        </p:spPr>
        <p:txBody>
          <a:bodyPr lIns="0" tIns="0" rIns="0" bIns="0" rtlCol="0" anchor="t">
            <a:spAutoFit/>
          </a:bodyPr>
          <a:lstStyle/>
          <a:p>
            <a:r>
              <a:rPr lang="en-US" sz="2500" dirty="0">
                <a:solidFill>
                  <a:srgbClr val="1A5FB7"/>
                </a:solidFill>
                <a:latin typeface="Open Sans" panose="020B0604020202020204" charset="0"/>
                <a:ea typeface="Open Sans" panose="020B0604020202020204" charset="0"/>
                <a:cs typeface="Open Sans" panose="020B0604020202020204" charset="0"/>
              </a:rPr>
              <a:t>NAMI Peer-to-Peer is a class for adults with mental health conditions. The course is designed to encourage growth, healing and recovery among participants. </a:t>
            </a:r>
          </a:p>
        </p:txBody>
      </p:sp>
      <p:sp>
        <p:nvSpPr>
          <p:cNvPr id="10" name="TextBox 17">
            <a:extLst>
              <a:ext uri="{FF2B5EF4-FFF2-40B4-BE49-F238E27FC236}">
                <a16:creationId xmlns:a16="http://schemas.microsoft.com/office/drawing/2014/main" xmlns="" id="{8352F19B-28C1-6430-B8C4-2E7E8C3F832F}"/>
              </a:ext>
            </a:extLst>
          </p:cNvPr>
          <p:cNvSpPr txBox="1"/>
          <p:nvPr/>
        </p:nvSpPr>
        <p:spPr>
          <a:xfrm>
            <a:off x="6482839" y="2299499"/>
            <a:ext cx="4371780" cy="1923604"/>
          </a:xfrm>
          <a:prstGeom prst="rect">
            <a:avLst/>
          </a:prstGeom>
        </p:spPr>
        <p:txBody>
          <a:bodyPr wrap="square" lIns="0" tIns="0" rIns="0" bIns="0" rtlCol="0" anchor="t">
            <a:spAutoFit/>
          </a:bodyPr>
          <a:lstStyle/>
          <a:p>
            <a:r>
              <a:rPr lang="en-US" sz="2500" dirty="0">
                <a:solidFill>
                  <a:srgbClr val="1A5FB7"/>
                </a:solidFill>
                <a:latin typeface="Open Sans" panose="020B0604020202020204" charset="0"/>
                <a:ea typeface="Open Sans" panose="020B0604020202020204" charset="0"/>
                <a:cs typeface="Open Sans" panose="020B0604020202020204" charset="0"/>
              </a:rPr>
              <a:t>NAMI Homefront is a class for families, caregivers and friends of military service members and veterans with mental health conditions. </a:t>
            </a:r>
          </a:p>
        </p:txBody>
      </p:sp>
    </p:spTree>
    <p:extLst>
      <p:ext uri="{BB962C8B-B14F-4D97-AF65-F5344CB8AC3E}">
        <p14:creationId xmlns:p14="http://schemas.microsoft.com/office/powerpoint/2010/main" val="259137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67548B1B-1545-BD39-D409-759A02DEDBD0}"/>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b="1" kern="1200" dirty="0">
                <a:solidFill>
                  <a:srgbClr val="FFFFFF"/>
                </a:solidFill>
                <a:latin typeface="+mj-lt"/>
                <a:ea typeface="+mj-ea"/>
                <a:cs typeface="+mj-cs"/>
              </a:rPr>
              <a:t>NAMI Signature Programs</a:t>
            </a:r>
          </a:p>
        </p:txBody>
      </p:sp>
      <p:sp>
        <p:nvSpPr>
          <p:cNvPr id="3" name="Text Placeholder 2">
            <a:extLst>
              <a:ext uri="{FF2B5EF4-FFF2-40B4-BE49-F238E27FC236}">
                <a16:creationId xmlns:a16="http://schemas.microsoft.com/office/drawing/2014/main" xmlns="" id="{B37F9ACC-80EB-8DE4-915D-CB67FE48779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4800" b="1" kern="1200" dirty="0">
                <a:solidFill>
                  <a:schemeClr val="accent1">
                    <a:lumMod val="50000"/>
                  </a:schemeClr>
                </a:solidFill>
                <a:latin typeface="+mn-lt"/>
                <a:ea typeface="+mn-ea"/>
                <a:cs typeface="+mn-cs"/>
              </a:rPr>
              <a:t>Support Groups</a:t>
            </a:r>
          </a:p>
        </p:txBody>
      </p:sp>
    </p:spTree>
    <p:extLst>
      <p:ext uri="{BB962C8B-B14F-4D97-AF65-F5344CB8AC3E}">
        <p14:creationId xmlns:p14="http://schemas.microsoft.com/office/powerpoint/2010/main" val="85084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C719D982-E775-7294-F0F8-266054887939}"/>
              </a:ext>
            </a:extLst>
          </p:cNvPr>
          <p:cNvPicPr>
            <a:picLocks noChangeAspect="1"/>
          </p:cNvPicPr>
          <p:nvPr/>
        </p:nvPicPr>
        <p:blipFill>
          <a:blip r:embed="rId2"/>
          <a:stretch>
            <a:fillRect/>
          </a:stretch>
        </p:blipFill>
        <p:spPr>
          <a:xfrm>
            <a:off x="400111" y="214173"/>
            <a:ext cx="5401524" cy="1335140"/>
          </a:xfrm>
          <a:prstGeom prst="rect">
            <a:avLst/>
          </a:prstGeom>
        </p:spPr>
      </p:pic>
      <p:pic>
        <p:nvPicPr>
          <p:cNvPr id="7" name="Picture 6">
            <a:extLst>
              <a:ext uri="{FF2B5EF4-FFF2-40B4-BE49-F238E27FC236}">
                <a16:creationId xmlns:a16="http://schemas.microsoft.com/office/drawing/2014/main" xmlns="" id="{B21FA63E-01D1-27ED-7185-16EBE6C6BEBA}"/>
              </a:ext>
            </a:extLst>
          </p:cNvPr>
          <p:cNvPicPr>
            <a:picLocks noChangeAspect="1"/>
          </p:cNvPicPr>
          <p:nvPr/>
        </p:nvPicPr>
        <p:blipFill>
          <a:blip r:embed="rId3"/>
          <a:stretch>
            <a:fillRect/>
          </a:stretch>
        </p:blipFill>
        <p:spPr>
          <a:xfrm>
            <a:off x="6390367" y="214173"/>
            <a:ext cx="5560034" cy="1725318"/>
          </a:xfrm>
          <a:prstGeom prst="rect">
            <a:avLst/>
          </a:prstGeom>
        </p:spPr>
      </p:pic>
      <p:sp>
        <p:nvSpPr>
          <p:cNvPr id="8" name="TextBox 22">
            <a:extLst>
              <a:ext uri="{FF2B5EF4-FFF2-40B4-BE49-F238E27FC236}">
                <a16:creationId xmlns:a16="http://schemas.microsoft.com/office/drawing/2014/main" xmlns="" id="{76453D5D-3F90-4F34-2DC2-3E3455AFAA71}"/>
              </a:ext>
            </a:extLst>
          </p:cNvPr>
          <p:cNvSpPr txBox="1"/>
          <p:nvPr/>
        </p:nvSpPr>
        <p:spPr>
          <a:xfrm>
            <a:off x="400111" y="1763486"/>
            <a:ext cx="5428801" cy="3785652"/>
          </a:xfrm>
          <a:prstGeom prst="rect">
            <a:avLst/>
          </a:prstGeom>
        </p:spPr>
        <p:txBody>
          <a:bodyPr wrap="square" lIns="0" tIns="0" rIns="0" bIns="0" rtlCol="0" anchor="t">
            <a:spAutoFit/>
          </a:bodyPr>
          <a:lstStyle/>
          <a:p>
            <a:pPr fontAlgn="t"/>
            <a:r>
              <a:rPr lang="en-US" sz="1600" dirty="0">
                <a:solidFill>
                  <a:srgbClr val="1A5FB7"/>
                </a:solidFill>
                <a:latin typeface="Open Sans" panose="020B0604020202020204" charset="0"/>
                <a:ea typeface="Open Sans" panose="020B0604020202020204" charset="0"/>
                <a:cs typeface="Open Sans" panose="020B0604020202020204" charset="0"/>
              </a:rPr>
              <a:t>NAMI Connection Recovery Support Group is a free, peer-led support group for any adult who has experienced symptoms of a mental health condition. </a:t>
            </a:r>
          </a:p>
          <a:p>
            <a:pPr fontAlgn="t"/>
            <a:endParaRPr lang="en-US" sz="1600" dirty="0">
              <a:solidFill>
                <a:srgbClr val="1A5FB7"/>
              </a:solidFill>
              <a:latin typeface="Open Sans" panose="020B0604020202020204" charset="0"/>
              <a:ea typeface="Open Sans" panose="020B0604020202020204" charset="0"/>
              <a:cs typeface="Open Sans" panose="020B0604020202020204" charset="0"/>
            </a:endParaRPr>
          </a:p>
          <a:p>
            <a:pPr fontAlgn="t"/>
            <a:r>
              <a:rPr lang="en-US" sz="1600" dirty="0">
                <a:solidFill>
                  <a:srgbClr val="1A5FB7"/>
                </a:solidFill>
                <a:latin typeface="Open Sans" panose="020B0604020202020204" charset="0"/>
                <a:ea typeface="Open Sans" panose="020B0604020202020204" charset="0"/>
                <a:cs typeface="Open Sans" panose="020B0604020202020204" charset="0"/>
              </a:rPr>
              <a:t>Participants gain insight from hearing the challenges and successes of others, and the groups are led by trained leaders who've been there.</a:t>
            </a:r>
          </a:p>
          <a:p>
            <a:pPr fontAlgn="t"/>
            <a:endParaRPr lang="en-US" sz="1600" dirty="0">
              <a:solidFill>
                <a:srgbClr val="1A5FB7"/>
              </a:solidFill>
              <a:latin typeface="Open Sans" panose="020B0604020202020204" charset="0"/>
              <a:ea typeface="Open Sans" panose="020B0604020202020204" charset="0"/>
              <a:cs typeface="Open Sans" panose="020B0604020202020204" charset="0"/>
            </a:endParaRPr>
          </a:p>
          <a:p>
            <a:pPr marL="577850" indent="-2413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Designed for adults (18+) with mental health conditions</a:t>
            </a:r>
          </a:p>
          <a:p>
            <a:pPr marL="577850" indent="-2413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90 minutes long and meets weekly, every other week or monthly (varies by location)</a:t>
            </a:r>
          </a:p>
          <a:p>
            <a:pPr marL="577850" indent="-2413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No specific medical therapy or treatment is endorsed</a:t>
            </a:r>
          </a:p>
          <a:p>
            <a:pPr marL="577850" indent="-2413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Confidential</a:t>
            </a:r>
          </a:p>
        </p:txBody>
      </p:sp>
      <p:sp>
        <p:nvSpPr>
          <p:cNvPr id="9" name="TextBox 7">
            <a:extLst>
              <a:ext uri="{FF2B5EF4-FFF2-40B4-BE49-F238E27FC236}">
                <a16:creationId xmlns:a16="http://schemas.microsoft.com/office/drawing/2014/main" xmlns="" id="{38D4DF4A-59A3-E24C-A1DE-38B1805CB8C3}"/>
              </a:ext>
            </a:extLst>
          </p:cNvPr>
          <p:cNvSpPr txBox="1"/>
          <p:nvPr/>
        </p:nvSpPr>
        <p:spPr>
          <a:xfrm>
            <a:off x="6363090" y="1817762"/>
            <a:ext cx="5587311" cy="4201150"/>
          </a:xfrm>
          <a:prstGeom prst="rect">
            <a:avLst/>
          </a:prstGeom>
        </p:spPr>
        <p:txBody>
          <a:bodyPr wrap="square" lIns="0" tIns="0" rIns="0" bIns="0" rtlCol="0" anchor="t">
            <a:spAutoFit/>
          </a:bodyPr>
          <a:lstStyle/>
          <a:p>
            <a:r>
              <a:rPr lang="en-US" sz="1600" dirty="0">
                <a:solidFill>
                  <a:srgbClr val="1A5FB7"/>
                </a:solidFill>
                <a:latin typeface="Open Sans" panose="020B0604020202020204" charset="0"/>
                <a:ea typeface="Open Sans" panose="020B0604020202020204" charset="0"/>
                <a:cs typeface="Open Sans" panose="020B0604020202020204" charset="0"/>
              </a:rPr>
              <a:t>NAMI Family Support Group is a peer-led support group for any adult with a loved one who has experienced symptoms of a mental health condition. Gain insight from the challenges and successes of others facing similar experiences.</a:t>
            </a:r>
          </a:p>
          <a:p>
            <a:endParaRPr lang="en-US" sz="1600" dirty="0">
              <a:solidFill>
                <a:srgbClr val="1A5FB7"/>
              </a:solidFill>
              <a:latin typeface="Open Sans" panose="020B0604020202020204" charset="0"/>
              <a:ea typeface="Open Sans" panose="020B0604020202020204" charset="0"/>
              <a:cs typeface="Open Sans" panose="020B0604020202020204" charset="0"/>
            </a:endParaRPr>
          </a:p>
          <a:p>
            <a:pPr fontAlgn="t"/>
            <a:r>
              <a:rPr lang="en-US" sz="1600" dirty="0">
                <a:solidFill>
                  <a:srgbClr val="1A5FB7"/>
                </a:solidFill>
                <a:latin typeface="Open Sans" panose="020B0604020202020204" charset="0"/>
                <a:ea typeface="Open Sans" panose="020B0604020202020204" charset="0"/>
                <a:cs typeface="Open Sans" panose="020B0604020202020204" charset="0"/>
              </a:rPr>
              <a:t>NAMI Family Support Group helps:</a:t>
            </a:r>
          </a:p>
          <a:p>
            <a:pPr fontAlgn="t"/>
            <a:endParaRPr lang="en-US" sz="800" dirty="0">
              <a:solidFill>
                <a:srgbClr val="1A5FB7"/>
              </a:solidFill>
              <a:latin typeface="Open Sans" panose="020B0604020202020204" charset="0"/>
              <a:ea typeface="Open Sans" panose="020B0604020202020204" charset="0"/>
              <a:cs typeface="Open Sans" panose="020B0604020202020204" charset="0"/>
            </a:endParaRPr>
          </a:p>
          <a:p>
            <a:pPr marL="914400" indent="-3429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Aim for better coping skills</a:t>
            </a:r>
          </a:p>
          <a:p>
            <a:pPr marL="914400" indent="-3429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Find strength in sharing experiences</a:t>
            </a:r>
          </a:p>
          <a:p>
            <a:pPr marL="914400" indent="-3429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Not judge anyone’s pain</a:t>
            </a:r>
          </a:p>
          <a:p>
            <a:pPr marL="914400" indent="-3429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Forgive ourselves and reject guilt</a:t>
            </a:r>
          </a:p>
          <a:p>
            <a:pPr marL="914400" indent="-3429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Embrace humor as healthy</a:t>
            </a:r>
          </a:p>
          <a:p>
            <a:pPr marL="914400" indent="-3429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Accept that we cannot solve every problem</a:t>
            </a:r>
          </a:p>
          <a:p>
            <a:pPr marL="914400" indent="-342900" fontAlgn="t">
              <a:buFont typeface="Arial" panose="020B0604020202020204" pitchFamily="34" charset="0"/>
              <a:buChar char="•"/>
            </a:pPr>
            <a:r>
              <a:rPr lang="en-US" sz="1600" dirty="0">
                <a:solidFill>
                  <a:srgbClr val="1A5FB7"/>
                </a:solidFill>
                <a:latin typeface="Open Sans" panose="020B0604020202020204" charset="0"/>
                <a:ea typeface="Open Sans" panose="020B0604020202020204" charset="0"/>
                <a:cs typeface="Open Sans" panose="020B0604020202020204" charset="0"/>
              </a:rPr>
              <a:t>Understand that mental health conditions are no one's fault and can be traumatic experiences</a:t>
            </a:r>
          </a:p>
          <a:p>
            <a:endParaRPr lang="en-US" sz="2500" dirty="0">
              <a:solidFill>
                <a:srgbClr val="1A5FB7"/>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71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67548B1B-1545-BD39-D409-759A02DEDBD0}"/>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b="1" kern="1200" dirty="0">
                <a:solidFill>
                  <a:srgbClr val="FFFFFF"/>
                </a:solidFill>
                <a:latin typeface="+mj-lt"/>
                <a:ea typeface="+mj-ea"/>
                <a:cs typeface="+mj-cs"/>
              </a:rPr>
              <a:t>NAMI Signature Programs</a:t>
            </a:r>
          </a:p>
        </p:txBody>
      </p:sp>
      <p:sp>
        <p:nvSpPr>
          <p:cNvPr id="3" name="Text Placeholder 2">
            <a:extLst>
              <a:ext uri="{FF2B5EF4-FFF2-40B4-BE49-F238E27FC236}">
                <a16:creationId xmlns:a16="http://schemas.microsoft.com/office/drawing/2014/main" xmlns="" id="{B37F9ACC-80EB-8DE4-915D-CB67FE48779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4800" b="1" kern="1200" dirty="0">
                <a:solidFill>
                  <a:schemeClr val="accent1">
                    <a:lumMod val="50000"/>
                  </a:schemeClr>
                </a:solidFill>
                <a:latin typeface="+mn-lt"/>
                <a:ea typeface="+mn-ea"/>
                <a:cs typeface="+mn-cs"/>
              </a:rPr>
              <a:t>Presentations</a:t>
            </a:r>
          </a:p>
        </p:txBody>
      </p:sp>
    </p:spTree>
    <p:extLst>
      <p:ext uri="{BB962C8B-B14F-4D97-AF65-F5344CB8AC3E}">
        <p14:creationId xmlns:p14="http://schemas.microsoft.com/office/powerpoint/2010/main" val="3289553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750702E3-4328-64FB-6B2F-80DF1EA34F34}"/>
              </a:ext>
            </a:extLst>
          </p:cNvPr>
          <p:cNvPicPr>
            <a:picLocks noChangeAspect="1"/>
          </p:cNvPicPr>
          <p:nvPr/>
        </p:nvPicPr>
        <p:blipFill>
          <a:blip r:embed="rId2"/>
          <a:stretch>
            <a:fillRect/>
          </a:stretch>
        </p:blipFill>
        <p:spPr>
          <a:xfrm>
            <a:off x="373331" y="507087"/>
            <a:ext cx="5471755" cy="1032208"/>
          </a:xfrm>
          <a:prstGeom prst="rect">
            <a:avLst/>
          </a:prstGeom>
        </p:spPr>
      </p:pic>
      <p:sp>
        <p:nvSpPr>
          <p:cNvPr id="3" name="TextBox 12">
            <a:extLst>
              <a:ext uri="{FF2B5EF4-FFF2-40B4-BE49-F238E27FC236}">
                <a16:creationId xmlns:a16="http://schemas.microsoft.com/office/drawing/2014/main" xmlns="" id="{E503A98F-16E6-7232-68F4-400F72403A29}"/>
              </a:ext>
            </a:extLst>
          </p:cNvPr>
          <p:cNvSpPr txBox="1"/>
          <p:nvPr/>
        </p:nvSpPr>
        <p:spPr>
          <a:xfrm>
            <a:off x="254051" y="1778227"/>
            <a:ext cx="5220894" cy="2215991"/>
          </a:xfrm>
          <a:prstGeom prst="rect">
            <a:avLst/>
          </a:prstGeom>
        </p:spPr>
        <p:txBody>
          <a:bodyPr wrap="square" lIns="0" tIns="0" rIns="0" bIns="0" rtlCol="0" anchor="t">
            <a:spAutoFit/>
          </a:bodyPr>
          <a:lstStyle/>
          <a:p>
            <a:pPr algn="ctr"/>
            <a:r>
              <a:rPr lang="en-US" dirty="0">
                <a:solidFill>
                  <a:srgbClr val="1A5FB7"/>
                </a:solidFill>
                <a:latin typeface="Open Sans" panose="020B0604020202020204" charset="0"/>
                <a:ea typeface="Open Sans" panose="020B0604020202020204" charset="0"/>
                <a:cs typeface="Open Sans" panose="020B0604020202020204" charset="0"/>
              </a:rPr>
              <a:t>NAMI Ending the Silence is a presentation designed for middle and high school students, school staff, and parents or guardians of middle or high school aged youth. Audiences learn about the signs and symptoms of mental health conditions, how to recognize the early warning signs and the importance of acknowledging those warning signs.</a:t>
            </a:r>
          </a:p>
        </p:txBody>
      </p:sp>
      <p:pic>
        <p:nvPicPr>
          <p:cNvPr id="5" name="Picture 4">
            <a:extLst>
              <a:ext uri="{FF2B5EF4-FFF2-40B4-BE49-F238E27FC236}">
                <a16:creationId xmlns:a16="http://schemas.microsoft.com/office/drawing/2014/main" xmlns="" id="{10B8AA95-C096-4701-D763-102B1D8C9CD8}"/>
              </a:ext>
            </a:extLst>
          </p:cNvPr>
          <p:cNvPicPr>
            <a:picLocks noChangeAspect="1"/>
          </p:cNvPicPr>
          <p:nvPr/>
        </p:nvPicPr>
        <p:blipFill>
          <a:blip r:embed="rId3"/>
          <a:stretch>
            <a:fillRect/>
          </a:stretch>
        </p:blipFill>
        <p:spPr>
          <a:xfrm>
            <a:off x="6218417" y="602704"/>
            <a:ext cx="5840836" cy="984885"/>
          </a:xfrm>
          <a:prstGeom prst="rect">
            <a:avLst/>
          </a:prstGeom>
        </p:spPr>
      </p:pic>
      <p:sp>
        <p:nvSpPr>
          <p:cNvPr id="6" name="TextBox 22">
            <a:extLst>
              <a:ext uri="{FF2B5EF4-FFF2-40B4-BE49-F238E27FC236}">
                <a16:creationId xmlns:a16="http://schemas.microsoft.com/office/drawing/2014/main" xmlns="" id="{4282D150-6038-F208-AAE8-E34E939BAA3A}"/>
              </a:ext>
            </a:extLst>
          </p:cNvPr>
          <p:cNvSpPr txBox="1"/>
          <p:nvPr/>
        </p:nvSpPr>
        <p:spPr>
          <a:xfrm>
            <a:off x="6387740" y="1779949"/>
            <a:ext cx="5347122" cy="2215991"/>
          </a:xfrm>
          <a:prstGeom prst="rect">
            <a:avLst/>
          </a:prstGeom>
        </p:spPr>
        <p:txBody>
          <a:bodyPr wrap="square" lIns="0" tIns="0" rIns="0" bIns="0" rtlCol="0" anchor="t">
            <a:spAutoFit/>
          </a:bodyPr>
          <a:lstStyle/>
          <a:p>
            <a:pPr algn="ctr"/>
            <a:r>
              <a:rPr lang="en-US" dirty="0">
                <a:solidFill>
                  <a:srgbClr val="1A5FB7"/>
                </a:solidFill>
                <a:latin typeface="Open Sans" panose="020B0604020202020204" charset="0"/>
                <a:ea typeface="Open Sans" panose="020B0604020202020204" charset="0"/>
                <a:cs typeface="Open Sans" panose="020B0604020202020204" charset="0"/>
              </a:rPr>
              <a:t>NAMI Family &amp; Friends is a 4-hour seminar that informs and supports people who have loved ones with a mental health condition. Participants learn about diagnoses, treatment, recovery, communication strategies, crisis preparation and NAMI resources. Seminar leaders have personal experience with mental health conditions in their families.</a:t>
            </a:r>
          </a:p>
        </p:txBody>
      </p:sp>
      <p:pic>
        <p:nvPicPr>
          <p:cNvPr id="10" name="Picture 9">
            <a:extLst>
              <a:ext uri="{FF2B5EF4-FFF2-40B4-BE49-F238E27FC236}">
                <a16:creationId xmlns:a16="http://schemas.microsoft.com/office/drawing/2014/main" xmlns="" id="{7B356E29-FEAA-49DB-4282-81E6651090F3}"/>
              </a:ext>
            </a:extLst>
          </p:cNvPr>
          <p:cNvPicPr>
            <a:picLocks noChangeAspect="1"/>
          </p:cNvPicPr>
          <p:nvPr/>
        </p:nvPicPr>
        <p:blipFill>
          <a:blip r:embed="rId4"/>
          <a:stretch>
            <a:fillRect/>
          </a:stretch>
        </p:blipFill>
        <p:spPr>
          <a:xfrm>
            <a:off x="3130697" y="4233150"/>
            <a:ext cx="5930604" cy="984885"/>
          </a:xfrm>
          <a:prstGeom prst="rect">
            <a:avLst/>
          </a:prstGeom>
        </p:spPr>
      </p:pic>
      <p:sp>
        <p:nvSpPr>
          <p:cNvPr id="11" name="TextBox 22">
            <a:extLst>
              <a:ext uri="{FF2B5EF4-FFF2-40B4-BE49-F238E27FC236}">
                <a16:creationId xmlns:a16="http://schemas.microsoft.com/office/drawing/2014/main" xmlns="" id="{E0D14424-0E19-D7EE-AA98-4B6ECFA4FAC4}"/>
              </a:ext>
            </a:extLst>
          </p:cNvPr>
          <p:cNvSpPr txBox="1"/>
          <p:nvPr/>
        </p:nvSpPr>
        <p:spPr>
          <a:xfrm>
            <a:off x="2864498" y="5275787"/>
            <a:ext cx="6792686" cy="830997"/>
          </a:xfrm>
          <a:prstGeom prst="rect">
            <a:avLst/>
          </a:prstGeom>
        </p:spPr>
        <p:txBody>
          <a:bodyPr wrap="square" lIns="0" tIns="0" rIns="0" bIns="0" rtlCol="0" anchor="t">
            <a:spAutoFit/>
          </a:bodyPr>
          <a:lstStyle/>
          <a:p>
            <a:pPr algn="ctr"/>
            <a:r>
              <a:rPr lang="en-US" dirty="0">
                <a:solidFill>
                  <a:srgbClr val="1A5FB7"/>
                </a:solidFill>
                <a:latin typeface="Open Sans" panose="020B0604020202020204" charset="0"/>
                <a:ea typeface="Open Sans" panose="020B0604020202020204" charset="0"/>
                <a:cs typeface="Open Sans" panose="020B0604020202020204" charset="0"/>
              </a:rPr>
              <a:t>NAMI In Our Own Voice is a presentation for the general public to promote awareness of mental health conditions and recovery. </a:t>
            </a:r>
          </a:p>
        </p:txBody>
      </p:sp>
    </p:spTree>
    <p:extLst>
      <p:ext uri="{BB962C8B-B14F-4D97-AF65-F5344CB8AC3E}">
        <p14:creationId xmlns:p14="http://schemas.microsoft.com/office/powerpoint/2010/main" val="196223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2">
            <a:extLst>
              <a:ext uri="{FF2B5EF4-FFF2-40B4-BE49-F238E27FC236}">
                <a16:creationId xmlns:a16="http://schemas.microsoft.com/office/drawing/2014/main" xmlns="" id="{E503A98F-16E6-7232-68F4-400F72403A29}"/>
              </a:ext>
            </a:extLst>
          </p:cNvPr>
          <p:cNvSpPr txBox="1"/>
          <p:nvPr/>
        </p:nvSpPr>
        <p:spPr>
          <a:xfrm>
            <a:off x="254051" y="1778227"/>
            <a:ext cx="5220894" cy="1384995"/>
          </a:xfrm>
          <a:prstGeom prst="rect">
            <a:avLst/>
          </a:prstGeom>
        </p:spPr>
        <p:txBody>
          <a:bodyPr wrap="square" lIns="0" tIns="0" rIns="0" bIns="0" rtlCol="0" anchor="t">
            <a:spAutoFit/>
          </a:bodyPr>
          <a:lstStyle/>
          <a:p>
            <a:pPr algn="ctr"/>
            <a:r>
              <a:rPr lang="en-US" dirty="0">
                <a:solidFill>
                  <a:srgbClr val="1A5FB7"/>
                </a:solidFill>
                <a:latin typeface="Open Sans" panose="020B0604020202020204" charset="0"/>
                <a:ea typeface="Open Sans" panose="020B0604020202020204" charset="0"/>
                <a:cs typeface="Open Sans" panose="020B0604020202020204" charset="0"/>
              </a:rPr>
              <a:t>NAMI Sharing Hope is a presentation for African American communities designed to promote mental health awareness, explore signs and symptoms of mental health conditions and highlight hose and where to find help.</a:t>
            </a:r>
          </a:p>
        </p:txBody>
      </p:sp>
      <p:sp>
        <p:nvSpPr>
          <p:cNvPr id="6" name="TextBox 22">
            <a:extLst>
              <a:ext uri="{FF2B5EF4-FFF2-40B4-BE49-F238E27FC236}">
                <a16:creationId xmlns:a16="http://schemas.microsoft.com/office/drawing/2014/main" xmlns="" id="{4282D150-6038-F208-AAE8-E34E939BAA3A}"/>
              </a:ext>
            </a:extLst>
          </p:cNvPr>
          <p:cNvSpPr txBox="1"/>
          <p:nvPr/>
        </p:nvSpPr>
        <p:spPr>
          <a:xfrm>
            <a:off x="6387740" y="1779949"/>
            <a:ext cx="5347122" cy="1384995"/>
          </a:xfrm>
          <a:prstGeom prst="rect">
            <a:avLst/>
          </a:prstGeom>
        </p:spPr>
        <p:txBody>
          <a:bodyPr wrap="square" lIns="0" tIns="0" rIns="0" bIns="0" rtlCol="0" anchor="t">
            <a:spAutoFit/>
          </a:bodyPr>
          <a:lstStyle/>
          <a:p>
            <a:pPr algn="ctr"/>
            <a:r>
              <a:rPr lang="en-US" dirty="0">
                <a:solidFill>
                  <a:srgbClr val="1A5FB7"/>
                </a:solidFill>
                <a:latin typeface="Open Sans" panose="020B0604020202020204" charset="0"/>
                <a:ea typeface="Open Sans" panose="020B0604020202020204" charset="0"/>
                <a:cs typeface="Open Sans" panose="020B0604020202020204" charset="0"/>
              </a:rPr>
              <a:t>The NAMI Sharing Your Story with Law Enforcement presentation program trains peers and families to share their stories during law enforcement trainings, such as Crisis Intervention Team (CIT) training.</a:t>
            </a:r>
          </a:p>
        </p:txBody>
      </p:sp>
      <p:sp>
        <p:nvSpPr>
          <p:cNvPr id="11" name="TextBox 22">
            <a:extLst>
              <a:ext uri="{FF2B5EF4-FFF2-40B4-BE49-F238E27FC236}">
                <a16:creationId xmlns:a16="http://schemas.microsoft.com/office/drawing/2014/main" xmlns="" id="{E0D14424-0E19-D7EE-AA98-4B6ECFA4FAC4}"/>
              </a:ext>
            </a:extLst>
          </p:cNvPr>
          <p:cNvSpPr txBox="1"/>
          <p:nvPr/>
        </p:nvSpPr>
        <p:spPr>
          <a:xfrm>
            <a:off x="2991397" y="3937422"/>
            <a:ext cx="6792686" cy="1692771"/>
          </a:xfrm>
          <a:prstGeom prst="rect">
            <a:avLst/>
          </a:prstGeom>
        </p:spPr>
        <p:txBody>
          <a:bodyPr wrap="square" lIns="0" tIns="0" rIns="0" bIns="0" rtlCol="0" anchor="t">
            <a:spAutoFit/>
          </a:bodyPr>
          <a:lstStyle/>
          <a:p>
            <a:pPr algn="ctr"/>
            <a:r>
              <a:rPr lang="en-US" sz="2800" dirty="0">
                <a:solidFill>
                  <a:schemeClr val="accent1">
                    <a:lumMod val="50000"/>
                  </a:schemeClr>
                </a:solidFill>
                <a:latin typeface="Open Sans" panose="020B0604020202020204" charset="0"/>
                <a:ea typeface="Open Sans" panose="020B0604020202020204" charset="0"/>
                <a:cs typeface="Open Sans" panose="020B0604020202020204" charset="0"/>
              </a:rPr>
              <a:t>NAMI Compartiendo Esperanza</a:t>
            </a:r>
          </a:p>
          <a:p>
            <a:pPr algn="ctr"/>
            <a:endParaRPr lang="en-US" sz="1000" dirty="0">
              <a:solidFill>
                <a:schemeClr val="accent1">
                  <a:lumMod val="50000"/>
                </a:schemeClr>
              </a:solidFill>
              <a:latin typeface="Open Sans" panose="020B0604020202020204" charset="0"/>
              <a:ea typeface="Open Sans" panose="020B0604020202020204" charset="0"/>
              <a:cs typeface="Open Sans" panose="020B0604020202020204" charset="0"/>
            </a:endParaRPr>
          </a:p>
          <a:p>
            <a:pPr algn="ctr"/>
            <a:r>
              <a:rPr lang="en-US" dirty="0">
                <a:solidFill>
                  <a:srgbClr val="1A5FB7"/>
                </a:solidFill>
                <a:latin typeface="Open Sans" panose="020B0604020202020204" charset="0"/>
                <a:ea typeface="Open Sans" panose="020B0604020202020204" charset="0"/>
                <a:cs typeface="Open Sans" panose="020B0604020202020204" charset="0"/>
              </a:rPr>
              <a:t>NAMI Compartiendo Esperanza is a bilingual presentation for Latino communities designed to promote mental health awareness, explore signs and symptoms of mental health conditions and highlight how and where to find help. </a:t>
            </a:r>
          </a:p>
        </p:txBody>
      </p:sp>
      <p:pic>
        <p:nvPicPr>
          <p:cNvPr id="4" name="Picture 3">
            <a:extLst>
              <a:ext uri="{FF2B5EF4-FFF2-40B4-BE49-F238E27FC236}">
                <a16:creationId xmlns:a16="http://schemas.microsoft.com/office/drawing/2014/main" xmlns="" id="{82B939F3-DC5B-FB72-A368-FD3ED98CD2B1}"/>
              </a:ext>
            </a:extLst>
          </p:cNvPr>
          <p:cNvPicPr>
            <a:picLocks noChangeAspect="1"/>
          </p:cNvPicPr>
          <p:nvPr/>
        </p:nvPicPr>
        <p:blipFill>
          <a:blip r:embed="rId2"/>
          <a:stretch>
            <a:fillRect/>
          </a:stretch>
        </p:blipFill>
        <p:spPr>
          <a:xfrm>
            <a:off x="311191" y="696517"/>
            <a:ext cx="5163754" cy="822960"/>
          </a:xfrm>
          <a:prstGeom prst="rect">
            <a:avLst/>
          </a:prstGeom>
        </p:spPr>
      </p:pic>
      <p:pic>
        <p:nvPicPr>
          <p:cNvPr id="7" name="Picture 6">
            <a:extLst>
              <a:ext uri="{FF2B5EF4-FFF2-40B4-BE49-F238E27FC236}">
                <a16:creationId xmlns:a16="http://schemas.microsoft.com/office/drawing/2014/main" xmlns="" id="{94AC08A1-E97D-87BD-53AF-FD2B7AC8D9E3}"/>
              </a:ext>
            </a:extLst>
          </p:cNvPr>
          <p:cNvPicPr>
            <a:picLocks noChangeAspect="1"/>
          </p:cNvPicPr>
          <p:nvPr/>
        </p:nvPicPr>
        <p:blipFill>
          <a:blip r:embed="rId3"/>
          <a:stretch>
            <a:fillRect/>
          </a:stretch>
        </p:blipFill>
        <p:spPr>
          <a:xfrm>
            <a:off x="6571107" y="696517"/>
            <a:ext cx="5017805" cy="823289"/>
          </a:xfrm>
          <a:prstGeom prst="rect">
            <a:avLst/>
          </a:prstGeom>
        </p:spPr>
      </p:pic>
    </p:spTree>
    <p:extLst>
      <p:ext uri="{BB962C8B-B14F-4D97-AF65-F5344CB8AC3E}">
        <p14:creationId xmlns:p14="http://schemas.microsoft.com/office/powerpoint/2010/main" val="327905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67548B1B-1545-BD39-D409-759A02DEDBD0}"/>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b="1" kern="1200" dirty="0">
                <a:solidFill>
                  <a:srgbClr val="FFFFFF"/>
                </a:solidFill>
                <a:latin typeface="+mj-lt"/>
                <a:ea typeface="+mj-ea"/>
                <a:cs typeface="+mj-cs"/>
              </a:rPr>
              <a:t>NAMI Signature Programs</a:t>
            </a:r>
          </a:p>
        </p:txBody>
      </p:sp>
      <p:sp>
        <p:nvSpPr>
          <p:cNvPr id="3" name="Text Placeholder 2">
            <a:extLst>
              <a:ext uri="{FF2B5EF4-FFF2-40B4-BE49-F238E27FC236}">
                <a16:creationId xmlns:a16="http://schemas.microsoft.com/office/drawing/2014/main" xmlns="" id="{B37F9ACC-80EB-8DE4-915D-CB67FE48779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4800" b="1" kern="1200" dirty="0">
                <a:solidFill>
                  <a:schemeClr val="accent1">
                    <a:lumMod val="50000"/>
                  </a:schemeClr>
                </a:solidFill>
                <a:latin typeface="+mn-lt"/>
                <a:ea typeface="+mn-ea"/>
                <a:cs typeface="+mn-cs"/>
              </a:rPr>
              <a:t>Other Programs</a:t>
            </a:r>
          </a:p>
        </p:txBody>
      </p:sp>
    </p:spTree>
    <p:extLst>
      <p:ext uri="{BB962C8B-B14F-4D97-AF65-F5344CB8AC3E}">
        <p14:creationId xmlns:p14="http://schemas.microsoft.com/office/powerpoint/2010/main" val="3064992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2">
            <a:extLst>
              <a:ext uri="{FF2B5EF4-FFF2-40B4-BE49-F238E27FC236}">
                <a16:creationId xmlns:a16="http://schemas.microsoft.com/office/drawing/2014/main" xmlns="" id="{E503A98F-16E6-7232-68F4-400F72403A29}"/>
              </a:ext>
            </a:extLst>
          </p:cNvPr>
          <p:cNvSpPr txBox="1"/>
          <p:nvPr/>
        </p:nvSpPr>
        <p:spPr>
          <a:xfrm>
            <a:off x="254051" y="1778227"/>
            <a:ext cx="5220894" cy="1384995"/>
          </a:xfrm>
          <a:prstGeom prst="rect">
            <a:avLst/>
          </a:prstGeom>
        </p:spPr>
        <p:txBody>
          <a:bodyPr wrap="square" lIns="0" tIns="0" rIns="0" bIns="0" rtlCol="0" anchor="t">
            <a:spAutoFit/>
          </a:bodyPr>
          <a:lstStyle/>
          <a:p>
            <a:pPr algn="ctr"/>
            <a:r>
              <a:rPr lang="en-US" dirty="0">
                <a:solidFill>
                  <a:srgbClr val="1A5FB7"/>
                </a:solidFill>
                <a:latin typeface="Open Sans" panose="020B0604020202020204" charset="0"/>
                <a:ea typeface="Open Sans" panose="020B0604020202020204" charset="0"/>
                <a:cs typeface="Open Sans" panose="020B0604020202020204" charset="0"/>
              </a:rPr>
              <a:t>NAMI Smarts for Advocacy is a hands-on advocacy training program that helps people living with mental illness, friends and family transform their passion and lived experience into skillful grassroots advocacy. </a:t>
            </a:r>
          </a:p>
        </p:txBody>
      </p:sp>
      <p:sp>
        <p:nvSpPr>
          <p:cNvPr id="6" name="TextBox 22">
            <a:extLst>
              <a:ext uri="{FF2B5EF4-FFF2-40B4-BE49-F238E27FC236}">
                <a16:creationId xmlns:a16="http://schemas.microsoft.com/office/drawing/2014/main" xmlns="" id="{4282D150-6038-F208-AAE8-E34E939BAA3A}"/>
              </a:ext>
            </a:extLst>
          </p:cNvPr>
          <p:cNvSpPr txBox="1"/>
          <p:nvPr/>
        </p:nvSpPr>
        <p:spPr>
          <a:xfrm>
            <a:off x="6387740" y="1779949"/>
            <a:ext cx="5347122" cy="1661993"/>
          </a:xfrm>
          <a:prstGeom prst="rect">
            <a:avLst/>
          </a:prstGeom>
        </p:spPr>
        <p:txBody>
          <a:bodyPr wrap="square" lIns="0" tIns="0" rIns="0" bIns="0" rtlCol="0" anchor="t">
            <a:spAutoFit/>
          </a:bodyPr>
          <a:lstStyle/>
          <a:p>
            <a:pPr algn="ctr"/>
            <a:r>
              <a:rPr lang="en-US" dirty="0">
                <a:solidFill>
                  <a:srgbClr val="1A5FB7"/>
                </a:solidFill>
                <a:latin typeface="Open Sans" panose="020B0604020202020204" charset="0"/>
                <a:ea typeface="Open Sans" panose="020B0604020202020204" charset="0"/>
                <a:cs typeface="Open Sans" panose="020B0604020202020204" charset="0"/>
              </a:rPr>
              <a:t>NAMI </a:t>
            </a:r>
            <a:r>
              <a:rPr lang="en-US" dirty="0" err="1">
                <a:solidFill>
                  <a:srgbClr val="1A5FB7"/>
                </a:solidFill>
                <a:latin typeface="Open Sans" panose="020B0604020202020204" charset="0"/>
                <a:ea typeface="Open Sans" panose="020B0604020202020204" charset="0"/>
                <a:cs typeface="Open Sans" panose="020B0604020202020204" charset="0"/>
              </a:rPr>
              <a:t>FaithNet</a:t>
            </a:r>
            <a:r>
              <a:rPr lang="en-US" dirty="0">
                <a:solidFill>
                  <a:srgbClr val="1A5FB7"/>
                </a:solidFill>
                <a:latin typeface="Open Sans" panose="020B0604020202020204" charset="0"/>
                <a:ea typeface="Open Sans" panose="020B0604020202020204" charset="0"/>
                <a:cs typeface="Open Sans" panose="020B0604020202020204" charset="0"/>
              </a:rPr>
              <a:t> is an interfaith resource network of NAMI members, friends, clergy and congregations of all faith traditions who wish to encourage faith communities who are welcoming and supportive of person and families living with mental illness.</a:t>
            </a:r>
          </a:p>
        </p:txBody>
      </p:sp>
      <p:sp>
        <p:nvSpPr>
          <p:cNvPr id="11" name="TextBox 22">
            <a:extLst>
              <a:ext uri="{FF2B5EF4-FFF2-40B4-BE49-F238E27FC236}">
                <a16:creationId xmlns:a16="http://schemas.microsoft.com/office/drawing/2014/main" xmlns="" id="{E0D14424-0E19-D7EE-AA98-4B6ECFA4FAC4}"/>
              </a:ext>
            </a:extLst>
          </p:cNvPr>
          <p:cNvSpPr txBox="1"/>
          <p:nvPr/>
        </p:nvSpPr>
        <p:spPr>
          <a:xfrm>
            <a:off x="254050" y="4628929"/>
            <a:ext cx="5220894" cy="1538883"/>
          </a:xfrm>
          <a:prstGeom prst="rect">
            <a:avLst/>
          </a:prstGeom>
        </p:spPr>
        <p:txBody>
          <a:bodyPr wrap="square" lIns="0" tIns="0" rIns="0" bIns="0" rtlCol="0" anchor="t">
            <a:spAutoFit/>
          </a:bodyPr>
          <a:lstStyle/>
          <a:p>
            <a:pPr algn="ctr"/>
            <a:endParaRPr lang="en-US" sz="1000" dirty="0">
              <a:solidFill>
                <a:schemeClr val="accent1">
                  <a:lumMod val="50000"/>
                </a:schemeClr>
              </a:solidFill>
              <a:latin typeface="Open Sans" panose="020B0604020202020204" charset="0"/>
              <a:ea typeface="Open Sans" panose="020B0604020202020204" charset="0"/>
              <a:cs typeface="Open Sans" panose="020B0604020202020204" charset="0"/>
            </a:endParaRPr>
          </a:p>
          <a:p>
            <a:pPr algn="ctr"/>
            <a:r>
              <a:rPr lang="en-US" dirty="0">
                <a:solidFill>
                  <a:srgbClr val="1A5FB7"/>
                </a:solidFill>
                <a:latin typeface="Open Sans" panose="020B0604020202020204" charset="0"/>
                <a:ea typeface="Open Sans" panose="020B0604020202020204" charset="0"/>
                <a:cs typeface="Open Sans" panose="020B0604020202020204" charset="0"/>
              </a:rPr>
              <a:t>The need to focus on mental and physical health simultaneously has never been more important. </a:t>
            </a:r>
            <a:r>
              <a:rPr lang="en-US" dirty="0" err="1">
                <a:solidFill>
                  <a:srgbClr val="1A5FB7"/>
                </a:solidFill>
                <a:latin typeface="Open Sans" panose="020B0604020202020204" charset="0"/>
                <a:ea typeface="Open Sans" panose="020B0604020202020204" charset="0"/>
                <a:cs typeface="Open Sans" panose="020B0604020202020204" charset="0"/>
              </a:rPr>
              <a:t>Hearts+Minds</a:t>
            </a:r>
            <a:r>
              <a:rPr lang="en-US" dirty="0">
                <a:solidFill>
                  <a:srgbClr val="1A5FB7"/>
                </a:solidFill>
                <a:latin typeface="Open Sans" panose="020B0604020202020204" charset="0"/>
                <a:ea typeface="Open Sans" panose="020B0604020202020204" charset="0"/>
                <a:cs typeface="Open Sans" panose="020B0604020202020204" charset="0"/>
              </a:rPr>
              <a:t> educates and empowers individuals to better manage their health, mentally and physically.</a:t>
            </a:r>
          </a:p>
        </p:txBody>
      </p:sp>
      <p:pic>
        <p:nvPicPr>
          <p:cNvPr id="2" name="Picture 1">
            <a:extLst>
              <a:ext uri="{FF2B5EF4-FFF2-40B4-BE49-F238E27FC236}">
                <a16:creationId xmlns:a16="http://schemas.microsoft.com/office/drawing/2014/main" xmlns="" id="{3D1C14D0-02DB-D5D7-FAAB-3BB5F5CF2A3F}"/>
              </a:ext>
            </a:extLst>
          </p:cNvPr>
          <p:cNvPicPr>
            <a:picLocks noChangeAspect="1"/>
          </p:cNvPicPr>
          <p:nvPr/>
        </p:nvPicPr>
        <p:blipFill>
          <a:blip r:embed="rId2"/>
          <a:stretch>
            <a:fillRect/>
          </a:stretch>
        </p:blipFill>
        <p:spPr>
          <a:xfrm>
            <a:off x="6706721" y="651308"/>
            <a:ext cx="4709160" cy="913378"/>
          </a:xfrm>
          <a:prstGeom prst="rect">
            <a:avLst/>
          </a:prstGeom>
        </p:spPr>
      </p:pic>
      <p:pic>
        <p:nvPicPr>
          <p:cNvPr id="5" name="Picture 4">
            <a:extLst>
              <a:ext uri="{FF2B5EF4-FFF2-40B4-BE49-F238E27FC236}">
                <a16:creationId xmlns:a16="http://schemas.microsoft.com/office/drawing/2014/main" xmlns="" id="{9B6195C6-2B7E-E730-DDE1-9A534D2BD3D3}"/>
              </a:ext>
            </a:extLst>
          </p:cNvPr>
          <p:cNvPicPr>
            <a:picLocks noChangeAspect="1"/>
          </p:cNvPicPr>
          <p:nvPr/>
        </p:nvPicPr>
        <p:blipFill>
          <a:blip r:embed="rId3"/>
          <a:stretch>
            <a:fillRect/>
          </a:stretch>
        </p:blipFill>
        <p:spPr>
          <a:xfrm>
            <a:off x="473342" y="580963"/>
            <a:ext cx="4782312" cy="1009599"/>
          </a:xfrm>
          <a:prstGeom prst="rect">
            <a:avLst/>
          </a:prstGeom>
        </p:spPr>
      </p:pic>
      <p:pic>
        <p:nvPicPr>
          <p:cNvPr id="8" name="Picture 7">
            <a:extLst>
              <a:ext uri="{FF2B5EF4-FFF2-40B4-BE49-F238E27FC236}">
                <a16:creationId xmlns:a16="http://schemas.microsoft.com/office/drawing/2014/main" xmlns="" id="{F5C5C0F3-4692-AF3A-2E29-2EC35895D5B7}"/>
              </a:ext>
            </a:extLst>
          </p:cNvPr>
          <p:cNvPicPr>
            <a:picLocks noChangeAspect="1"/>
          </p:cNvPicPr>
          <p:nvPr/>
        </p:nvPicPr>
        <p:blipFill>
          <a:blip r:embed="rId4"/>
          <a:stretch>
            <a:fillRect/>
          </a:stretch>
        </p:blipFill>
        <p:spPr>
          <a:xfrm>
            <a:off x="417486" y="3562121"/>
            <a:ext cx="4894021" cy="1066807"/>
          </a:xfrm>
          <a:prstGeom prst="rect">
            <a:avLst/>
          </a:prstGeom>
        </p:spPr>
      </p:pic>
      <p:pic>
        <p:nvPicPr>
          <p:cNvPr id="9" name="Picture 8">
            <a:extLst>
              <a:ext uri="{FF2B5EF4-FFF2-40B4-BE49-F238E27FC236}">
                <a16:creationId xmlns:a16="http://schemas.microsoft.com/office/drawing/2014/main" xmlns="" id="{25639EC1-8B8E-6FB3-162C-AC6292F9AC86}"/>
              </a:ext>
            </a:extLst>
          </p:cNvPr>
          <p:cNvPicPr>
            <a:picLocks noChangeAspect="1"/>
          </p:cNvPicPr>
          <p:nvPr/>
        </p:nvPicPr>
        <p:blipFill>
          <a:blip r:embed="rId5"/>
          <a:stretch>
            <a:fillRect/>
          </a:stretch>
        </p:blipFill>
        <p:spPr>
          <a:xfrm>
            <a:off x="6226661" y="3720098"/>
            <a:ext cx="5669280" cy="908830"/>
          </a:xfrm>
          <a:prstGeom prst="rect">
            <a:avLst/>
          </a:prstGeom>
        </p:spPr>
      </p:pic>
      <p:sp>
        <p:nvSpPr>
          <p:cNvPr id="10" name="TextBox 22">
            <a:extLst>
              <a:ext uri="{FF2B5EF4-FFF2-40B4-BE49-F238E27FC236}">
                <a16:creationId xmlns:a16="http://schemas.microsoft.com/office/drawing/2014/main" xmlns="" id="{B49F1B0A-3920-5401-EA1F-15BD753C8005}"/>
              </a:ext>
            </a:extLst>
          </p:cNvPr>
          <p:cNvSpPr txBox="1"/>
          <p:nvPr/>
        </p:nvSpPr>
        <p:spPr>
          <a:xfrm>
            <a:off x="6450854" y="4680019"/>
            <a:ext cx="5220894" cy="984885"/>
          </a:xfrm>
          <a:prstGeom prst="rect">
            <a:avLst/>
          </a:prstGeom>
        </p:spPr>
        <p:txBody>
          <a:bodyPr wrap="square" lIns="0" tIns="0" rIns="0" bIns="0" rtlCol="0" anchor="t">
            <a:spAutoFit/>
          </a:bodyPr>
          <a:lstStyle/>
          <a:p>
            <a:pPr algn="ctr"/>
            <a:endParaRPr lang="en-US" sz="1000" dirty="0">
              <a:solidFill>
                <a:schemeClr val="accent1">
                  <a:lumMod val="50000"/>
                </a:schemeClr>
              </a:solidFill>
              <a:latin typeface="Open Sans" panose="020B0604020202020204" charset="0"/>
              <a:ea typeface="Open Sans" panose="020B0604020202020204" charset="0"/>
              <a:cs typeface="Open Sans" panose="020B0604020202020204" charset="0"/>
            </a:endParaRPr>
          </a:p>
          <a:p>
            <a:pPr algn="ctr"/>
            <a:r>
              <a:rPr lang="en-US" dirty="0">
                <a:solidFill>
                  <a:srgbClr val="1A5FB7"/>
                </a:solidFill>
                <a:latin typeface="Open Sans" panose="020B0604020202020204" charset="0"/>
                <a:ea typeface="Open Sans" panose="020B0604020202020204" charset="0"/>
                <a:cs typeface="Open Sans" panose="020B0604020202020204" charset="0"/>
              </a:rPr>
              <a:t>NAMI on Campus clubs are student-led, student-run mental health organizations on college campuses. </a:t>
            </a:r>
          </a:p>
        </p:txBody>
      </p:sp>
    </p:spTree>
    <p:extLst>
      <p:ext uri="{BB962C8B-B14F-4D97-AF65-F5344CB8AC3E}">
        <p14:creationId xmlns:p14="http://schemas.microsoft.com/office/powerpoint/2010/main" val="15012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A95E49E-C645-F8BA-7E4A-95A7CDC5B6CF}"/>
              </a:ext>
            </a:extLst>
          </p:cNvPr>
          <p:cNvSpPr>
            <a:spLocks noGrp="1"/>
          </p:cNvSpPr>
          <p:nvPr>
            <p:ph type="title"/>
          </p:nvPr>
        </p:nvSpPr>
        <p:spPr>
          <a:xfrm>
            <a:off x="459345" y="294538"/>
            <a:ext cx="10808206" cy="1033669"/>
          </a:xfrm>
        </p:spPr>
        <p:txBody>
          <a:bodyPr vert="horz" lIns="91440" tIns="45720" rIns="91440" bIns="45720" rtlCol="0" anchor="ctr">
            <a:normAutofit/>
          </a:bodyPr>
          <a:lstStyle/>
          <a:p>
            <a:r>
              <a:rPr lang="en-US" sz="5400" b="1" kern="1200" dirty="0">
                <a:solidFill>
                  <a:srgbClr val="FFFFFF"/>
                </a:solidFill>
                <a:latin typeface="+mj-lt"/>
                <a:ea typeface="+mj-ea"/>
                <a:cs typeface="+mj-cs"/>
              </a:rPr>
              <a:t>About NAMI Ohio</a:t>
            </a:r>
          </a:p>
        </p:txBody>
      </p:sp>
      <p:sp>
        <p:nvSpPr>
          <p:cNvPr id="3" name="Content Placeholder 2">
            <a:extLst>
              <a:ext uri="{FF2B5EF4-FFF2-40B4-BE49-F238E27FC236}">
                <a16:creationId xmlns:a16="http://schemas.microsoft.com/office/drawing/2014/main" xmlns="" id="{BCF1A2FC-C4C0-0105-E16C-43AFD4F82350}"/>
              </a:ext>
            </a:extLst>
          </p:cNvPr>
          <p:cNvSpPr>
            <a:spLocks noGrp="1"/>
          </p:cNvSpPr>
          <p:nvPr>
            <p:ph sz="half" idx="1"/>
          </p:nvPr>
        </p:nvSpPr>
        <p:spPr>
          <a:xfrm>
            <a:off x="384048" y="1698171"/>
            <a:ext cx="11411712" cy="5029200"/>
          </a:xfrm>
        </p:spPr>
        <p:txBody>
          <a:bodyPr vert="horz" lIns="91440" tIns="45720" rIns="91440" bIns="45720" rtlCol="0" anchor="ctr">
            <a:normAutofit/>
          </a:bodyPr>
          <a:lstStyle/>
          <a:p>
            <a:pPr marL="0" indent="0">
              <a:buNone/>
            </a:pPr>
            <a:r>
              <a:rPr lang="en-US" dirty="0"/>
              <a:t>NAMI Ohio is a grassroots, advocacy organization that was founded in 1982 by a small dedicated group of mothers.</a:t>
            </a:r>
          </a:p>
          <a:p>
            <a:pPr marL="0" indent="0">
              <a:buNone/>
            </a:pPr>
            <a:endParaRPr lang="en-US" sz="1200" dirty="0"/>
          </a:p>
          <a:p>
            <a:pPr marL="0" indent="0">
              <a:buNone/>
            </a:pPr>
            <a:r>
              <a:rPr lang="en-US" dirty="0"/>
              <a:t>Our Mission is “</a:t>
            </a:r>
            <a:r>
              <a:rPr lang="en-US" i="1" dirty="0">
                <a:solidFill>
                  <a:schemeClr val="accent1">
                    <a:lumMod val="75000"/>
                  </a:schemeClr>
                </a:solidFill>
              </a:rPr>
              <a:t>to improve the quality of life and ensure dignity and respect for persons with serious mental illness</a:t>
            </a:r>
            <a:r>
              <a:rPr lang="en-US" dirty="0"/>
              <a:t>.”</a:t>
            </a:r>
          </a:p>
          <a:p>
            <a:pPr marL="0" indent="0">
              <a:buNone/>
            </a:pPr>
            <a:endParaRPr lang="en-US" sz="1200" dirty="0"/>
          </a:p>
          <a:p>
            <a:pPr marL="0" indent="0">
              <a:buNone/>
            </a:pPr>
            <a:r>
              <a:rPr lang="en-US" dirty="0"/>
              <a:t>NAMI Ohio advocates for mental health services and access to care, while also encouraging support of legislative policies and government funding related to mental health issues. </a:t>
            </a:r>
          </a:p>
        </p:txBody>
      </p:sp>
    </p:spTree>
    <p:extLst>
      <p:ext uri="{BB962C8B-B14F-4D97-AF65-F5344CB8AC3E}">
        <p14:creationId xmlns:p14="http://schemas.microsoft.com/office/powerpoint/2010/main" val="530080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xmlns="" id="{D5BA94BA-1BDA-A6A6-D6B8-978CEB45A32F}"/>
              </a:ext>
            </a:extLst>
          </p:cNvPr>
          <p:cNvSpPr>
            <a:spLocks noGrp="1"/>
          </p:cNvSpPr>
          <p:nvPr>
            <p:ph sz="half" idx="2"/>
          </p:nvPr>
        </p:nvSpPr>
        <p:spPr>
          <a:xfrm>
            <a:off x="8330597" y="621792"/>
            <a:ext cx="3771207" cy="5778575"/>
          </a:xfrm>
        </p:spPr>
        <p:txBody>
          <a:bodyPr>
            <a:normAutofit/>
          </a:bodyPr>
          <a:lstStyle/>
          <a:p>
            <a:pPr marL="0" indent="0">
              <a:buNone/>
            </a:pPr>
            <a:r>
              <a:rPr lang="en-US" sz="4000" dirty="0">
                <a:solidFill>
                  <a:schemeClr val="accent4">
                    <a:lumMod val="60000"/>
                    <a:lumOff val="40000"/>
                  </a:schemeClr>
                </a:solidFill>
              </a:rPr>
              <a:t>Client Navigation</a:t>
            </a:r>
          </a:p>
          <a:p>
            <a:pPr marL="0" indent="0">
              <a:buNone/>
            </a:pPr>
            <a:endParaRPr lang="en-US" sz="1800" dirty="0">
              <a:solidFill>
                <a:schemeClr val="bg1"/>
              </a:solidFill>
            </a:endParaRPr>
          </a:p>
          <a:p>
            <a:pPr marL="0" indent="0">
              <a:buNone/>
            </a:pPr>
            <a:r>
              <a:rPr lang="en-US" dirty="0">
                <a:solidFill>
                  <a:schemeClr val="bg1"/>
                </a:solidFill>
              </a:rPr>
              <a:t>Anyone can reach out through our:</a:t>
            </a:r>
          </a:p>
          <a:p>
            <a:r>
              <a:rPr lang="en-US" sz="2400" dirty="0">
                <a:solidFill>
                  <a:schemeClr val="bg1"/>
                </a:solidFill>
              </a:rPr>
              <a:t>Help &amp; Referral Line</a:t>
            </a:r>
          </a:p>
          <a:p>
            <a:r>
              <a:rPr lang="en-US" sz="2400" dirty="0">
                <a:solidFill>
                  <a:schemeClr val="bg1"/>
                </a:solidFill>
              </a:rPr>
              <a:t>Social Media</a:t>
            </a:r>
          </a:p>
          <a:p>
            <a:r>
              <a:rPr lang="en-US" sz="2400" dirty="0">
                <a:solidFill>
                  <a:schemeClr val="bg1"/>
                </a:solidFill>
              </a:rPr>
              <a:t>Email</a:t>
            </a:r>
          </a:p>
          <a:p>
            <a:r>
              <a:rPr lang="en-US" sz="2400" dirty="0">
                <a:solidFill>
                  <a:schemeClr val="bg1"/>
                </a:solidFill>
              </a:rPr>
              <a:t>Live Chat</a:t>
            </a:r>
          </a:p>
        </p:txBody>
      </p:sp>
      <p:sp>
        <p:nvSpPr>
          <p:cNvPr id="3" name="Content Placeholder 2">
            <a:extLst>
              <a:ext uri="{FF2B5EF4-FFF2-40B4-BE49-F238E27FC236}">
                <a16:creationId xmlns:a16="http://schemas.microsoft.com/office/drawing/2014/main" xmlns="" id="{3C861281-8D78-6969-3D3A-E77A0A15FF65}"/>
              </a:ext>
            </a:extLst>
          </p:cNvPr>
          <p:cNvSpPr>
            <a:spLocks noGrp="1"/>
          </p:cNvSpPr>
          <p:nvPr>
            <p:ph sz="half" idx="1"/>
          </p:nvPr>
        </p:nvSpPr>
        <p:spPr/>
        <p:txBody>
          <a:bodyPr/>
          <a:lstStyle/>
          <a:p>
            <a:endParaRPr lang="en-US" dirty="0"/>
          </a:p>
        </p:txBody>
      </p:sp>
      <p:pic>
        <p:nvPicPr>
          <p:cNvPr id="4" name="Picture 3">
            <a:extLst>
              <a:ext uri="{FF2B5EF4-FFF2-40B4-BE49-F238E27FC236}">
                <a16:creationId xmlns:a16="http://schemas.microsoft.com/office/drawing/2014/main" xmlns="" id="{BEC880DD-77B5-C92D-3089-286D2457C6F2}"/>
              </a:ext>
            </a:extLst>
          </p:cNvPr>
          <p:cNvPicPr>
            <a:picLocks noChangeAspect="1"/>
          </p:cNvPicPr>
          <p:nvPr/>
        </p:nvPicPr>
        <p:blipFill>
          <a:blip r:embed="rId2"/>
          <a:stretch>
            <a:fillRect/>
          </a:stretch>
        </p:blipFill>
        <p:spPr>
          <a:xfrm>
            <a:off x="-56328" y="0"/>
            <a:ext cx="8179661" cy="6858000"/>
          </a:xfrm>
          <a:prstGeom prst="rect">
            <a:avLst/>
          </a:prstGeom>
        </p:spPr>
      </p:pic>
      <p:pic>
        <p:nvPicPr>
          <p:cNvPr id="5" name="Picture 4">
            <a:extLst>
              <a:ext uri="{FF2B5EF4-FFF2-40B4-BE49-F238E27FC236}">
                <a16:creationId xmlns:a16="http://schemas.microsoft.com/office/drawing/2014/main" xmlns="" id="{DCB8BA37-BFB1-49EA-A986-212767D2335A}"/>
              </a:ext>
            </a:extLst>
          </p:cNvPr>
          <p:cNvPicPr>
            <a:picLocks noChangeAspect="1"/>
          </p:cNvPicPr>
          <p:nvPr/>
        </p:nvPicPr>
        <p:blipFill>
          <a:blip r:embed="rId3"/>
          <a:stretch>
            <a:fillRect/>
          </a:stretch>
        </p:blipFill>
        <p:spPr>
          <a:xfrm>
            <a:off x="9463936" y="4827504"/>
            <a:ext cx="1712673" cy="1572863"/>
          </a:xfrm>
          <a:prstGeom prst="rect">
            <a:avLst/>
          </a:prstGeom>
        </p:spPr>
      </p:pic>
    </p:spTree>
    <p:extLst>
      <p:ext uri="{BB962C8B-B14F-4D97-AF65-F5344CB8AC3E}">
        <p14:creationId xmlns:p14="http://schemas.microsoft.com/office/powerpoint/2010/main" val="2932611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xmlns="" id="{D5BA94BA-1BDA-A6A6-D6B8-978CEB45A32F}"/>
              </a:ext>
            </a:extLst>
          </p:cNvPr>
          <p:cNvSpPr>
            <a:spLocks noGrp="1"/>
          </p:cNvSpPr>
          <p:nvPr>
            <p:ph sz="half" idx="2"/>
          </p:nvPr>
        </p:nvSpPr>
        <p:spPr>
          <a:xfrm>
            <a:off x="8330597" y="621792"/>
            <a:ext cx="3771207" cy="5778575"/>
          </a:xfrm>
        </p:spPr>
        <p:txBody>
          <a:bodyPr>
            <a:normAutofit/>
          </a:bodyPr>
          <a:lstStyle/>
          <a:p>
            <a:pPr marL="0" indent="0" algn="ctr">
              <a:buNone/>
            </a:pPr>
            <a:r>
              <a:rPr lang="en-US" sz="4000" dirty="0">
                <a:solidFill>
                  <a:schemeClr val="accent4">
                    <a:lumMod val="60000"/>
                    <a:lumOff val="40000"/>
                  </a:schemeClr>
                </a:solidFill>
              </a:rPr>
              <a:t>Client Navigation</a:t>
            </a:r>
          </a:p>
          <a:p>
            <a:pPr marL="0" indent="0">
              <a:buNone/>
            </a:pPr>
            <a:endParaRPr lang="en-US" sz="1800" dirty="0">
              <a:solidFill>
                <a:schemeClr val="bg1"/>
              </a:solidFill>
            </a:endParaRPr>
          </a:p>
          <a:p>
            <a:pPr marL="0" indent="0" algn="ctr">
              <a:buNone/>
            </a:pPr>
            <a:r>
              <a:rPr lang="en-US" dirty="0">
                <a:solidFill>
                  <a:schemeClr val="bg1"/>
                </a:solidFill>
              </a:rPr>
              <a:t>Direct Assistance for Families and Clients</a:t>
            </a:r>
          </a:p>
          <a:p>
            <a:pPr marL="0" indent="0" algn="ctr">
              <a:buNone/>
            </a:pPr>
            <a:endParaRPr lang="en-US" sz="100" dirty="0">
              <a:solidFill>
                <a:schemeClr val="bg1"/>
              </a:solidFill>
            </a:endParaRPr>
          </a:p>
          <a:p>
            <a:pPr marL="0" indent="0" algn="ctr">
              <a:buNone/>
            </a:pPr>
            <a:r>
              <a:rPr lang="en-US" sz="2000" dirty="0">
                <a:solidFill>
                  <a:schemeClr val="bg1"/>
                </a:solidFill>
              </a:rPr>
              <a:t>Monday-Friday </a:t>
            </a:r>
          </a:p>
          <a:p>
            <a:pPr marL="0" indent="0" algn="ctr">
              <a:buNone/>
            </a:pPr>
            <a:r>
              <a:rPr lang="en-US" sz="2000" dirty="0">
                <a:solidFill>
                  <a:schemeClr val="bg1"/>
                </a:solidFill>
              </a:rPr>
              <a:t>9:00am – 5:00pm</a:t>
            </a:r>
          </a:p>
          <a:p>
            <a:pPr marL="0" indent="0" algn="ctr">
              <a:buNone/>
            </a:pPr>
            <a:r>
              <a:rPr lang="en-US" sz="2000" dirty="0">
                <a:solidFill>
                  <a:schemeClr val="bg1"/>
                </a:solidFill>
              </a:rPr>
              <a:t>Call, Email, or Chat</a:t>
            </a:r>
          </a:p>
        </p:txBody>
      </p:sp>
      <p:pic>
        <p:nvPicPr>
          <p:cNvPr id="9" name="Content Placeholder 8">
            <a:extLst>
              <a:ext uri="{FF2B5EF4-FFF2-40B4-BE49-F238E27FC236}">
                <a16:creationId xmlns:a16="http://schemas.microsoft.com/office/drawing/2014/main" xmlns="" id="{13CEE832-C3B2-CFA7-1837-9256F7C82339}"/>
              </a:ext>
            </a:extLst>
          </p:cNvPr>
          <p:cNvPicPr>
            <a:picLocks noGrp="1" noChangeAspect="1"/>
          </p:cNvPicPr>
          <p:nvPr>
            <p:ph sz="half" idx="1"/>
          </p:nvPr>
        </p:nvPicPr>
        <p:blipFill>
          <a:blip r:embed="rId2"/>
          <a:stretch>
            <a:fillRect/>
          </a:stretch>
        </p:blipFill>
        <p:spPr>
          <a:xfrm>
            <a:off x="292608" y="1880728"/>
            <a:ext cx="7150252" cy="2535823"/>
          </a:xfrm>
        </p:spPr>
      </p:pic>
      <p:pic>
        <p:nvPicPr>
          <p:cNvPr id="5" name="Picture 4">
            <a:extLst>
              <a:ext uri="{FF2B5EF4-FFF2-40B4-BE49-F238E27FC236}">
                <a16:creationId xmlns:a16="http://schemas.microsoft.com/office/drawing/2014/main" xmlns="" id="{DCB8BA37-BFB1-49EA-A986-212767D2335A}"/>
              </a:ext>
            </a:extLst>
          </p:cNvPr>
          <p:cNvPicPr>
            <a:picLocks noChangeAspect="1"/>
          </p:cNvPicPr>
          <p:nvPr/>
        </p:nvPicPr>
        <p:blipFill>
          <a:blip r:embed="rId3"/>
          <a:stretch>
            <a:fillRect/>
          </a:stretch>
        </p:blipFill>
        <p:spPr>
          <a:xfrm>
            <a:off x="9463936" y="4827504"/>
            <a:ext cx="1712673" cy="1572863"/>
          </a:xfrm>
          <a:prstGeom prst="rect">
            <a:avLst/>
          </a:prstGeom>
        </p:spPr>
      </p:pic>
    </p:spTree>
    <p:extLst>
      <p:ext uri="{BB962C8B-B14F-4D97-AF65-F5344CB8AC3E}">
        <p14:creationId xmlns:p14="http://schemas.microsoft.com/office/powerpoint/2010/main" val="236165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1371597" y="348865"/>
            <a:ext cx="9491475" cy="877729"/>
          </a:xfrm>
        </p:spPr>
        <p:txBody>
          <a:bodyPr anchor="ctr">
            <a:normAutofit/>
          </a:bodyPr>
          <a:lstStyle/>
          <a:p>
            <a:pPr algn="ctr"/>
            <a:r>
              <a:rPr lang="en-US" b="1" dirty="0">
                <a:solidFill>
                  <a:srgbClr val="FFFFFF"/>
                </a:solidFill>
              </a:rPr>
              <a:t>NAMI Ohio Children’s Division</a:t>
            </a:r>
          </a:p>
        </p:txBody>
      </p:sp>
      <p:graphicFrame>
        <p:nvGraphicFramePr>
          <p:cNvPr id="13" name="Content Placeholder 2">
            <a:extLst>
              <a:ext uri="{FF2B5EF4-FFF2-40B4-BE49-F238E27FC236}">
                <a16:creationId xmlns:a16="http://schemas.microsoft.com/office/drawing/2014/main" xmlns="" id="{2A16912A-C4C8-13BB-F367-02ECD89C7D94}"/>
              </a:ext>
            </a:extLst>
          </p:cNvPr>
          <p:cNvGraphicFramePr>
            <a:graphicFrameLocks noGrp="1"/>
          </p:cNvGraphicFramePr>
          <p:nvPr>
            <p:ph idx="1"/>
            <p:extLst>
              <p:ext uri="{D42A27DB-BD31-4B8C-83A1-F6EECF244321}">
                <p14:modId xmlns:p14="http://schemas.microsoft.com/office/powerpoint/2010/main" val="2241373227"/>
              </p:ext>
            </p:extLst>
          </p:nvPr>
        </p:nvGraphicFramePr>
        <p:xfrm>
          <a:off x="632085" y="1655064"/>
          <a:ext cx="10927829" cy="4992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0166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xmlns="" id="{5428AC11-BFDF-42EF-80FF-717BBF909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2CC56AF6-38E4-490B-8E2B-1A1037B4E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2339A6F5-AD6A-4D80-8AD9-6290D13AC4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9FE4D40-7376-0A4D-DCC0-06CCB45806F8}"/>
              </a:ext>
            </a:extLst>
          </p:cNvPr>
          <p:cNvSpPr>
            <a:spLocks noGrp="1"/>
          </p:cNvSpPr>
          <p:nvPr>
            <p:ph type="title"/>
          </p:nvPr>
        </p:nvSpPr>
        <p:spPr>
          <a:xfrm>
            <a:off x="660042" y="2640564"/>
            <a:ext cx="2878688" cy="3062588"/>
          </a:xfrm>
        </p:spPr>
        <p:txBody>
          <a:bodyPr vert="horz" lIns="91440" tIns="45720" rIns="91440" bIns="45720" rtlCol="0" anchor="t">
            <a:normAutofit/>
          </a:bodyPr>
          <a:lstStyle/>
          <a:p>
            <a:pPr algn="ctr"/>
            <a:r>
              <a:rPr lang="en-US" sz="4000" dirty="0">
                <a:solidFill>
                  <a:srgbClr val="FFFFFF"/>
                </a:solidFill>
              </a:rPr>
              <a:t>Children’s Division Staff</a:t>
            </a:r>
          </a:p>
        </p:txBody>
      </p:sp>
      <p:pic>
        <p:nvPicPr>
          <p:cNvPr id="7" name="Picture 6">
            <a:extLst>
              <a:ext uri="{FF2B5EF4-FFF2-40B4-BE49-F238E27FC236}">
                <a16:creationId xmlns:a16="http://schemas.microsoft.com/office/drawing/2014/main" xmlns="" id="{1CDF0190-1414-C325-7D4B-A6C2CDBE9752}"/>
              </a:ext>
            </a:extLst>
          </p:cNvPr>
          <p:cNvPicPr>
            <a:picLocks noChangeAspect="1"/>
          </p:cNvPicPr>
          <p:nvPr/>
        </p:nvPicPr>
        <p:blipFill>
          <a:blip r:embed="rId2"/>
          <a:srcRect r="36794"/>
          <a:stretch/>
        </p:blipFill>
        <p:spPr>
          <a:xfrm>
            <a:off x="6224901" y="3040809"/>
            <a:ext cx="3794169" cy="3350661"/>
          </a:xfrm>
          <a:prstGeom prst="rect">
            <a:avLst/>
          </a:prstGeom>
        </p:spPr>
      </p:pic>
      <p:pic>
        <p:nvPicPr>
          <p:cNvPr id="5" name="Content Placeholder 4">
            <a:extLst>
              <a:ext uri="{FF2B5EF4-FFF2-40B4-BE49-F238E27FC236}">
                <a16:creationId xmlns:a16="http://schemas.microsoft.com/office/drawing/2014/main" xmlns="" id="{74DADD7B-79BF-F633-CADF-34378671AA3B}"/>
              </a:ext>
            </a:extLst>
          </p:cNvPr>
          <p:cNvPicPr>
            <a:picLocks noGrp="1" noChangeAspect="1"/>
          </p:cNvPicPr>
          <p:nvPr>
            <p:ph idx="1"/>
          </p:nvPr>
        </p:nvPicPr>
        <p:blipFill>
          <a:blip r:embed="rId3"/>
          <a:stretch>
            <a:fillRect/>
          </a:stretch>
        </p:blipFill>
        <p:spPr>
          <a:xfrm>
            <a:off x="7013416" y="206014"/>
            <a:ext cx="2201629" cy="2785074"/>
          </a:xfrm>
          <a:prstGeom prst="rect">
            <a:avLst/>
          </a:prstGeom>
        </p:spPr>
      </p:pic>
      <p:pic>
        <p:nvPicPr>
          <p:cNvPr id="8" name="Picture 7">
            <a:extLst>
              <a:ext uri="{FF2B5EF4-FFF2-40B4-BE49-F238E27FC236}">
                <a16:creationId xmlns:a16="http://schemas.microsoft.com/office/drawing/2014/main" xmlns="" id="{7B0E1819-DA21-096C-84F5-F74E7CAA47EB}"/>
              </a:ext>
            </a:extLst>
          </p:cNvPr>
          <p:cNvPicPr>
            <a:picLocks noChangeAspect="1"/>
          </p:cNvPicPr>
          <p:nvPr/>
        </p:nvPicPr>
        <p:blipFill>
          <a:blip r:embed="rId4"/>
          <a:stretch>
            <a:fillRect/>
          </a:stretch>
        </p:blipFill>
        <p:spPr>
          <a:xfrm>
            <a:off x="1315976" y="4007834"/>
            <a:ext cx="1713124" cy="1572904"/>
          </a:xfrm>
          <a:prstGeom prst="rect">
            <a:avLst/>
          </a:prstGeom>
        </p:spPr>
      </p:pic>
    </p:spTree>
    <p:extLst>
      <p:ext uri="{BB962C8B-B14F-4D97-AF65-F5344CB8AC3E}">
        <p14:creationId xmlns:p14="http://schemas.microsoft.com/office/powerpoint/2010/main" val="441400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455071" y="921715"/>
            <a:ext cx="5918297" cy="2635993"/>
          </a:xfrm>
        </p:spPr>
        <p:txBody>
          <a:bodyPr vert="horz" lIns="91440" tIns="45720" rIns="91440" bIns="45720" rtlCol="0" anchor="b">
            <a:normAutofit/>
          </a:bodyPr>
          <a:lstStyle/>
          <a:p>
            <a:r>
              <a:rPr lang="en-US" b="1" kern="1200" dirty="0">
                <a:solidFill>
                  <a:schemeClr val="accent1">
                    <a:lumMod val="50000"/>
                  </a:schemeClr>
                </a:solidFill>
                <a:latin typeface="+mj-lt"/>
                <a:ea typeface="+mj-ea"/>
                <a:cs typeface="+mj-cs"/>
              </a:rPr>
              <a:t>NAMI Ohio’s Advocacy Priorities</a:t>
            </a:r>
          </a:p>
        </p:txBody>
      </p:sp>
      <p:sp>
        <p:nvSpPr>
          <p:cNvPr id="36" name="Rectangle 35">
            <a:extLst>
              <a:ext uri="{FF2B5EF4-FFF2-40B4-BE49-F238E27FC236}">
                <a16:creationId xmlns:a16="http://schemas.microsoft.com/office/drawing/2014/main" xmlns="" id="{BC05CA36-AD6A-4ABF-9A05-52E5A143D2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D4331EE8-85A4-4588-8D9E-70E534D47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49D6C862-61CC-4B46-8080-96583D653B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30B06AFF-AE7A-67ED-8A48-09081A0A5CFD}"/>
              </a:ext>
            </a:extLst>
          </p:cNvPr>
          <p:cNvPicPr>
            <a:picLocks noChangeAspect="1"/>
          </p:cNvPicPr>
          <p:nvPr/>
        </p:nvPicPr>
        <p:blipFill>
          <a:blip r:embed="rId2"/>
          <a:stretch>
            <a:fillRect/>
          </a:stretch>
        </p:blipFill>
        <p:spPr>
          <a:xfrm>
            <a:off x="6828439" y="823505"/>
            <a:ext cx="5163022" cy="4741550"/>
          </a:xfrm>
          <a:prstGeom prst="rect">
            <a:avLst/>
          </a:prstGeom>
        </p:spPr>
      </p:pic>
      <p:sp>
        <p:nvSpPr>
          <p:cNvPr id="42" name="Rectangle 41">
            <a:extLst>
              <a:ext uri="{FF2B5EF4-FFF2-40B4-BE49-F238E27FC236}">
                <a16:creationId xmlns:a16="http://schemas.microsoft.com/office/drawing/2014/main" xmlns="" id="{E37EECFC-A684-4391-AE85-4CDAF5565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315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fontScale="90000"/>
          </a:bodyPr>
          <a:lstStyle/>
          <a:p>
            <a:r>
              <a:rPr lang="en-US" sz="4000" b="1" dirty="0">
                <a:solidFill>
                  <a:srgbClr val="FFFFFF"/>
                </a:solidFill>
              </a:rPr>
              <a:t>A Person-Centered Approach – Cross System Collaboration</a:t>
            </a:r>
          </a:p>
        </p:txBody>
      </p:sp>
      <p:sp>
        <p:nvSpPr>
          <p:cNvPr id="4" name="TextBox 9">
            <a:extLst>
              <a:ext uri="{FF2B5EF4-FFF2-40B4-BE49-F238E27FC236}">
                <a16:creationId xmlns:a16="http://schemas.microsoft.com/office/drawing/2014/main" xmlns="" id="{BC681DF7-7343-FF5F-F5DC-C91C8AC5D89C}"/>
              </a:ext>
            </a:extLst>
          </p:cNvPr>
          <p:cNvSpPr txBox="1">
            <a:spLocks noGrp="1"/>
          </p:cNvSpPr>
          <p:nvPr>
            <p:ph idx="1"/>
          </p:nvPr>
        </p:nvSpPr>
        <p:spPr>
          <a:xfrm>
            <a:off x="201168" y="1766812"/>
            <a:ext cx="11814048" cy="5406095"/>
          </a:xfrm>
          <a:prstGeom prst="rect">
            <a:avLst/>
          </a:prstGeom>
        </p:spPr>
        <p:txBody>
          <a:bodyPr wrap="square" lIns="0" tIns="0" rIns="0" bIns="0" rtlCol="0" anchor="t">
            <a:spAutoFit/>
          </a:bodyPr>
          <a:lstStyle/>
          <a:p>
            <a:pPr marL="0" indent="0">
              <a:lnSpc>
                <a:spcPct val="100000"/>
              </a:lnSpc>
              <a:spcBef>
                <a:spcPts val="0"/>
              </a:spcBef>
              <a:buNone/>
            </a:pPr>
            <a:r>
              <a:rPr lang="en-US" sz="1800" dirty="0"/>
              <a:t>A new focus on services for those with serious and persistent mental illness beyond the typical community mental health treatment model will save lives by increasing access to care. </a:t>
            </a:r>
          </a:p>
          <a:p>
            <a:pPr marL="0" indent="0">
              <a:lnSpc>
                <a:spcPct val="100000"/>
              </a:lnSpc>
              <a:spcBef>
                <a:spcPts val="0"/>
              </a:spcBef>
              <a:buNone/>
            </a:pPr>
            <a:endParaRPr lang="en-US" sz="800" dirty="0"/>
          </a:p>
          <a:p>
            <a:pPr marL="0" indent="0">
              <a:lnSpc>
                <a:spcPct val="100000"/>
              </a:lnSpc>
              <a:spcBef>
                <a:spcPts val="0"/>
              </a:spcBef>
              <a:buNone/>
            </a:pPr>
            <a:r>
              <a:rPr lang="en-US" sz="1800" dirty="0"/>
              <a:t>More Ohioans are needing and getting the mental health services and help they need. It is now time that we prioritize the development and funding of a comprehensive person-centered, client navigation system for people with Severe and Persistent Mental Illnesses (SPMI). We can all work together to improve experiences, outcomes, and lives for people with SPMI by doing three things: </a:t>
            </a:r>
          </a:p>
          <a:p>
            <a:pPr marL="0" indent="0">
              <a:lnSpc>
                <a:spcPct val="100000"/>
              </a:lnSpc>
              <a:spcBef>
                <a:spcPts val="0"/>
              </a:spcBef>
              <a:buNone/>
            </a:pPr>
            <a:endParaRPr lang="en-US" sz="800" dirty="0"/>
          </a:p>
          <a:p>
            <a:pPr marL="914400" lvl="1" indent="-457200">
              <a:lnSpc>
                <a:spcPct val="100000"/>
              </a:lnSpc>
              <a:spcBef>
                <a:spcPts val="0"/>
              </a:spcBef>
              <a:buAutoNum type="arabicPeriod"/>
            </a:pPr>
            <a:r>
              <a:rPr lang="en-US" sz="1600" dirty="0"/>
              <a:t>Identify people with SPMI and prioritize working to improve their lives We need to develop and implement a shared definition of SPMI, so that plans, boards, and providers all can identify people with SPMI and implement needed care and improvement initiatives. </a:t>
            </a:r>
          </a:p>
          <a:p>
            <a:pPr marL="914400" lvl="1" indent="-457200">
              <a:lnSpc>
                <a:spcPct val="100000"/>
              </a:lnSpc>
              <a:spcBef>
                <a:spcPts val="0"/>
              </a:spcBef>
              <a:buAutoNum type="arabicPeriod"/>
            </a:pPr>
            <a:r>
              <a:rPr lang="en-US" sz="1600" dirty="0"/>
              <a:t>Ensure access to the full continuum of person-centered services for people with SPMI We need to work together to determine the comprehensive services that should be available to people with SPMI, including responsive Person-Centered Care Coordination, critical social and relational care such as housing and supported employment, and needed crisis and acute care services. </a:t>
            </a:r>
          </a:p>
          <a:p>
            <a:pPr marL="914400" lvl="1" indent="-457200">
              <a:lnSpc>
                <a:spcPct val="100000"/>
              </a:lnSpc>
              <a:spcBef>
                <a:spcPts val="0"/>
              </a:spcBef>
              <a:buAutoNum type="arabicPeriod"/>
            </a:pPr>
            <a:r>
              <a:rPr lang="en-US" sz="1600" dirty="0"/>
              <a:t>Committing to accountability for availability of care and responsive person-centered care coordination We need to identify who is responsible to people with SPMI and their families for ensuring access to needed services; and who is accountable for responsive Person-Centered Care Coordination for each Ohioan with a SPMI and their families.</a:t>
            </a:r>
          </a:p>
          <a:p>
            <a:pPr marL="457200" lvl="1" indent="0">
              <a:lnSpc>
                <a:spcPct val="100000"/>
              </a:lnSpc>
              <a:spcBef>
                <a:spcPts val="0"/>
              </a:spcBef>
              <a:buNone/>
            </a:pPr>
            <a:endParaRPr lang="en-US" sz="1400" dirty="0"/>
          </a:p>
          <a:p>
            <a:pPr marL="0" indent="0" algn="ctr">
              <a:buNone/>
            </a:pPr>
            <a:r>
              <a:rPr lang="en-US" sz="1600" i="1" dirty="0">
                <a:solidFill>
                  <a:srgbClr val="FF0000"/>
                </a:solidFill>
              </a:rPr>
              <a:t>"The system isn’t broken, it was just never fully built, and it does not exist everywhere in Ohio… yet. “</a:t>
            </a:r>
          </a:p>
          <a:p>
            <a:pPr marL="0" indent="0" algn="ctr">
              <a:buNone/>
            </a:pPr>
            <a:r>
              <a:rPr lang="en-US" sz="1600" dirty="0"/>
              <a:t>		Ohio Governor, Mike DeWine</a:t>
            </a:r>
            <a:endParaRPr lang="en-US" sz="1600" spc="30" dirty="0">
              <a:solidFill>
                <a:srgbClr val="1A5FB7"/>
              </a:solidFill>
              <a:latin typeface="Open Sans"/>
            </a:endParaRPr>
          </a:p>
          <a:p>
            <a:endParaRPr lang="en-US" sz="1500" b="0" i="0" spc="30" dirty="0">
              <a:solidFill>
                <a:srgbClr val="1A5FB7"/>
              </a:solidFill>
              <a:latin typeface="Open Sans"/>
            </a:endParaRPr>
          </a:p>
        </p:txBody>
      </p:sp>
    </p:spTree>
    <p:extLst>
      <p:ext uri="{BB962C8B-B14F-4D97-AF65-F5344CB8AC3E}">
        <p14:creationId xmlns:p14="http://schemas.microsoft.com/office/powerpoint/2010/main" val="1038409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455071" y="921715"/>
            <a:ext cx="5918297" cy="2635993"/>
          </a:xfrm>
        </p:spPr>
        <p:txBody>
          <a:bodyPr vert="horz" lIns="91440" tIns="45720" rIns="91440" bIns="45720" rtlCol="0" anchor="b">
            <a:normAutofit/>
          </a:bodyPr>
          <a:lstStyle/>
          <a:p>
            <a:r>
              <a:rPr lang="en-US" b="1" kern="1200" dirty="0">
                <a:solidFill>
                  <a:schemeClr val="accent1">
                    <a:lumMod val="50000"/>
                  </a:schemeClr>
                </a:solidFill>
                <a:latin typeface="+mj-lt"/>
                <a:ea typeface="+mj-ea"/>
                <a:cs typeface="+mj-cs"/>
              </a:rPr>
              <a:t>NAMI Ohio Collaboration</a:t>
            </a:r>
          </a:p>
        </p:txBody>
      </p:sp>
      <p:sp>
        <p:nvSpPr>
          <p:cNvPr id="36" name="Rectangle 35">
            <a:extLst>
              <a:ext uri="{FF2B5EF4-FFF2-40B4-BE49-F238E27FC236}">
                <a16:creationId xmlns:a16="http://schemas.microsoft.com/office/drawing/2014/main" xmlns="" id="{BC05CA36-AD6A-4ABF-9A05-52E5A143D2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D4331EE8-85A4-4588-8D9E-70E534D47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49D6C862-61CC-4B46-8080-96583D653B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30B06AFF-AE7A-67ED-8A48-09081A0A5CFD}"/>
              </a:ext>
            </a:extLst>
          </p:cNvPr>
          <p:cNvPicPr>
            <a:picLocks noChangeAspect="1"/>
          </p:cNvPicPr>
          <p:nvPr/>
        </p:nvPicPr>
        <p:blipFill>
          <a:blip r:embed="rId2"/>
          <a:stretch>
            <a:fillRect/>
          </a:stretch>
        </p:blipFill>
        <p:spPr>
          <a:xfrm>
            <a:off x="6828439" y="823505"/>
            <a:ext cx="5163022" cy="4741550"/>
          </a:xfrm>
          <a:prstGeom prst="rect">
            <a:avLst/>
          </a:prstGeom>
        </p:spPr>
      </p:pic>
      <p:sp>
        <p:nvSpPr>
          <p:cNvPr id="42" name="Rectangle 41">
            <a:extLst>
              <a:ext uri="{FF2B5EF4-FFF2-40B4-BE49-F238E27FC236}">
                <a16:creationId xmlns:a16="http://schemas.microsoft.com/office/drawing/2014/main" xmlns="" id="{E37EECFC-A684-4391-AE85-4CDAF5565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405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2596F992-698C-48C0-9D89-70DA4CE92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E7BFF8DC-0AE7-4AD2-9B28-2E5F26D62C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E0162AD-C6E5-4BF8-A453-76ADB3687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0C9710F3-CF19-10A7-C9AD-1E3EBE335CE6}"/>
              </a:ext>
            </a:extLst>
          </p:cNvPr>
          <p:cNvSpPr txBox="1"/>
          <p:nvPr/>
        </p:nvSpPr>
        <p:spPr>
          <a:xfrm>
            <a:off x="3048001" y="491613"/>
            <a:ext cx="8524568" cy="5016758"/>
          </a:xfrm>
          <a:prstGeom prst="rect">
            <a:avLst/>
          </a:prstGeom>
          <a:noFill/>
        </p:spPr>
        <p:txBody>
          <a:bodyPr wrap="square" rtlCol="0">
            <a:spAutoFit/>
          </a:bodyPr>
          <a:lstStyle/>
          <a:p>
            <a:r>
              <a:rPr lang="en-US" sz="2000" dirty="0"/>
              <a:t>NAMI Ohio works with partners to provide the family and peer voice in several areas of importance:</a:t>
            </a:r>
          </a:p>
          <a:p>
            <a:pPr marL="285750" indent="-285750">
              <a:buFont typeface="Arial" panose="020B0604020202020204" pitchFamily="34" charset="0"/>
              <a:buChar char="•"/>
            </a:pPr>
            <a:r>
              <a:rPr lang="en-US" sz="2000" dirty="0"/>
              <a:t>Crisis Intervention Team Training – in partnership with the Criminal Justice Coordinating Center of Excellence at NEOMED</a:t>
            </a:r>
          </a:p>
          <a:p>
            <a:pPr marL="285750" indent="-285750">
              <a:buFont typeface="Arial" panose="020B0604020202020204" pitchFamily="34" charset="0"/>
              <a:buChar char="•"/>
            </a:pPr>
            <a:r>
              <a:rPr lang="en-US" sz="2000" dirty="0"/>
              <a:t>Ohio Stepping Up Initiative – Core Team</a:t>
            </a:r>
          </a:p>
          <a:p>
            <a:pPr marL="285750" indent="-285750">
              <a:buFont typeface="Arial" panose="020B0604020202020204" pitchFamily="34" charset="0"/>
              <a:buChar char="•"/>
            </a:pPr>
            <a:r>
              <a:rPr lang="en-US" sz="2000" dirty="0"/>
              <a:t>Coalition of Health Communities – Chair</a:t>
            </a:r>
          </a:p>
          <a:p>
            <a:pPr marL="285750" indent="-285750">
              <a:buFont typeface="Arial" panose="020B0604020202020204" pitchFamily="34" charset="0"/>
              <a:buChar char="•"/>
            </a:pPr>
            <a:r>
              <a:rPr lang="en-US" sz="2000" dirty="0"/>
              <a:t>Ohio Department of Mental Health and Addiction Services – committees and workgroups</a:t>
            </a:r>
          </a:p>
          <a:p>
            <a:pPr marL="285750" indent="-285750">
              <a:buFont typeface="Arial" panose="020B0604020202020204" pitchFamily="34" charset="0"/>
              <a:buChar char="•"/>
            </a:pPr>
            <a:r>
              <a:rPr lang="en-US" sz="2000" dirty="0"/>
              <a:t>RecoveryOhio</a:t>
            </a:r>
          </a:p>
          <a:p>
            <a:pPr marL="285750" indent="-285750">
              <a:buFont typeface="Arial" panose="020B0604020202020204" pitchFamily="34" charset="0"/>
              <a:buChar char="•"/>
            </a:pPr>
            <a:r>
              <a:rPr lang="en-US" sz="2000" dirty="0"/>
              <a:t>The Ohio Council of Behavioral Health Providers</a:t>
            </a:r>
          </a:p>
          <a:p>
            <a:pPr marL="285750" indent="-285750">
              <a:buFont typeface="Arial" panose="020B0604020202020204" pitchFamily="34" charset="0"/>
              <a:buChar char="•"/>
            </a:pPr>
            <a:r>
              <a:rPr lang="en-US" sz="2000" dirty="0"/>
              <a:t>Ohio Association of County Behavioral Health Authorities</a:t>
            </a:r>
          </a:p>
          <a:p>
            <a:pPr marL="285750" indent="-285750">
              <a:buFont typeface="Arial" panose="020B0604020202020204" pitchFamily="34" charset="0"/>
              <a:buChar char="•"/>
            </a:pPr>
            <a:r>
              <a:rPr lang="en-US" sz="2000" dirty="0"/>
              <a:t>Ohio Department of Medicaid</a:t>
            </a:r>
          </a:p>
          <a:p>
            <a:pPr marL="285750" indent="-285750">
              <a:buFont typeface="Arial" panose="020B0604020202020204" pitchFamily="34" charset="0"/>
              <a:buChar char="•"/>
            </a:pPr>
            <a:r>
              <a:rPr lang="en-US" sz="2000" dirty="0"/>
              <a:t>Ohio Department of Rehabilitation and Corrections</a:t>
            </a:r>
          </a:p>
          <a:p>
            <a:pPr marL="285750" indent="-285750">
              <a:buFont typeface="Arial" panose="020B0604020202020204" pitchFamily="34" charset="0"/>
              <a:buChar char="•"/>
            </a:pPr>
            <a:r>
              <a:rPr lang="en-US" sz="2000" dirty="0"/>
              <a:t>Ohio Adult Care Facilities Association</a:t>
            </a:r>
          </a:p>
          <a:p>
            <a:pPr marL="285750" indent="-285750">
              <a:buFont typeface="Arial" panose="020B0604020202020204" pitchFamily="34" charset="0"/>
              <a:buChar char="•"/>
            </a:pPr>
            <a:r>
              <a:rPr lang="en-US" sz="2000" dirty="0"/>
              <a:t>And many other agencies and organizations providing services and supports to individuals with serious mental illness and their families</a:t>
            </a:r>
          </a:p>
        </p:txBody>
      </p:sp>
      <p:pic>
        <p:nvPicPr>
          <p:cNvPr id="16" name="Picture 15" descr="Several people sitting at a table&#10;&#10;Description automatically generated">
            <a:extLst>
              <a:ext uri="{FF2B5EF4-FFF2-40B4-BE49-F238E27FC236}">
                <a16:creationId xmlns:a16="http://schemas.microsoft.com/office/drawing/2014/main" xmlns="" id="{AC46D4A8-32D8-BDAE-C3DA-B4A0F0A33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4" y="180944"/>
            <a:ext cx="2609572" cy="6044228"/>
          </a:xfrm>
          <a:prstGeom prst="rect">
            <a:avLst/>
          </a:prstGeom>
        </p:spPr>
      </p:pic>
    </p:spTree>
    <p:extLst>
      <p:ext uri="{BB962C8B-B14F-4D97-AF65-F5344CB8AC3E}">
        <p14:creationId xmlns:p14="http://schemas.microsoft.com/office/powerpoint/2010/main" val="659969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Criminal Justice and Mental Health</a:t>
            </a:r>
          </a:p>
        </p:txBody>
      </p:sp>
      <p:sp>
        <p:nvSpPr>
          <p:cNvPr id="4" name="TextBox 9">
            <a:extLst>
              <a:ext uri="{FF2B5EF4-FFF2-40B4-BE49-F238E27FC236}">
                <a16:creationId xmlns:a16="http://schemas.microsoft.com/office/drawing/2014/main" xmlns="" id="{BC681DF7-7343-FF5F-F5DC-C91C8AC5D89C}"/>
              </a:ext>
            </a:extLst>
          </p:cNvPr>
          <p:cNvSpPr txBox="1">
            <a:spLocks noGrp="1"/>
          </p:cNvSpPr>
          <p:nvPr>
            <p:ph idx="1"/>
          </p:nvPr>
        </p:nvSpPr>
        <p:spPr>
          <a:xfrm>
            <a:off x="459350" y="1766812"/>
            <a:ext cx="11555866" cy="4860305"/>
          </a:xfrm>
          <a:prstGeom prst="rect">
            <a:avLst/>
          </a:prstGeom>
        </p:spPr>
        <p:txBody>
          <a:bodyPr wrap="square" lIns="0" tIns="0" rIns="0" bIns="0" rtlCol="0" anchor="t">
            <a:spAutoFit/>
          </a:bodyPr>
          <a:lstStyle/>
          <a:p>
            <a:pPr marL="0" indent="0">
              <a:lnSpc>
                <a:spcPct val="100000"/>
              </a:lnSpc>
              <a:spcBef>
                <a:spcPts val="0"/>
              </a:spcBef>
              <a:buNone/>
            </a:pPr>
            <a:r>
              <a:rPr lang="en-US" sz="2400" dirty="0"/>
              <a:t>Our Mission:</a:t>
            </a:r>
          </a:p>
          <a:p>
            <a:pPr marL="0" indent="0">
              <a:lnSpc>
                <a:spcPct val="100000"/>
              </a:lnSpc>
              <a:spcBef>
                <a:spcPts val="0"/>
              </a:spcBef>
              <a:buNone/>
            </a:pPr>
            <a:endParaRPr lang="en-US" sz="2400" spc="30" dirty="0"/>
          </a:p>
          <a:p>
            <a:pPr marL="0" indent="0">
              <a:lnSpc>
                <a:spcPct val="100000"/>
              </a:lnSpc>
              <a:spcBef>
                <a:spcPts val="0"/>
              </a:spcBef>
              <a:buNone/>
            </a:pPr>
            <a:r>
              <a:rPr lang="en-US" sz="2400" spc="30" dirty="0"/>
              <a:t>This includes those involved in the Criminal Justice System.</a:t>
            </a:r>
          </a:p>
          <a:p>
            <a:pPr marL="0" indent="0">
              <a:lnSpc>
                <a:spcPct val="100000"/>
              </a:lnSpc>
              <a:spcBef>
                <a:spcPts val="0"/>
              </a:spcBef>
              <a:buNone/>
            </a:pPr>
            <a:endParaRPr lang="en-US" sz="2400" spc="30" dirty="0"/>
          </a:p>
          <a:p>
            <a:pPr marL="0" indent="0">
              <a:lnSpc>
                <a:spcPct val="100000"/>
              </a:lnSpc>
              <a:spcBef>
                <a:spcPts val="0"/>
              </a:spcBef>
              <a:buNone/>
            </a:pPr>
            <a:r>
              <a:rPr lang="en-US" sz="2400" spc="30" dirty="0"/>
              <a:t>Key Efforts:</a:t>
            </a:r>
          </a:p>
          <a:p>
            <a:pPr marL="800100" lvl="1" indent="-342900">
              <a:lnSpc>
                <a:spcPct val="100000"/>
              </a:lnSpc>
              <a:spcBef>
                <a:spcPts val="0"/>
              </a:spcBef>
              <a:buAutoNum type="arabicPeriod"/>
            </a:pPr>
            <a:r>
              <a:rPr lang="en-US" sz="1800" spc="30" dirty="0"/>
              <a:t>Stepping Up</a:t>
            </a:r>
          </a:p>
          <a:p>
            <a:pPr marL="800100" lvl="1" indent="-342900">
              <a:lnSpc>
                <a:spcPct val="100000"/>
              </a:lnSpc>
              <a:spcBef>
                <a:spcPts val="0"/>
              </a:spcBef>
              <a:buAutoNum type="arabicPeriod"/>
            </a:pPr>
            <a:r>
              <a:rPr lang="en-US" sz="1800" spc="30" dirty="0"/>
              <a:t>CIT</a:t>
            </a:r>
          </a:p>
          <a:p>
            <a:pPr marL="800100" lvl="1" indent="-342900">
              <a:lnSpc>
                <a:spcPct val="100000"/>
              </a:lnSpc>
              <a:spcBef>
                <a:spcPts val="0"/>
              </a:spcBef>
              <a:buAutoNum type="arabicPeriod"/>
            </a:pPr>
            <a:r>
              <a:rPr lang="en-US" sz="1800" spc="30" dirty="0"/>
              <a:t>Ohio Department of Rehabilitation and Corrections</a:t>
            </a:r>
          </a:p>
          <a:p>
            <a:pPr marL="800100" lvl="1" indent="-342900">
              <a:lnSpc>
                <a:spcPct val="100000"/>
              </a:lnSpc>
              <a:spcBef>
                <a:spcPts val="0"/>
              </a:spcBef>
              <a:buAutoNum type="arabicPeriod"/>
            </a:pPr>
            <a:r>
              <a:rPr lang="en-US" sz="1800" spc="30" dirty="0"/>
              <a:t>Attorney General’s Taskforce on Criminal Justice and Mental Health</a:t>
            </a:r>
          </a:p>
          <a:p>
            <a:pPr marL="342900" indent="-342900">
              <a:lnSpc>
                <a:spcPct val="100000"/>
              </a:lnSpc>
              <a:spcBef>
                <a:spcPts val="0"/>
              </a:spcBef>
              <a:buAutoNum type="arabicPeriod"/>
            </a:pPr>
            <a:endParaRPr lang="en-US" sz="2400" spc="30" dirty="0"/>
          </a:p>
          <a:p>
            <a:pPr marL="0" indent="0">
              <a:lnSpc>
                <a:spcPct val="100000"/>
              </a:lnSpc>
              <a:spcBef>
                <a:spcPts val="0"/>
              </a:spcBef>
              <a:buNone/>
            </a:pPr>
            <a:r>
              <a:rPr lang="en-US" sz="2400" spc="30" dirty="0"/>
              <a:t>Best Practices:</a:t>
            </a:r>
          </a:p>
          <a:p>
            <a:pPr marL="800100" lvl="1" indent="-342900">
              <a:lnSpc>
                <a:spcPct val="100000"/>
              </a:lnSpc>
              <a:spcBef>
                <a:spcPts val="0"/>
              </a:spcBef>
              <a:buAutoNum type="arabicPeriod"/>
            </a:pPr>
            <a:r>
              <a:rPr lang="en-US" sz="1800" spc="30" dirty="0"/>
              <a:t>Building partnerships</a:t>
            </a:r>
          </a:p>
          <a:p>
            <a:pPr marL="800100" lvl="1" indent="-342900">
              <a:lnSpc>
                <a:spcPct val="100000"/>
              </a:lnSpc>
              <a:spcBef>
                <a:spcPts val="0"/>
              </a:spcBef>
              <a:buAutoNum type="arabicPeriod"/>
            </a:pPr>
            <a:r>
              <a:rPr lang="en-US" sz="1800" spc="30" dirty="0"/>
              <a:t>Advocating for community resources</a:t>
            </a:r>
          </a:p>
          <a:p>
            <a:pPr marL="800100" lvl="1" indent="-342900">
              <a:lnSpc>
                <a:spcPct val="100000"/>
              </a:lnSpc>
              <a:spcBef>
                <a:spcPts val="0"/>
              </a:spcBef>
              <a:buAutoNum type="arabicPeriod"/>
            </a:pPr>
            <a:r>
              <a:rPr lang="en-US" sz="1800" spc="30" dirty="0"/>
              <a:t>Engagement of peers and those with lived experience</a:t>
            </a:r>
          </a:p>
          <a:p>
            <a:endParaRPr lang="en-US" sz="1500" b="0" i="0" spc="30" dirty="0">
              <a:solidFill>
                <a:srgbClr val="1A5FB7"/>
              </a:solidFill>
              <a:latin typeface="Open Sans"/>
            </a:endParaRPr>
          </a:p>
        </p:txBody>
      </p:sp>
    </p:spTree>
    <p:extLst>
      <p:ext uri="{BB962C8B-B14F-4D97-AF65-F5344CB8AC3E}">
        <p14:creationId xmlns:p14="http://schemas.microsoft.com/office/powerpoint/2010/main" val="137084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Stepping Up Initiative</a:t>
            </a:r>
          </a:p>
        </p:txBody>
      </p:sp>
      <p:sp>
        <p:nvSpPr>
          <p:cNvPr id="4" name="TextBox 9">
            <a:extLst>
              <a:ext uri="{FF2B5EF4-FFF2-40B4-BE49-F238E27FC236}">
                <a16:creationId xmlns:a16="http://schemas.microsoft.com/office/drawing/2014/main" xmlns="" id="{BC681DF7-7343-FF5F-F5DC-C91C8AC5D89C}"/>
              </a:ext>
            </a:extLst>
          </p:cNvPr>
          <p:cNvSpPr txBox="1">
            <a:spLocks noGrp="1"/>
          </p:cNvSpPr>
          <p:nvPr>
            <p:ph idx="1"/>
          </p:nvPr>
        </p:nvSpPr>
        <p:spPr>
          <a:xfrm>
            <a:off x="201168" y="1766812"/>
            <a:ext cx="11814048" cy="4793620"/>
          </a:xfrm>
          <a:prstGeom prst="rect">
            <a:avLst/>
          </a:prstGeom>
        </p:spPr>
        <p:txBody>
          <a:bodyPr wrap="square" lIns="0" tIns="0" rIns="0" bIns="0" rtlCol="0" anchor="t">
            <a:spAutoFit/>
          </a:bodyPr>
          <a:lstStyle/>
          <a:p>
            <a:pPr marL="0" indent="0">
              <a:spcBef>
                <a:spcPts val="0"/>
              </a:spcBef>
              <a:spcAft>
                <a:spcPts val="1200"/>
              </a:spcAft>
              <a:buNone/>
            </a:pPr>
            <a:r>
              <a:rPr lang="en-US" sz="1800" b="0" i="0" spc="30" dirty="0">
                <a:latin typeface="Open Sans"/>
              </a:rPr>
              <a:t>The </a:t>
            </a:r>
            <a:r>
              <a:rPr lang="en-US" sz="1800" b="0" i="0" spc="30" dirty="0">
                <a:latin typeface="Open Sans"/>
                <a:hlinkClick r:id="rId2"/>
              </a:rPr>
              <a:t>Stepping Up Initiative </a:t>
            </a:r>
            <a:r>
              <a:rPr lang="en-US" sz="1800" b="0" i="0" spc="30" dirty="0">
                <a:latin typeface="Open Sans"/>
              </a:rPr>
              <a:t>is a national initiative targeted at reducing the number of people with mental illnesses in jails. Without change, large numbers of people with mental illnesses (many with co-occurring substance use disorders) will continue to cycle through the criminal justice system, often resulting in missed opportunities to link them to treatment, tragic outcomes, inefficient use of funding, and failure to improve public safety. </a:t>
            </a:r>
          </a:p>
          <a:p>
            <a:pPr marL="0" indent="0">
              <a:spcBef>
                <a:spcPts val="0"/>
              </a:spcBef>
              <a:spcAft>
                <a:spcPts val="1200"/>
              </a:spcAft>
              <a:buNone/>
            </a:pPr>
            <a:r>
              <a:rPr lang="en-US" sz="1800" b="1" i="0" spc="30" dirty="0">
                <a:latin typeface="Open Sans"/>
              </a:rPr>
              <a:t>The mission </a:t>
            </a:r>
            <a:r>
              <a:rPr lang="en-US" sz="1800" b="0" i="0" spc="30" dirty="0">
                <a:latin typeface="Open Sans"/>
              </a:rPr>
              <a:t>of the Stepping Up Initiative is to help criminal offenders with mental illnesses get connected to clinical treatment and other services so they can get well, make positive life changes, and stay out of jail. Directed by Ohio Supreme Court Justice Evelyn Lundberg Stratton (ret.) and along with other state and county leaders, Stepping Up Ohio is supported by the CSG Justice Center and is generously funded by Peg’s Foundation.</a:t>
            </a:r>
          </a:p>
          <a:p>
            <a:pPr marL="0" indent="0">
              <a:spcBef>
                <a:spcPts val="0"/>
              </a:spcBef>
              <a:spcAft>
                <a:spcPts val="1200"/>
              </a:spcAft>
              <a:buNone/>
            </a:pPr>
            <a:r>
              <a:rPr lang="en-US" sz="1800" b="0" i="0" spc="30" dirty="0">
                <a:latin typeface="Open Sans"/>
              </a:rPr>
              <a:t>NAMI Ohio is on the Steering Committee and participates in Monthly engagement meetings with Counties throughout Ohio. We are also part of the AG Taskforce on Criminal Justice and Mental Health (I co-chair the Public Policy Committee). We also act as the fiscal agent with this Initiative.</a:t>
            </a:r>
          </a:p>
          <a:p>
            <a:pPr marL="0" indent="0">
              <a:buNone/>
            </a:pPr>
            <a:endParaRPr lang="en-US" sz="1800" b="0" i="0" spc="30" dirty="0">
              <a:latin typeface="Open Sans"/>
            </a:endParaRPr>
          </a:p>
          <a:p>
            <a:pPr marL="0" indent="0">
              <a:buNone/>
            </a:pPr>
            <a:r>
              <a:rPr lang="en-US" sz="1800" b="0" i="0" spc="30" dirty="0">
                <a:latin typeface="Open Sans"/>
              </a:rPr>
              <a:t>More Information: </a:t>
            </a:r>
            <a:r>
              <a:rPr lang="en-US" sz="1800" b="0" i="0" spc="30" dirty="0">
                <a:latin typeface="Open Sans"/>
                <a:hlinkClick r:id="rId3"/>
              </a:rPr>
              <a:t>https://stepuptogether.org</a:t>
            </a:r>
            <a:r>
              <a:rPr lang="en-US" sz="1800" b="0" i="0" spc="30" dirty="0">
                <a:latin typeface="Open Sans"/>
              </a:rPr>
              <a:t> </a:t>
            </a:r>
          </a:p>
          <a:p>
            <a:endParaRPr lang="en-US" sz="1500" b="0" i="0" spc="30" dirty="0">
              <a:solidFill>
                <a:srgbClr val="1A5FB7"/>
              </a:solidFill>
              <a:latin typeface="Open Sans"/>
            </a:endParaRPr>
          </a:p>
        </p:txBody>
      </p:sp>
    </p:spTree>
    <p:extLst>
      <p:ext uri="{BB962C8B-B14F-4D97-AF65-F5344CB8AC3E}">
        <p14:creationId xmlns:p14="http://schemas.microsoft.com/office/powerpoint/2010/main" val="323696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1AA3E2-AB0A-185A-10A3-2A0A08FC2B70}"/>
              </a:ext>
            </a:extLst>
          </p:cNvPr>
          <p:cNvSpPr>
            <a:spLocks noGrp="1"/>
          </p:cNvSpPr>
          <p:nvPr>
            <p:ph type="title"/>
          </p:nvPr>
        </p:nvSpPr>
        <p:spPr>
          <a:xfrm>
            <a:off x="612649" y="502020"/>
            <a:ext cx="5847464" cy="986851"/>
          </a:xfrm>
        </p:spPr>
        <p:txBody>
          <a:bodyPr vert="horz" lIns="91440" tIns="45720" rIns="91440" bIns="45720" rtlCol="0" anchor="b">
            <a:normAutofit/>
          </a:bodyPr>
          <a:lstStyle/>
          <a:p>
            <a:r>
              <a:rPr lang="en-US" sz="4000" b="1" kern="1200" dirty="0">
                <a:solidFill>
                  <a:schemeClr val="accent1">
                    <a:lumMod val="50000"/>
                  </a:schemeClr>
                </a:solidFill>
                <a:latin typeface="+mj-lt"/>
                <a:ea typeface="+mj-ea"/>
                <a:cs typeface="+mj-cs"/>
              </a:rPr>
              <a:t>Why We Care</a:t>
            </a:r>
          </a:p>
        </p:txBody>
      </p:sp>
      <p:sp>
        <p:nvSpPr>
          <p:cNvPr id="5" name="Content Placeholder 4">
            <a:extLst>
              <a:ext uri="{FF2B5EF4-FFF2-40B4-BE49-F238E27FC236}">
                <a16:creationId xmlns:a16="http://schemas.microsoft.com/office/drawing/2014/main" xmlns="" id="{5E5E0061-5CCC-FE3D-2C3A-A33D97DBD45F}"/>
              </a:ext>
            </a:extLst>
          </p:cNvPr>
          <p:cNvSpPr>
            <a:spLocks noGrp="1"/>
          </p:cNvSpPr>
          <p:nvPr>
            <p:ph sz="half" idx="2"/>
          </p:nvPr>
        </p:nvSpPr>
        <p:spPr>
          <a:xfrm>
            <a:off x="612649" y="1746504"/>
            <a:ext cx="6223832" cy="4194473"/>
          </a:xfrm>
        </p:spPr>
        <p:txBody>
          <a:bodyPr vert="horz" lIns="91440" tIns="45720" rIns="91440" bIns="45720" rtlCol="0" anchor="t">
            <a:normAutofit fontScale="92500"/>
          </a:bodyPr>
          <a:lstStyle/>
          <a:p>
            <a:pPr>
              <a:buFont typeface="Calibri" panose="020F0502020204030204" pitchFamily="34" charset="0"/>
              <a:buChar char="●"/>
            </a:pPr>
            <a:r>
              <a:rPr lang="en-US" sz="2400" dirty="0">
                <a:solidFill>
                  <a:schemeClr val="accent1">
                    <a:lumMod val="75000"/>
                  </a:schemeClr>
                </a:solidFill>
              </a:rPr>
              <a:t>1 in 5 adults experience mental illness each year</a:t>
            </a:r>
          </a:p>
          <a:p>
            <a:pPr>
              <a:buFont typeface="Calibri" panose="020F0502020204030204" pitchFamily="34" charset="0"/>
              <a:buChar char="●"/>
            </a:pPr>
            <a:endParaRPr lang="en-US" sz="1300" dirty="0">
              <a:solidFill>
                <a:schemeClr val="accent1">
                  <a:lumMod val="75000"/>
                </a:schemeClr>
              </a:solidFill>
            </a:endParaRPr>
          </a:p>
          <a:p>
            <a:pPr>
              <a:buFont typeface="Calibri" panose="020F0502020204030204" pitchFamily="34" charset="0"/>
              <a:buChar char="●"/>
            </a:pPr>
            <a:r>
              <a:rPr lang="en-US" sz="2400" dirty="0">
                <a:solidFill>
                  <a:schemeClr val="accent1">
                    <a:lumMod val="75000"/>
                  </a:schemeClr>
                </a:solidFill>
              </a:rPr>
              <a:t>1 in 25 adults experience serious mental illness each year</a:t>
            </a:r>
          </a:p>
          <a:p>
            <a:pPr>
              <a:buFont typeface="Calibri" panose="020F0502020204030204" pitchFamily="34" charset="0"/>
              <a:buChar char="●"/>
            </a:pPr>
            <a:endParaRPr lang="en-US" sz="1300" dirty="0">
              <a:solidFill>
                <a:schemeClr val="accent1">
                  <a:lumMod val="75000"/>
                </a:schemeClr>
              </a:solidFill>
            </a:endParaRPr>
          </a:p>
          <a:p>
            <a:pPr>
              <a:buFont typeface="Calibri" panose="020F0502020204030204" pitchFamily="34" charset="0"/>
              <a:buChar char="●"/>
            </a:pPr>
            <a:r>
              <a:rPr lang="en-US" sz="2400" dirty="0">
                <a:solidFill>
                  <a:schemeClr val="accent1">
                    <a:lumMod val="75000"/>
                  </a:schemeClr>
                </a:solidFill>
              </a:rPr>
              <a:t>1 in 6 youth ages 6-17 experience a mental health disorder each year</a:t>
            </a:r>
          </a:p>
          <a:p>
            <a:pPr>
              <a:buFont typeface="Calibri" panose="020F0502020204030204" pitchFamily="34" charset="0"/>
              <a:buChar char="●"/>
            </a:pPr>
            <a:endParaRPr lang="en-US" sz="1300" dirty="0">
              <a:solidFill>
                <a:schemeClr val="accent1">
                  <a:lumMod val="75000"/>
                </a:schemeClr>
              </a:solidFill>
            </a:endParaRPr>
          </a:p>
          <a:p>
            <a:pPr>
              <a:buFont typeface="Calibri" panose="020F0502020204030204" pitchFamily="34" charset="0"/>
              <a:buChar char="●"/>
            </a:pPr>
            <a:r>
              <a:rPr lang="en-US" sz="2400" dirty="0">
                <a:solidFill>
                  <a:schemeClr val="accent1">
                    <a:lumMod val="75000"/>
                  </a:schemeClr>
                </a:solidFill>
              </a:rPr>
              <a:t>Suicide is the leading cause of death among people aged 10-14 and the second-leading cause of death for Ohioans who are 15-24 years old. </a:t>
            </a:r>
          </a:p>
        </p:txBody>
      </p:sp>
      <p:sp>
        <p:nvSpPr>
          <p:cNvPr id="27" name="Rectangle 26">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xmlns="" id="{DBC6A1B7-D3AB-FEB0-F030-8B3F5B5138F6}"/>
              </a:ext>
            </a:extLst>
          </p:cNvPr>
          <p:cNvPicPr>
            <a:picLocks noGrp="1" noChangeAspect="1"/>
          </p:cNvPicPr>
          <p:nvPr>
            <p:ph sz="half" idx="1"/>
          </p:nvPr>
        </p:nvPicPr>
        <p:blipFill rotWithShape="1">
          <a:blip r:embed="rId2"/>
          <a:srcRect l="5043" r="5769"/>
          <a:stretch/>
        </p:blipFill>
        <p:spPr>
          <a:xfrm>
            <a:off x="7066636" y="940992"/>
            <a:ext cx="4438009" cy="4976016"/>
          </a:xfrm>
          <a:prstGeom prst="rect">
            <a:avLst/>
          </a:prstGeom>
        </p:spPr>
      </p:pic>
    </p:spTree>
    <p:extLst>
      <p:ext uri="{BB962C8B-B14F-4D97-AF65-F5344CB8AC3E}">
        <p14:creationId xmlns:p14="http://schemas.microsoft.com/office/powerpoint/2010/main" val="415176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F717582-7A78-3964-46FE-E43064B03302}"/>
              </a:ext>
            </a:extLst>
          </p:cNvPr>
          <p:cNvPicPr>
            <a:picLocks noChangeAspect="1"/>
          </p:cNvPicPr>
          <p:nvPr/>
        </p:nvPicPr>
        <p:blipFill>
          <a:blip r:embed="rId2"/>
          <a:stretch>
            <a:fillRect/>
          </a:stretch>
        </p:blipFill>
        <p:spPr>
          <a:xfrm>
            <a:off x="800793" y="0"/>
            <a:ext cx="5295207" cy="6858000"/>
          </a:xfrm>
          <a:prstGeom prst="rect">
            <a:avLst/>
          </a:prstGeom>
        </p:spPr>
      </p:pic>
      <p:pic>
        <p:nvPicPr>
          <p:cNvPr id="5" name="Picture 4">
            <a:extLst>
              <a:ext uri="{FF2B5EF4-FFF2-40B4-BE49-F238E27FC236}">
                <a16:creationId xmlns:a16="http://schemas.microsoft.com/office/drawing/2014/main" xmlns="" id="{7842AAF2-2B5D-ED18-368E-13612C359215}"/>
              </a:ext>
            </a:extLst>
          </p:cNvPr>
          <p:cNvPicPr>
            <a:picLocks noChangeAspect="1"/>
          </p:cNvPicPr>
          <p:nvPr/>
        </p:nvPicPr>
        <p:blipFill>
          <a:blip r:embed="rId3"/>
          <a:stretch>
            <a:fillRect/>
          </a:stretch>
        </p:blipFill>
        <p:spPr>
          <a:xfrm>
            <a:off x="6096000" y="0"/>
            <a:ext cx="5295207" cy="6858000"/>
          </a:xfrm>
          <a:prstGeom prst="rect">
            <a:avLst/>
          </a:prstGeom>
        </p:spPr>
      </p:pic>
    </p:spTree>
    <p:extLst>
      <p:ext uri="{BB962C8B-B14F-4D97-AF65-F5344CB8AC3E}">
        <p14:creationId xmlns:p14="http://schemas.microsoft.com/office/powerpoint/2010/main" val="2261323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D1F9C45-B662-4777-6DB5-743D31397F73}"/>
              </a:ext>
            </a:extLst>
          </p:cNvPr>
          <p:cNvPicPr>
            <a:picLocks noChangeAspect="1"/>
          </p:cNvPicPr>
          <p:nvPr/>
        </p:nvPicPr>
        <p:blipFill>
          <a:blip r:embed="rId2"/>
          <a:stretch>
            <a:fillRect/>
          </a:stretch>
        </p:blipFill>
        <p:spPr>
          <a:xfrm>
            <a:off x="800793" y="0"/>
            <a:ext cx="5295207" cy="6858000"/>
          </a:xfrm>
          <a:prstGeom prst="rect">
            <a:avLst/>
          </a:prstGeom>
        </p:spPr>
      </p:pic>
      <p:pic>
        <p:nvPicPr>
          <p:cNvPr id="3" name="Picture 2">
            <a:extLst>
              <a:ext uri="{FF2B5EF4-FFF2-40B4-BE49-F238E27FC236}">
                <a16:creationId xmlns:a16="http://schemas.microsoft.com/office/drawing/2014/main" xmlns="" id="{00AFCE34-45A3-0F96-F081-C3BB3F90C08E}"/>
              </a:ext>
            </a:extLst>
          </p:cNvPr>
          <p:cNvPicPr>
            <a:picLocks noChangeAspect="1"/>
          </p:cNvPicPr>
          <p:nvPr/>
        </p:nvPicPr>
        <p:blipFill>
          <a:blip r:embed="rId3"/>
          <a:stretch>
            <a:fillRect/>
          </a:stretch>
        </p:blipFill>
        <p:spPr>
          <a:xfrm>
            <a:off x="6096000" y="0"/>
            <a:ext cx="5295207" cy="6858000"/>
          </a:xfrm>
          <a:prstGeom prst="rect">
            <a:avLst/>
          </a:prstGeom>
        </p:spPr>
      </p:pic>
    </p:spTree>
    <p:extLst>
      <p:ext uri="{BB962C8B-B14F-4D97-AF65-F5344CB8AC3E}">
        <p14:creationId xmlns:p14="http://schemas.microsoft.com/office/powerpoint/2010/main" val="3507955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2F8384-31A4-4DAA-E561-F4B81A3F6A46}"/>
              </a:ext>
            </a:extLst>
          </p:cNvPr>
          <p:cNvPicPr>
            <a:picLocks noChangeAspect="1"/>
          </p:cNvPicPr>
          <p:nvPr/>
        </p:nvPicPr>
        <p:blipFill>
          <a:blip r:embed="rId2"/>
          <a:stretch>
            <a:fillRect/>
          </a:stretch>
        </p:blipFill>
        <p:spPr>
          <a:xfrm>
            <a:off x="800793" y="0"/>
            <a:ext cx="5295207" cy="6858000"/>
          </a:xfrm>
          <a:prstGeom prst="rect">
            <a:avLst/>
          </a:prstGeom>
        </p:spPr>
      </p:pic>
      <p:pic>
        <p:nvPicPr>
          <p:cNvPr id="3" name="Picture 2">
            <a:extLst>
              <a:ext uri="{FF2B5EF4-FFF2-40B4-BE49-F238E27FC236}">
                <a16:creationId xmlns:a16="http://schemas.microsoft.com/office/drawing/2014/main" xmlns="" id="{BB3D20F8-3CCF-57BF-887D-D64CC6EBED79}"/>
              </a:ext>
            </a:extLst>
          </p:cNvPr>
          <p:cNvPicPr>
            <a:picLocks noChangeAspect="1"/>
          </p:cNvPicPr>
          <p:nvPr/>
        </p:nvPicPr>
        <p:blipFill>
          <a:blip r:embed="rId3"/>
          <a:stretch>
            <a:fillRect/>
          </a:stretch>
        </p:blipFill>
        <p:spPr>
          <a:xfrm>
            <a:off x="6096000" y="0"/>
            <a:ext cx="5295207" cy="6858000"/>
          </a:xfrm>
          <a:prstGeom prst="rect">
            <a:avLst/>
          </a:prstGeom>
        </p:spPr>
      </p:pic>
    </p:spTree>
    <p:extLst>
      <p:ext uri="{BB962C8B-B14F-4D97-AF65-F5344CB8AC3E}">
        <p14:creationId xmlns:p14="http://schemas.microsoft.com/office/powerpoint/2010/main" val="1271704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Crisis Intervention Team</a:t>
            </a:r>
          </a:p>
        </p:txBody>
      </p:sp>
      <p:sp>
        <p:nvSpPr>
          <p:cNvPr id="4" name="TextBox 9">
            <a:extLst>
              <a:ext uri="{FF2B5EF4-FFF2-40B4-BE49-F238E27FC236}">
                <a16:creationId xmlns:a16="http://schemas.microsoft.com/office/drawing/2014/main" xmlns="" id="{BC681DF7-7343-FF5F-F5DC-C91C8AC5D89C}"/>
              </a:ext>
            </a:extLst>
          </p:cNvPr>
          <p:cNvSpPr txBox="1">
            <a:spLocks noGrp="1"/>
          </p:cNvSpPr>
          <p:nvPr>
            <p:ph idx="1"/>
          </p:nvPr>
        </p:nvSpPr>
        <p:spPr>
          <a:xfrm>
            <a:off x="201168" y="1766812"/>
            <a:ext cx="11814048" cy="2707921"/>
          </a:xfrm>
          <a:prstGeom prst="rect">
            <a:avLst/>
          </a:prstGeom>
        </p:spPr>
        <p:txBody>
          <a:bodyPr wrap="square" lIns="0" tIns="0" rIns="0" bIns="0" rtlCol="0" anchor="t">
            <a:spAutoFit/>
          </a:bodyPr>
          <a:lstStyle/>
          <a:p>
            <a:pPr marL="0" indent="0">
              <a:buNone/>
            </a:pPr>
            <a:r>
              <a:rPr lang="en-US" sz="1800" i="0" spc="30" dirty="0"/>
              <a:t>With de-institutionalization and the use of community-based treatment, chances are very likely that police will encounter an individual with mental illness. This has had varying degrees of success throughout history. In 1989 in Memphis Tennessee there was a police shooting involving an individual experiencing mental illness. This caused the individuals in Memphis to re-evaluate their training, and they realized they lacked education on mental illness for their officers. Which leads us to the creation of the Crisis Intervention Team training model, which is a specialized police-based program intended to enhance officers’ interactions with individuals with mental illnesses and improve the safety of all parties involved in mental health crises. </a:t>
            </a:r>
          </a:p>
          <a:p>
            <a:pPr marL="0" indent="0">
              <a:buNone/>
            </a:pPr>
            <a:r>
              <a:rPr lang="en-US" sz="1800" i="0" spc="30" dirty="0"/>
              <a:t>The model states that to be successful it involves several different systems to work together including providers from the mental health system, advocacy (NAMI), as well as law enforcement. </a:t>
            </a:r>
          </a:p>
          <a:p>
            <a:endParaRPr lang="en-US" sz="1500" b="0" i="0" spc="30" dirty="0">
              <a:solidFill>
                <a:srgbClr val="1A5FB7"/>
              </a:solidFill>
              <a:latin typeface="Open Sans"/>
            </a:endParaRPr>
          </a:p>
        </p:txBody>
      </p:sp>
      <p:pic>
        <p:nvPicPr>
          <p:cNvPr id="3" name="Picture 2">
            <a:extLst>
              <a:ext uri="{FF2B5EF4-FFF2-40B4-BE49-F238E27FC236}">
                <a16:creationId xmlns:a16="http://schemas.microsoft.com/office/drawing/2014/main" xmlns="" id="{8C329694-904F-5240-3723-C57F1B92FDCA}"/>
              </a:ext>
            </a:extLst>
          </p:cNvPr>
          <p:cNvPicPr>
            <a:picLocks noChangeAspect="1"/>
          </p:cNvPicPr>
          <p:nvPr/>
        </p:nvPicPr>
        <p:blipFill>
          <a:blip r:embed="rId2"/>
          <a:stretch>
            <a:fillRect/>
          </a:stretch>
        </p:blipFill>
        <p:spPr>
          <a:xfrm>
            <a:off x="2756383" y="4243024"/>
            <a:ext cx="6485940" cy="2436200"/>
          </a:xfrm>
          <a:prstGeom prst="rect">
            <a:avLst/>
          </a:prstGeom>
        </p:spPr>
      </p:pic>
    </p:spTree>
    <p:extLst>
      <p:ext uri="{BB962C8B-B14F-4D97-AF65-F5344CB8AC3E}">
        <p14:creationId xmlns:p14="http://schemas.microsoft.com/office/powerpoint/2010/main" val="1625477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Goals for C.I.T.</a:t>
            </a:r>
          </a:p>
        </p:txBody>
      </p:sp>
      <p:pic>
        <p:nvPicPr>
          <p:cNvPr id="10" name="Content Placeholder 9" descr="A diagram of a diagram&#10;&#10;Description automatically generated with medium confidence">
            <a:extLst>
              <a:ext uri="{FF2B5EF4-FFF2-40B4-BE49-F238E27FC236}">
                <a16:creationId xmlns:a16="http://schemas.microsoft.com/office/drawing/2014/main" xmlns="" id="{76172D17-86CD-8293-1128-DF55773E01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124" y="2283856"/>
            <a:ext cx="11039752" cy="3463801"/>
          </a:xfrm>
          <a:prstGeom prst="rect">
            <a:avLst/>
          </a:prstGeom>
        </p:spPr>
      </p:pic>
    </p:spTree>
    <p:extLst>
      <p:ext uri="{BB962C8B-B14F-4D97-AF65-F5344CB8AC3E}">
        <p14:creationId xmlns:p14="http://schemas.microsoft.com/office/powerpoint/2010/main" val="1291497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Ohio CIT Expansion Grant 2019 - 2023</a:t>
            </a:r>
          </a:p>
        </p:txBody>
      </p:sp>
      <p:sp>
        <p:nvSpPr>
          <p:cNvPr id="4" name="TextBox 9">
            <a:extLst>
              <a:ext uri="{FF2B5EF4-FFF2-40B4-BE49-F238E27FC236}">
                <a16:creationId xmlns:a16="http://schemas.microsoft.com/office/drawing/2014/main" xmlns="" id="{BC681DF7-7343-FF5F-F5DC-C91C8AC5D89C}"/>
              </a:ext>
            </a:extLst>
          </p:cNvPr>
          <p:cNvSpPr txBox="1">
            <a:spLocks noGrp="1"/>
          </p:cNvSpPr>
          <p:nvPr>
            <p:ph idx="1"/>
          </p:nvPr>
        </p:nvSpPr>
        <p:spPr>
          <a:xfrm>
            <a:off x="282570" y="1766812"/>
            <a:ext cx="11575133" cy="4225259"/>
          </a:xfrm>
          <a:prstGeom prst="rect">
            <a:avLst/>
          </a:prstGeom>
        </p:spPr>
        <p:txBody>
          <a:bodyPr wrap="square" lIns="0" tIns="0" rIns="0" bIns="0" rtlCol="0" anchor="t">
            <a:spAutoFit/>
          </a:bodyPr>
          <a:lstStyle/>
          <a:p>
            <a:pPr marL="0" indent="0">
              <a:buNone/>
            </a:pPr>
            <a:r>
              <a:rPr lang="en-US" sz="2400" i="0" spc="30" dirty="0"/>
              <a:t>Since 2019 and the inception of Ohio CIT Support and Expansion, NAMI Ohio has delivered approximately 1 million grant funds to support:</a:t>
            </a:r>
          </a:p>
          <a:p>
            <a:pPr>
              <a:buFontTx/>
              <a:buChar char="-"/>
            </a:pPr>
            <a:r>
              <a:rPr lang="en-US" sz="2400" i="0" spc="30" dirty="0"/>
              <a:t>260  Patrol Officer Training Courses</a:t>
            </a:r>
          </a:p>
          <a:p>
            <a:pPr>
              <a:buFontTx/>
              <a:buChar char="-"/>
            </a:pPr>
            <a:r>
              <a:rPr lang="en-US" sz="2400" spc="30" dirty="0"/>
              <a:t>167 Advanced, Refresher, and Role-Specific Courses</a:t>
            </a:r>
          </a:p>
          <a:p>
            <a:pPr>
              <a:buFontTx/>
              <a:buChar char="-"/>
            </a:pPr>
            <a:r>
              <a:rPr lang="en-US" sz="2400" i="0" spc="30" dirty="0"/>
              <a:t>122 Law Enforcement Scholarships</a:t>
            </a:r>
          </a:p>
          <a:p>
            <a:pPr>
              <a:buFontTx/>
              <a:buChar char="-"/>
            </a:pPr>
            <a:r>
              <a:rPr lang="en-US" sz="2400" spc="30" dirty="0"/>
              <a:t>244 Lived Experience Stipends</a:t>
            </a:r>
          </a:p>
          <a:p>
            <a:pPr>
              <a:buFontTx/>
              <a:buChar char="-"/>
            </a:pPr>
            <a:r>
              <a:rPr lang="en-US" sz="2400" i="0" spc="30" dirty="0"/>
              <a:t>25 Other </a:t>
            </a:r>
            <a:r>
              <a:rPr lang="en-US" sz="2400" spc="30" dirty="0"/>
              <a:t>Opportunities like Data Collection</a:t>
            </a:r>
          </a:p>
          <a:p>
            <a:pPr>
              <a:buFontTx/>
              <a:buChar char="-"/>
            </a:pPr>
            <a:r>
              <a:rPr lang="en-US" sz="2400" i="0" spc="30" dirty="0"/>
              <a:t>11 CIT Peer Re</a:t>
            </a:r>
            <a:r>
              <a:rPr lang="en-US" sz="2400" spc="30" dirty="0"/>
              <a:t>views </a:t>
            </a:r>
          </a:p>
          <a:p>
            <a:pPr>
              <a:buFontTx/>
              <a:buChar char="-"/>
            </a:pPr>
            <a:r>
              <a:rPr lang="en-US" sz="2400" i="0" spc="30" dirty="0"/>
              <a:t>3 Ohio CIT Conferences</a:t>
            </a:r>
          </a:p>
          <a:p>
            <a:endParaRPr lang="en-US" sz="1500" b="0" i="0" spc="30" dirty="0">
              <a:solidFill>
                <a:srgbClr val="1A5FB7"/>
              </a:solidFill>
              <a:latin typeface="Open Sans"/>
            </a:endParaRPr>
          </a:p>
        </p:txBody>
      </p:sp>
    </p:spTree>
    <p:extLst>
      <p:ext uri="{BB962C8B-B14F-4D97-AF65-F5344CB8AC3E}">
        <p14:creationId xmlns:p14="http://schemas.microsoft.com/office/powerpoint/2010/main" val="772030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Impact CIT has in Law Enforcement</a:t>
            </a:r>
          </a:p>
        </p:txBody>
      </p:sp>
      <p:sp>
        <p:nvSpPr>
          <p:cNvPr id="4" name="TextBox 9">
            <a:extLst>
              <a:ext uri="{FF2B5EF4-FFF2-40B4-BE49-F238E27FC236}">
                <a16:creationId xmlns:a16="http://schemas.microsoft.com/office/drawing/2014/main" xmlns="" id="{BC681DF7-7343-FF5F-F5DC-C91C8AC5D89C}"/>
              </a:ext>
            </a:extLst>
          </p:cNvPr>
          <p:cNvSpPr txBox="1">
            <a:spLocks noGrp="1"/>
          </p:cNvSpPr>
          <p:nvPr>
            <p:ph idx="1"/>
          </p:nvPr>
        </p:nvSpPr>
        <p:spPr>
          <a:xfrm>
            <a:off x="282570" y="1766812"/>
            <a:ext cx="11575133" cy="5291705"/>
          </a:xfrm>
          <a:prstGeom prst="rect">
            <a:avLst/>
          </a:prstGeom>
        </p:spPr>
        <p:txBody>
          <a:bodyPr wrap="square" lIns="0" tIns="0" rIns="0" bIns="0" rtlCol="0" anchor="t">
            <a:spAutoFit/>
          </a:bodyPr>
          <a:lstStyle/>
          <a:p>
            <a:r>
              <a:rPr lang="en-US" sz="2400" b="0" i="0" spc="30" dirty="0"/>
              <a:t>Reduced overall time spent on mental health calls. </a:t>
            </a:r>
          </a:p>
          <a:p>
            <a:pPr lvl="1"/>
            <a:r>
              <a:rPr lang="en-US" sz="2000" b="0" i="0" spc="30" dirty="0"/>
              <a:t>Officers have the tools to recognize scenarios involving a mental health crisis and  respond appropriately. </a:t>
            </a:r>
          </a:p>
          <a:p>
            <a:pPr lvl="2"/>
            <a:r>
              <a:rPr lang="en-US" sz="1800" b="0" i="0" spc="30" dirty="0"/>
              <a:t>Observable characteristic of a person in crisis</a:t>
            </a:r>
          </a:p>
          <a:p>
            <a:pPr lvl="2"/>
            <a:r>
              <a:rPr lang="en-US" sz="1800" b="0" i="0" spc="30" dirty="0"/>
              <a:t>De-escalation goals known</a:t>
            </a:r>
          </a:p>
          <a:p>
            <a:pPr lvl="2"/>
            <a:r>
              <a:rPr lang="en-US" sz="1800" b="0" i="0" spc="30" dirty="0"/>
              <a:t>Reduces officer time spent involved with rehabilitation, court or internal investigations. </a:t>
            </a:r>
          </a:p>
          <a:p>
            <a:r>
              <a:rPr lang="en-US" sz="2400" b="0" i="0" spc="30" dirty="0"/>
              <a:t>Lower Incidence of injury and Use of Force</a:t>
            </a:r>
          </a:p>
          <a:p>
            <a:pPr lvl="1"/>
            <a:r>
              <a:rPr lang="en-US" sz="2000" b="0" i="0" spc="30" dirty="0"/>
              <a:t>CIT trained officers perceived themselves as less likely to escalate to the use of force in a hypothetical mental health crisis. </a:t>
            </a:r>
          </a:p>
          <a:p>
            <a:r>
              <a:rPr lang="en-US" sz="2400" b="0" i="0" spc="30" dirty="0"/>
              <a:t>Cost Savings </a:t>
            </a:r>
          </a:p>
          <a:p>
            <a:pPr lvl="1"/>
            <a:r>
              <a:rPr lang="en-US" sz="2000" b="0" i="0" spc="30" dirty="0"/>
              <a:t>Less Injury</a:t>
            </a:r>
          </a:p>
          <a:p>
            <a:pPr lvl="1"/>
            <a:r>
              <a:rPr lang="en-US" sz="2000" b="0" i="0" spc="30" dirty="0"/>
              <a:t>Incarceration</a:t>
            </a:r>
          </a:p>
          <a:p>
            <a:pPr lvl="1"/>
            <a:r>
              <a:rPr lang="en-US" sz="2000" b="0" i="0" spc="30" dirty="0"/>
              <a:t>Court/Prosecution </a:t>
            </a:r>
          </a:p>
          <a:p>
            <a:endParaRPr lang="en-US" sz="1500" b="0" i="0" spc="30" dirty="0">
              <a:solidFill>
                <a:srgbClr val="1A5FB7"/>
              </a:solidFill>
              <a:latin typeface="Open Sans"/>
            </a:endParaRPr>
          </a:p>
          <a:p>
            <a:endParaRPr lang="en-US" sz="1500" b="0" i="0" spc="30" dirty="0">
              <a:solidFill>
                <a:srgbClr val="1A5FB7"/>
              </a:solidFill>
              <a:latin typeface="Open Sans"/>
            </a:endParaRPr>
          </a:p>
        </p:txBody>
      </p:sp>
    </p:spTree>
    <p:extLst>
      <p:ext uri="{BB962C8B-B14F-4D97-AF65-F5344CB8AC3E}">
        <p14:creationId xmlns:p14="http://schemas.microsoft.com/office/powerpoint/2010/main" val="170593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circle with black text&#10;&#10;Description automatically generated">
            <a:extLst>
              <a:ext uri="{FF2B5EF4-FFF2-40B4-BE49-F238E27FC236}">
                <a16:creationId xmlns:a16="http://schemas.microsoft.com/office/drawing/2014/main" xmlns="" id="{14E653B7-6B06-97D7-BDD1-6ABFCC78B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69" y="164609"/>
            <a:ext cx="11146262" cy="6528781"/>
          </a:xfrm>
          <a:prstGeom prst="rect">
            <a:avLst/>
          </a:prstGeom>
        </p:spPr>
      </p:pic>
    </p:spTree>
    <p:extLst>
      <p:ext uri="{BB962C8B-B14F-4D97-AF65-F5344CB8AC3E}">
        <p14:creationId xmlns:p14="http://schemas.microsoft.com/office/powerpoint/2010/main" val="1854252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Behavioral Health Services in ODRC</a:t>
            </a:r>
          </a:p>
        </p:txBody>
      </p:sp>
      <p:pic>
        <p:nvPicPr>
          <p:cNvPr id="8" name="Picture 7" descr="A group of people standing in a line&#10;&#10;Description automatically generated">
            <a:extLst>
              <a:ext uri="{FF2B5EF4-FFF2-40B4-BE49-F238E27FC236}">
                <a16:creationId xmlns:a16="http://schemas.microsoft.com/office/drawing/2014/main" xmlns="" id="{9595FA50-52F8-B47B-3160-427BE1C3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 y="1710648"/>
            <a:ext cx="11860763" cy="4611494"/>
          </a:xfrm>
          <a:prstGeom prst="rect">
            <a:avLst/>
          </a:prstGeom>
        </p:spPr>
      </p:pic>
    </p:spTree>
    <p:extLst>
      <p:ext uri="{BB962C8B-B14F-4D97-AF65-F5344CB8AC3E}">
        <p14:creationId xmlns:p14="http://schemas.microsoft.com/office/powerpoint/2010/main" val="626513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Peer Support in ODRC</a:t>
            </a:r>
          </a:p>
        </p:txBody>
      </p:sp>
      <p:pic>
        <p:nvPicPr>
          <p:cNvPr id="3" name="Picture 2">
            <a:extLst>
              <a:ext uri="{FF2B5EF4-FFF2-40B4-BE49-F238E27FC236}">
                <a16:creationId xmlns:a16="http://schemas.microsoft.com/office/drawing/2014/main" xmlns="" id="{9DECED0B-593E-9F55-BBB4-DB922C8F0C74}"/>
              </a:ext>
            </a:extLst>
          </p:cNvPr>
          <p:cNvPicPr>
            <a:picLocks noChangeAspect="1"/>
          </p:cNvPicPr>
          <p:nvPr/>
        </p:nvPicPr>
        <p:blipFill>
          <a:blip r:embed="rId2"/>
          <a:stretch>
            <a:fillRect/>
          </a:stretch>
        </p:blipFill>
        <p:spPr>
          <a:xfrm>
            <a:off x="1620699" y="1754012"/>
            <a:ext cx="8950597" cy="5235255"/>
          </a:xfrm>
          <a:prstGeom prst="rect">
            <a:avLst/>
          </a:prstGeom>
        </p:spPr>
      </p:pic>
      <p:sp>
        <p:nvSpPr>
          <p:cNvPr id="10" name="TextBox 9">
            <a:extLst>
              <a:ext uri="{FF2B5EF4-FFF2-40B4-BE49-F238E27FC236}">
                <a16:creationId xmlns:a16="http://schemas.microsoft.com/office/drawing/2014/main" xmlns="" id="{45418762-AC80-C1A4-D38A-3E5ABBA549DE}"/>
              </a:ext>
            </a:extLst>
          </p:cNvPr>
          <p:cNvSpPr txBox="1"/>
          <p:nvPr/>
        </p:nvSpPr>
        <p:spPr>
          <a:xfrm>
            <a:off x="3162059" y="1629433"/>
            <a:ext cx="5810864" cy="1077218"/>
          </a:xfrm>
          <a:prstGeom prst="rect">
            <a:avLst/>
          </a:prstGeom>
          <a:noFill/>
        </p:spPr>
        <p:txBody>
          <a:bodyPr wrap="square">
            <a:spAutoFit/>
          </a:bodyPr>
          <a:lstStyle/>
          <a:p>
            <a:r>
              <a:rPr lang="en-US" sz="3200" dirty="0"/>
              <a:t>116 Peer Supports Trained to Date</a:t>
            </a:r>
          </a:p>
        </p:txBody>
      </p:sp>
    </p:spTree>
    <p:extLst>
      <p:ext uri="{BB962C8B-B14F-4D97-AF65-F5344CB8AC3E}">
        <p14:creationId xmlns:p14="http://schemas.microsoft.com/office/powerpoint/2010/main" val="1881257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a:extLst>
              <a:ext uri="{FF2B5EF4-FFF2-40B4-BE49-F238E27FC236}">
                <a16:creationId xmlns:a16="http://schemas.microsoft.com/office/drawing/2014/main" xmlns="" id="{9AE14789-C001-A164-6D8A-AA403CAA7C2A}"/>
              </a:ext>
            </a:extLst>
          </p:cNvPr>
          <p:cNvPicPr>
            <a:picLocks noGrp="1" noChangeAspect="1"/>
          </p:cNvPicPr>
          <p:nvPr>
            <p:ph sz="half" idx="1"/>
          </p:nvPr>
        </p:nvPicPr>
        <p:blipFill>
          <a:blip r:embed="rId2"/>
          <a:stretch>
            <a:fillRect/>
          </a:stretch>
        </p:blipFill>
        <p:spPr>
          <a:xfrm>
            <a:off x="275922" y="493776"/>
            <a:ext cx="7674873" cy="5906591"/>
          </a:xfrm>
          <a:prstGeom prst="rect">
            <a:avLst/>
          </a:prstGeom>
        </p:spPr>
      </p:pic>
      <p:sp>
        <p:nvSpPr>
          <p:cNvPr id="7" name="Content Placeholder 6">
            <a:extLst>
              <a:ext uri="{FF2B5EF4-FFF2-40B4-BE49-F238E27FC236}">
                <a16:creationId xmlns:a16="http://schemas.microsoft.com/office/drawing/2014/main" xmlns="" id="{D5BA94BA-1BDA-A6A6-D6B8-978CEB45A32F}"/>
              </a:ext>
            </a:extLst>
          </p:cNvPr>
          <p:cNvSpPr>
            <a:spLocks noGrp="1"/>
          </p:cNvSpPr>
          <p:nvPr>
            <p:ph sz="half" idx="2"/>
          </p:nvPr>
        </p:nvSpPr>
        <p:spPr>
          <a:xfrm>
            <a:off x="8421624" y="192025"/>
            <a:ext cx="3520440" cy="4974336"/>
          </a:xfrm>
        </p:spPr>
        <p:txBody>
          <a:bodyPr>
            <a:normAutofit/>
          </a:bodyPr>
          <a:lstStyle/>
          <a:p>
            <a:pPr marL="0" indent="0" algn="ctr">
              <a:buNone/>
            </a:pPr>
            <a:r>
              <a:rPr lang="en-US" sz="8000" dirty="0">
                <a:solidFill>
                  <a:schemeClr val="bg1"/>
                </a:solidFill>
              </a:rPr>
              <a:t>Mental </a:t>
            </a:r>
          </a:p>
          <a:p>
            <a:pPr marL="0" indent="0" algn="ctr">
              <a:buNone/>
            </a:pPr>
            <a:r>
              <a:rPr lang="en-US" sz="8000" dirty="0">
                <a:solidFill>
                  <a:schemeClr val="bg1"/>
                </a:solidFill>
              </a:rPr>
              <a:t>Health </a:t>
            </a:r>
          </a:p>
          <a:p>
            <a:pPr marL="0" indent="0" algn="ctr">
              <a:buNone/>
            </a:pPr>
            <a:r>
              <a:rPr lang="en-US" sz="8000" dirty="0">
                <a:solidFill>
                  <a:schemeClr val="bg1"/>
                </a:solidFill>
              </a:rPr>
              <a:t>in </a:t>
            </a:r>
          </a:p>
          <a:p>
            <a:pPr marL="0" indent="0" algn="ctr">
              <a:buNone/>
            </a:pPr>
            <a:r>
              <a:rPr lang="en-US" sz="8000" dirty="0">
                <a:solidFill>
                  <a:schemeClr val="bg1"/>
                </a:solidFill>
              </a:rPr>
              <a:t>Ohio</a:t>
            </a:r>
          </a:p>
        </p:txBody>
      </p:sp>
      <p:pic>
        <p:nvPicPr>
          <p:cNvPr id="10" name="Picture 9">
            <a:extLst>
              <a:ext uri="{FF2B5EF4-FFF2-40B4-BE49-F238E27FC236}">
                <a16:creationId xmlns:a16="http://schemas.microsoft.com/office/drawing/2014/main" xmlns="" id="{6BA2F6FA-6DA0-30EF-B759-CCBA74F87285}"/>
              </a:ext>
            </a:extLst>
          </p:cNvPr>
          <p:cNvPicPr>
            <a:picLocks noChangeAspect="1"/>
          </p:cNvPicPr>
          <p:nvPr/>
        </p:nvPicPr>
        <p:blipFill>
          <a:blip r:embed="rId3"/>
          <a:stretch>
            <a:fillRect/>
          </a:stretch>
        </p:blipFill>
        <p:spPr>
          <a:xfrm>
            <a:off x="9524048" y="4965949"/>
            <a:ext cx="1686496" cy="1548823"/>
          </a:xfrm>
          <a:prstGeom prst="rect">
            <a:avLst/>
          </a:prstGeom>
        </p:spPr>
      </p:pic>
    </p:spTree>
    <p:extLst>
      <p:ext uri="{BB962C8B-B14F-4D97-AF65-F5344CB8AC3E}">
        <p14:creationId xmlns:p14="http://schemas.microsoft.com/office/powerpoint/2010/main" val="2687578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CB2569-4826-9A16-5182-AE386776CC2A}"/>
              </a:ext>
            </a:extLst>
          </p:cNvPr>
          <p:cNvSpPr>
            <a:spLocks noGrp="1"/>
          </p:cNvSpPr>
          <p:nvPr>
            <p:ph type="title"/>
          </p:nvPr>
        </p:nvSpPr>
        <p:spPr>
          <a:xfrm>
            <a:off x="201168" y="294538"/>
            <a:ext cx="11732646" cy="1033669"/>
          </a:xfrm>
        </p:spPr>
        <p:txBody>
          <a:bodyPr>
            <a:normAutofit/>
          </a:bodyPr>
          <a:lstStyle/>
          <a:p>
            <a:r>
              <a:rPr lang="en-US" sz="4000" b="1" dirty="0">
                <a:solidFill>
                  <a:srgbClr val="FFFFFF"/>
                </a:solidFill>
              </a:rPr>
              <a:t>Partnership with ODRC</a:t>
            </a:r>
          </a:p>
        </p:txBody>
      </p:sp>
      <p:sp>
        <p:nvSpPr>
          <p:cNvPr id="4" name="TextBox 3">
            <a:extLst>
              <a:ext uri="{FF2B5EF4-FFF2-40B4-BE49-F238E27FC236}">
                <a16:creationId xmlns:a16="http://schemas.microsoft.com/office/drawing/2014/main" xmlns="" id="{4088D284-88B9-6633-3A3F-46E782CA9CAA}"/>
              </a:ext>
            </a:extLst>
          </p:cNvPr>
          <p:cNvSpPr txBox="1"/>
          <p:nvPr/>
        </p:nvSpPr>
        <p:spPr>
          <a:xfrm>
            <a:off x="459350" y="2035277"/>
            <a:ext cx="4240469"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Continuity of Care</a:t>
            </a:r>
          </a:p>
          <a:p>
            <a:pPr marL="285750" indent="-285750">
              <a:buFont typeface="Arial" panose="020B0604020202020204" pitchFamily="34" charset="0"/>
              <a:buChar char="•"/>
            </a:pPr>
            <a:r>
              <a:rPr lang="en-US" sz="2800" dirty="0"/>
              <a:t>Participation in Health and Re-Entry Fairs</a:t>
            </a:r>
          </a:p>
          <a:p>
            <a:pPr marL="285750" indent="-285750">
              <a:buFont typeface="Arial" panose="020B0604020202020204" pitchFamily="34" charset="0"/>
              <a:buChar char="•"/>
            </a:pPr>
            <a:r>
              <a:rPr lang="en-US" sz="2800" dirty="0"/>
              <a:t>Advocacy</a:t>
            </a:r>
          </a:p>
          <a:p>
            <a:pPr marL="285750" indent="-285750">
              <a:buFont typeface="Arial" panose="020B0604020202020204" pitchFamily="34" charset="0"/>
              <a:buChar char="•"/>
            </a:pPr>
            <a:r>
              <a:rPr lang="en-US" sz="2800" dirty="0"/>
              <a:t>Reducing the Stigma</a:t>
            </a:r>
          </a:p>
          <a:p>
            <a:pPr marL="285750" indent="-285750">
              <a:buFont typeface="Arial" panose="020B0604020202020204" pitchFamily="34" charset="0"/>
              <a:buChar char="•"/>
            </a:pPr>
            <a:r>
              <a:rPr lang="en-US" sz="2800" dirty="0"/>
              <a:t>CIT </a:t>
            </a:r>
          </a:p>
          <a:p>
            <a:pPr marL="285750" indent="-285750">
              <a:buFont typeface="Arial" panose="020B0604020202020204" pitchFamily="34" charset="0"/>
              <a:buChar char="•"/>
            </a:pPr>
            <a:r>
              <a:rPr lang="en-US" sz="2800" dirty="0"/>
              <a:t>Peer-to-Peer (AOCI)</a:t>
            </a:r>
          </a:p>
        </p:txBody>
      </p:sp>
      <p:pic>
        <p:nvPicPr>
          <p:cNvPr id="8" name="Picture 7">
            <a:extLst>
              <a:ext uri="{FF2B5EF4-FFF2-40B4-BE49-F238E27FC236}">
                <a16:creationId xmlns:a16="http://schemas.microsoft.com/office/drawing/2014/main" xmlns="" id="{B4BB077D-26E3-29D2-7BBF-21D3EF319079}"/>
              </a:ext>
            </a:extLst>
          </p:cNvPr>
          <p:cNvPicPr>
            <a:picLocks noChangeAspect="1"/>
          </p:cNvPicPr>
          <p:nvPr/>
        </p:nvPicPr>
        <p:blipFill>
          <a:blip r:embed="rId2"/>
          <a:stretch>
            <a:fillRect/>
          </a:stretch>
        </p:blipFill>
        <p:spPr>
          <a:xfrm>
            <a:off x="4699818" y="1938014"/>
            <a:ext cx="3590922" cy="2012551"/>
          </a:xfrm>
          <a:prstGeom prst="rect">
            <a:avLst/>
          </a:prstGeom>
        </p:spPr>
      </p:pic>
      <p:pic>
        <p:nvPicPr>
          <p:cNvPr id="12" name="Picture 11">
            <a:extLst>
              <a:ext uri="{FF2B5EF4-FFF2-40B4-BE49-F238E27FC236}">
                <a16:creationId xmlns:a16="http://schemas.microsoft.com/office/drawing/2014/main" xmlns="" id="{43EAD5CC-5C4C-4189-35F9-988BCB8CF8E7}"/>
              </a:ext>
            </a:extLst>
          </p:cNvPr>
          <p:cNvPicPr>
            <a:picLocks noChangeAspect="1"/>
          </p:cNvPicPr>
          <p:nvPr/>
        </p:nvPicPr>
        <p:blipFill>
          <a:blip r:embed="rId3"/>
          <a:stretch>
            <a:fillRect/>
          </a:stretch>
        </p:blipFill>
        <p:spPr>
          <a:xfrm>
            <a:off x="8514738" y="2206870"/>
            <a:ext cx="2949675" cy="2090730"/>
          </a:xfrm>
          <a:prstGeom prst="rect">
            <a:avLst/>
          </a:prstGeom>
        </p:spPr>
      </p:pic>
      <p:pic>
        <p:nvPicPr>
          <p:cNvPr id="13" name="Picture 12">
            <a:extLst>
              <a:ext uri="{FF2B5EF4-FFF2-40B4-BE49-F238E27FC236}">
                <a16:creationId xmlns:a16="http://schemas.microsoft.com/office/drawing/2014/main" xmlns="" id="{416CE5D0-CA72-1238-A872-7DEE047231C1}"/>
              </a:ext>
            </a:extLst>
          </p:cNvPr>
          <p:cNvPicPr>
            <a:picLocks noChangeAspect="1"/>
          </p:cNvPicPr>
          <p:nvPr/>
        </p:nvPicPr>
        <p:blipFill>
          <a:blip r:embed="rId4"/>
          <a:stretch>
            <a:fillRect/>
          </a:stretch>
        </p:blipFill>
        <p:spPr>
          <a:xfrm>
            <a:off x="4382434" y="4061262"/>
            <a:ext cx="3590922" cy="2690785"/>
          </a:xfrm>
          <a:prstGeom prst="rect">
            <a:avLst/>
          </a:prstGeom>
        </p:spPr>
      </p:pic>
      <p:pic>
        <p:nvPicPr>
          <p:cNvPr id="14" name="Picture 13">
            <a:extLst>
              <a:ext uri="{FF2B5EF4-FFF2-40B4-BE49-F238E27FC236}">
                <a16:creationId xmlns:a16="http://schemas.microsoft.com/office/drawing/2014/main" xmlns="" id="{44AE813D-A0AE-5ACA-E03F-A24E559A1873}"/>
              </a:ext>
            </a:extLst>
          </p:cNvPr>
          <p:cNvPicPr>
            <a:picLocks noChangeAspect="1"/>
          </p:cNvPicPr>
          <p:nvPr/>
        </p:nvPicPr>
        <p:blipFill>
          <a:blip r:embed="rId5"/>
          <a:stretch>
            <a:fillRect/>
          </a:stretch>
        </p:blipFill>
        <p:spPr>
          <a:xfrm>
            <a:off x="8290740" y="4430436"/>
            <a:ext cx="2999490" cy="2250481"/>
          </a:xfrm>
          <a:prstGeom prst="rect">
            <a:avLst/>
          </a:prstGeom>
        </p:spPr>
      </p:pic>
    </p:spTree>
    <p:extLst>
      <p:ext uri="{BB962C8B-B14F-4D97-AF65-F5344CB8AC3E}">
        <p14:creationId xmlns:p14="http://schemas.microsoft.com/office/powerpoint/2010/main" val="964992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xmlns="" id="{4D739799-CFF3-07E0-975F-BD487C580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8" y="151141"/>
            <a:ext cx="11985523" cy="6555718"/>
          </a:xfrm>
          <a:prstGeom prst="rect">
            <a:avLst/>
          </a:prstGeom>
        </p:spPr>
      </p:pic>
    </p:spTree>
    <p:extLst>
      <p:ext uri="{BB962C8B-B14F-4D97-AF65-F5344CB8AC3E}">
        <p14:creationId xmlns:p14="http://schemas.microsoft.com/office/powerpoint/2010/main" val="1529274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xmlns="" id="{BD20F674-58E8-9E2C-94B1-3ED73EC17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95" y="0"/>
            <a:ext cx="11508149" cy="6715432"/>
          </a:xfrm>
          <a:prstGeom prst="rect">
            <a:avLst/>
          </a:prstGeom>
        </p:spPr>
      </p:pic>
    </p:spTree>
    <p:extLst>
      <p:ext uri="{BB962C8B-B14F-4D97-AF65-F5344CB8AC3E}">
        <p14:creationId xmlns:p14="http://schemas.microsoft.com/office/powerpoint/2010/main" val="3046133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xmlns="" id="{5428AC11-BFDF-42EF-80FF-717BBF909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2CC56AF6-38E4-490B-8E2B-1A1037B4E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2339A6F5-AD6A-4D80-8AD9-6290D13AC4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9FE4D40-7376-0A4D-DCC0-06CCB45806F8}"/>
              </a:ext>
            </a:extLst>
          </p:cNvPr>
          <p:cNvSpPr>
            <a:spLocks noGrp="1"/>
          </p:cNvSpPr>
          <p:nvPr>
            <p:ph type="title"/>
          </p:nvPr>
        </p:nvSpPr>
        <p:spPr>
          <a:xfrm>
            <a:off x="455064" y="2945176"/>
            <a:ext cx="3258520" cy="2757975"/>
          </a:xfrm>
        </p:spPr>
        <p:txBody>
          <a:bodyPr vert="horz" lIns="91440" tIns="45720" rIns="91440" bIns="45720" rtlCol="0" anchor="t">
            <a:normAutofit/>
          </a:bodyPr>
          <a:lstStyle/>
          <a:p>
            <a:pPr algn="ctr"/>
            <a:r>
              <a:rPr lang="en-US" sz="4000" dirty="0">
                <a:solidFill>
                  <a:srgbClr val="FFFFFF"/>
                </a:solidFill>
              </a:rPr>
              <a:t>Other NAMI Ohio Staff</a:t>
            </a:r>
          </a:p>
        </p:txBody>
      </p:sp>
      <p:pic>
        <p:nvPicPr>
          <p:cNvPr id="3" name="Picture 2">
            <a:extLst>
              <a:ext uri="{FF2B5EF4-FFF2-40B4-BE49-F238E27FC236}">
                <a16:creationId xmlns:a16="http://schemas.microsoft.com/office/drawing/2014/main" xmlns="" id="{043B8840-B182-8F74-84D2-ADE06900B9FC}"/>
              </a:ext>
            </a:extLst>
          </p:cNvPr>
          <p:cNvPicPr>
            <a:picLocks noChangeAspect="1"/>
          </p:cNvPicPr>
          <p:nvPr/>
        </p:nvPicPr>
        <p:blipFill>
          <a:blip r:embed="rId2"/>
          <a:stretch>
            <a:fillRect/>
          </a:stretch>
        </p:blipFill>
        <p:spPr>
          <a:xfrm>
            <a:off x="1306408" y="4324163"/>
            <a:ext cx="1713124" cy="1572904"/>
          </a:xfrm>
          <a:prstGeom prst="rect">
            <a:avLst/>
          </a:prstGeom>
        </p:spPr>
      </p:pic>
      <p:pic>
        <p:nvPicPr>
          <p:cNvPr id="7" name="Content Placeholder 6">
            <a:extLst>
              <a:ext uri="{FF2B5EF4-FFF2-40B4-BE49-F238E27FC236}">
                <a16:creationId xmlns:a16="http://schemas.microsoft.com/office/drawing/2014/main" xmlns="" id="{DB6802FF-5A1E-2606-CDA8-7A2D9B565A91}"/>
              </a:ext>
            </a:extLst>
          </p:cNvPr>
          <p:cNvPicPr>
            <a:picLocks noGrp="1" noChangeAspect="1"/>
          </p:cNvPicPr>
          <p:nvPr>
            <p:ph idx="1"/>
          </p:nvPr>
        </p:nvPicPr>
        <p:blipFill>
          <a:blip r:embed="rId3"/>
          <a:stretch>
            <a:fillRect/>
          </a:stretch>
        </p:blipFill>
        <p:spPr>
          <a:xfrm>
            <a:off x="5672741" y="547993"/>
            <a:ext cx="4957034" cy="2252336"/>
          </a:xfrm>
        </p:spPr>
      </p:pic>
      <p:pic>
        <p:nvPicPr>
          <p:cNvPr id="11" name="Picture 10">
            <a:extLst>
              <a:ext uri="{FF2B5EF4-FFF2-40B4-BE49-F238E27FC236}">
                <a16:creationId xmlns:a16="http://schemas.microsoft.com/office/drawing/2014/main" xmlns="" id="{686A87B9-6B82-0388-47DB-A03908C47476}"/>
              </a:ext>
            </a:extLst>
          </p:cNvPr>
          <p:cNvPicPr>
            <a:picLocks noChangeAspect="1"/>
          </p:cNvPicPr>
          <p:nvPr/>
        </p:nvPicPr>
        <p:blipFill>
          <a:blip r:embed="rId4"/>
          <a:stretch>
            <a:fillRect/>
          </a:stretch>
        </p:blipFill>
        <p:spPr>
          <a:xfrm>
            <a:off x="4316256" y="3313393"/>
            <a:ext cx="7670004" cy="3031543"/>
          </a:xfrm>
          <a:prstGeom prst="rect">
            <a:avLst/>
          </a:prstGeom>
        </p:spPr>
      </p:pic>
    </p:spTree>
    <p:extLst>
      <p:ext uri="{BB962C8B-B14F-4D97-AF65-F5344CB8AC3E}">
        <p14:creationId xmlns:p14="http://schemas.microsoft.com/office/powerpoint/2010/main" val="223933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xmlns="" id="{D5BA94BA-1BDA-A6A6-D6B8-978CEB45A32F}"/>
              </a:ext>
            </a:extLst>
          </p:cNvPr>
          <p:cNvSpPr>
            <a:spLocks noGrp="1"/>
          </p:cNvSpPr>
          <p:nvPr>
            <p:ph sz="half" idx="2"/>
          </p:nvPr>
        </p:nvSpPr>
        <p:spPr>
          <a:xfrm>
            <a:off x="8421624" y="164593"/>
            <a:ext cx="3520440" cy="4910328"/>
          </a:xfrm>
        </p:spPr>
        <p:txBody>
          <a:bodyPr>
            <a:normAutofit/>
          </a:bodyPr>
          <a:lstStyle/>
          <a:p>
            <a:pPr marL="0" indent="0" algn="ctr">
              <a:buNone/>
            </a:pPr>
            <a:r>
              <a:rPr lang="en-US" sz="8000" dirty="0">
                <a:solidFill>
                  <a:schemeClr val="bg1"/>
                </a:solidFill>
              </a:rPr>
              <a:t>Mental </a:t>
            </a:r>
          </a:p>
          <a:p>
            <a:pPr marL="0" indent="0" algn="ctr">
              <a:buNone/>
            </a:pPr>
            <a:r>
              <a:rPr lang="en-US" sz="8000" dirty="0">
                <a:solidFill>
                  <a:schemeClr val="bg1"/>
                </a:solidFill>
              </a:rPr>
              <a:t>Health </a:t>
            </a:r>
          </a:p>
          <a:p>
            <a:pPr marL="0" indent="0" algn="ctr">
              <a:buNone/>
            </a:pPr>
            <a:r>
              <a:rPr lang="en-US" sz="8000" dirty="0">
                <a:solidFill>
                  <a:schemeClr val="bg1"/>
                </a:solidFill>
              </a:rPr>
              <a:t>in </a:t>
            </a:r>
          </a:p>
          <a:p>
            <a:pPr marL="0" indent="0" algn="ctr">
              <a:buNone/>
            </a:pPr>
            <a:r>
              <a:rPr lang="en-US" sz="8000" dirty="0">
                <a:solidFill>
                  <a:schemeClr val="bg1"/>
                </a:solidFill>
              </a:rPr>
              <a:t>Ohio</a:t>
            </a:r>
          </a:p>
        </p:txBody>
      </p:sp>
      <p:pic>
        <p:nvPicPr>
          <p:cNvPr id="8" name="Content Placeholder 7">
            <a:extLst>
              <a:ext uri="{FF2B5EF4-FFF2-40B4-BE49-F238E27FC236}">
                <a16:creationId xmlns:a16="http://schemas.microsoft.com/office/drawing/2014/main" xmlns="" id="{EC2FF474-369D-704C-5FF1-663457876F07}"/>
              </a:ext>
            </a:extLst>
          </p:cNvPr>
          <p:cNvPicPr>
            <a:picLocks noGrp="1" noChangeAspect="1"/>
          </p:cNvPicPr>
          <p:nvPr>
            <p:ph sz="half" idx="1"/>
          </p:nvPr>
        </p:nvPicPr>
        <p:blipFill rotWithShape="1">
          <a:blip r:embed="rId2"/>
          <a:srcRect l="11882" r="3765"/>
          <a:stretch/>
        </p:blipFill>
        <p:spPr>
          <a:xfrm>
            <a:off x="249936" y="410772"/>
            <a:ext cx="7648366" cy="5907732"/>
          </a:xfrm>
          <a:prstGeom prst="rect">
            <a:avLst/>
          </a:prstGeom>
        </p:spPr>
      </p:pic>
      <p:pic>
        <p:nvPicPr>
          <p:cNvPr id="10" name="Picture 9">
            <a:extLst>
              <a:ext uri="{FF2B5EF4-FFF2-40B4-BE49-F238E27FC236}">
                <a16:creationId xmlns:a16="http://schemas.microsoft.com/office/drawing/2014/main" xmlns="" id="{8479BF50-0CC5-AA0F-F452-ED858E9EA652}"/>
              </a:ext>
            </a:extLst>
          </p:cNvPr>
          <p:cNvPicPr>
            <a:picLocks noChangeAspect="1"/>
          </p:cNvPicPr>
          <p:nvPr/>
        </p:nvPicPr>
        <p:blipFill>
          <a:blip r:embed="rId3"/>
          <a:stretch>
            <a:fillRect/>
          </a:stretch>
        </p:blipFill>
        <p:spPr>
          <a:xfrm>
            <a:off x="9582808" y="4910328"/>
            <a:ext cx="1622487" cy="1490039"/>
          </a:xfrm>
          <a:prstGeom prst="rect">
            <a:avLst/>
          </a:prstGeom>
        </p:spPr>
      </p:pic>
    </p:spTree>
    <p:extLst>
      <p:ext uri="{BB962C8B-B14F-4D97-AF65-F5344CB8AC3E}">
        <p14:creationId xmlns:p14="http://schemas.microsoft.com/office/powerpoint/2010/main" val="246858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xmlns=""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047149E-510C-9C5F-B127-7944FDD11FCF}"/>
              </a:ext>
            </a:extLst>
          </p:cNvPr>
          <p:cNvSpPr>
            <a:spLocks noGrp="1"/>
          </p:cNvSpPr>
          <p:nvPr>
            <p:ph type="title"/>
          </p:nvPr>
        </p:nvSpPr>
        <p:spPr>
          <a:xfrm>
            <a:off x="127518" y="502022"/>
            <a:ext cx="5968483" cy="673636"/>
          </a:xfrm>
        </p:spPr>
        <p:txBody>
          <a:bodyPr vert="horz" lIns="91440" tIns="45720" rIns="91440" bIns="45720" rtlCol="0" anchor="b">
            <a:normAutofit/>
          </a:bodyPr>
          <a:lstStyle/>
          <a:p>
            <a:r>
              <a:rPr lang="en-US" sz="4000" b="1" kern="1200" dirty="0">
                <a:solidFill>
                  <a:schemeClr val="tx1"/>
                </a:solidFill>
                <a:latin typeface="+mj-lt"/>
                <a:ea typeface="+mj-ea"/>
                <a:cs typeface="+mj-cs"/>
              </a:rPr>
              <a:t> </a:t>
            </a:r>
            <a:r>
              <a:rPr lang="en-US" sz="4000" b="1" kern="1200" dirty="0">
                <a:solidFill>
                  <a:schemeClr val="accent1">
                    <a:lumMod val="50000"/>
                  </a:schemeClr>
                </a:solidFill>
                <a:latin typeface="+mj-lt"/>
                <a:ea typeface="+mj-ea"/>
                <a:cs typeface="+mj-cs"/>
              </a:rPr>
              <a:t>NAMI Ohio Affiliates</a:t>
            </a:r>
          </a:p>
        </p:txBody>
      </p:sp>
      <p:sp>
        <p:nvSpPr>
          <p:cNvPr id="3" name="Content Placeholder 2">
            <a:extLst>
              <a:ext uri="{FF2B5EF4-FFF2-40B4-BE49-F238E27FC236}">
                <a16:creationId xmlns:a16="http://schemas.microsoft.com/office/drawing/2014/main" xmlns="" id="{2421A8CB-0328-4058-A53A-15993A868057}"/>
              </a:ext>
            </a:extLst>
          </p:cNvPr>
          <p:cNvSpPr>
            <a:spLocks noGrp="1"/>
          </p:cNvSpPr>
          <p:nvPr>
            <p:ph sz="half" idx="1"/>
          </p:nvPr>
        </p:nvSpPr>
        <p:spPr>
          <a:xfrm>
            <a:off x="279918" y="1343608"/>
            <a:ext cx="6232523" cy="4597369"/>
          </a:xfrm>
        </p:spPr>
        <p:txBody>
          <a:bodyPr vert="horz" lIns="91440" tIns="45720" rIns="91440" bIns="45720" rtlCol="0" anchor="t">
            <a:normAutofit/>
          </a:bodyPr>
          <a:lstStyle/>
          <a:p>
            <a:pPr marL="0" indent="0">
              <a:buNone/>
            </a:pPr>
            <a:r>
              <a:rPr lang="en-US" sz="2000" dirty="0"/>
              <a:t>Because mental illness is a local issue, we have established a network of local NAMI affiliates to; </a:t>
            </a:r>
            <a:r>
              <a:rPr lang="en-US" sz="2000" b="1" dirty="0">
                <a:solidFill>
                  <a:schemeClr val="accent1">
                    <a:lumMod val="75000"/>
                  </a:schemeClr>
                </a:solidFill>
              </a:rPr>
              <a:t>EDUCATE</a:t>
            </a:r>
            <a:r>
              <a:rPr lang="en-US" sz="2000" b="1" dirty="0"/>
              <a:t> </a:t>
            </a:r>
            <a:r>
              <a:rPr lang="en-US" sz="2000" dirty="0"/>
              <a:t>individuals where they live, </a:t>
            </a:r>
            <a:r>
              <a:rPr lang="en-US" sz="2000" b="1" dirty="0">
                <a:solidFill>
                  <a:schemeClr val="accent1">
                    <a:lumMod val="75000"/>
                  </a:schemeClr>
                </a:solidFill>
              </a:rPr>
              <a:t>ADVOCATE</a:t>
            </a:r>
            <a:r>
              <a:rPr lang="en-US" sz="2000" dirty="0">
                <a:solidFill>
                  <a:schemeClr val="accent1">
                    <a:lumMod val="75000"/>
                  </a:schemeClr>
                </a:solidFill>
              </a:rPr>
              <a:t> </a:t>
            </a:r>
            <a:r>
              <a:rPr lang="en-US" sz="2000" dirty="0"/>
              <a:t>with the local community mental health system to provide needed and quality care to their loved ones, and </a:t>
            </a:r>
            <a:r>
              <a:rPr lang="en-US" sz="2000" b="1" dirty="0">
                <a:solidFill>
                  <a:schemeClr val="accent1">
                    <a:lumMod val="75000"/>
                  </a:schemeClr>
                </a:solidFill>
              </a:rPr>
              <a:t>SUPPORT</a:t>
            </a:r>
            <a:r>
              <a:rPr lang="en-US" sz="2000" dirty="0"/>
              <a:t> those living with mental illness and their families as they navigate the often-complicated mental health system.</a:t>
            </a:r>
          </a:p>
          <a:p>
            <a:pPr marL="0" indent="0">
              <a:buNone/>
            </a:pPr>
            <a:endParaRPr lang="en-US" sz="1200" dirty="0"/>
          </a:p>
          <a:p>
            <a:pPr marL="0" indent="0">
              <a:buNone/>
            </a:pPr>
            <a:r>
              <a:rPr lang="en-US" sz="2000" dirty="0"/>
              <a:t>80% of all caregiving is provided by family members. These families are, many times, ill-equipped to deal with the significant challenges of mental illness in their families.</a:t>
            </a:r>
          </a:p>
          <a:p>
            <a:pPr marL="0" indent="0">
              <a:buNone/>
            </a:pPr>
            <a:endParaRPr lang="en-US" sz="1200" dirty="0"/>
          </a:p>
          <a:p>
            <a:pPr marL="0" indent="0">
              <a:buNone/>
            </a:pPr>
            <a:r>
              <a:rPr lang="en-US" sz="2000" dirty="0"/>
              <a:t>Having an organization available to them, in their community, is their lifeline. </a:t>
            </a:r>
          </a:p>
        </p:txBody>
      </p:sp>
      <p:pic>
        <p:nvPicPr>
          <p:cNvPr id="6" name="Content Placeholder 5">
            <a:extLst>
              <a:ext uri="{FF2B5EF4-FFF2-40B4-BE49-F238E27FC236}">
                <a16:creationId xmlns:a16="http://schemas.microsoft.com/office/drawing/2014/main" xmlns="" id="{A172CEC0-7313-4423-5111-425A2D667E2B}"/>
              </a:ext>
            </a:extLst>
          </p:cNvPr>
          <p:cNvPicPr>
            <a:picLocks noGrp="1" noChangeAspect="1"/>
          </p:cNvPicPr>
          <p:nvPr>
            <p:ph sz="half" idx="2"/>
          </p:nvPr>
        </p:nvPicPr>
        <p:blipFill>
          <a:blip r:embed="rId2"/>
          <a:stretch>
            <a:fillRect/>
          </a:stretch>
        </p:blipFill>
        <p:spPr>
          <a:xfrm>
            <a:off x="6512442" y="388654"/>
            <a:ext cx="5552040" cy="5329959"/>
          </a:xfrm>
          <a:prstGeom prst="rect">
            <a:avLst/>
          </a:prstGeom>
        </p:spPr>
      </p:pic>
      <p:sp>
        <p:nvSpPr>
          <p:cNvPr id="10" name="Rectangle 12">
            <a:extLst>
              <a:ext uri="{FF2B5EF4-FFF2-40B4-BE49-F238E27FC236}">
                <a16:creationId xmlns:a16="http://schemas.microsoft.com/office/drawing/2014/main" xmlns=""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xmlns=""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71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1AA3E2-AB0A-185A-10A3-2A0A08FC2B70}"/>
              </a:ext>
            </a:extLst>
          </p:cNvPr>
          <p:cNvSpPr>
            <a:spLocks noGrp="1"/>
          </p:cNvSpPr>
          <p:nvPr>
            <p:ph type="title"/>
          </p:nvPr>
        </p:nvSpPr>
        <p:spPr>
          <a:xfrm>
            <a:off x="459347" y="294538"/>
            <a:ext cx="10808204" cy="1033669"/>
          </a:xfrm>
        </p:spPr>
        <p:txBody>
          <a:bodyPr>
            <a:normAutofit/>
          </a:bodyPr>
          <a:lstStyle/>
          <a:p>
            <a:r>
              <a:rPr lang="en-US" sz="4000" b="1" dirty="0">
                <a:solidFill>
                  <a:srgbClr val="FFFFFF"/>
                </a:solidFill>
              </a:rPr>
              <a:t>NAMI Ohio Affiliates</a:t>
            </a:r>
          </a:p>
        </p:txBody>
      </p:sp>
      <p:sp>
        <p:nvSpPr>
          <p:cNvPr id="3" name="Content Placeholder 2">
            <a:extLst>
              <a:ext uri="{FF2B5EF4-FFF2-40B4-BE49-F238E27FC236}">
                <a16:creationId xmlns:a16="http://schemas.microsoft.com/office/drawing/2014/main" xmlns="" id="{99F031C5-22CB-E868-1FC4-B6D96BE4FA55}"/>
              </a:ext>
            </a:extLst>
          </p:cNvPr>
          <p:cNvSpPr>
            <a:spLocks noGrp="1"/>
          </p:cNvSpPr>
          <p:nvPr>
            <p:ph idx="1"/>
          </p:nvPr>
        </p:nvSpPr>
        <p:spPr>
          <a:xfrm>
            <a:off x="459351" y="1622744"/>
            <a:ext cx="11408184" cy="5235255"/>
          </a:xfrm>
        </p:spPr>
        <p:txBody>
          <a:bodyPr anchor="ctr">
            <a:normAutofit/>
          </a:bodyPr>
          <a:lstStyle/>
          <a:p>
            <a:pPr marL="0" indent="0" algn="ctr" rtl="0" fontAlgn="base">
              <a:buNone/>
            </a:pPr>
            <a:r>
              <a:rPr lang="en-US" sz="3200" i="0" u="none" strike="noStrike" dirty="0">
                <a:effectLst/>
                <a:latin typeface="Calibri" panose="020F0502020204030204" pitchFamily="34" charset="0"/>
              </a:rPr>
              <a:t>Throughout Ohio, we have 38 local affiliates. </a:t>
            </a:r>
            <a:r>
              <a:rPr lang="en-US" sz="3200" dirty="0">
                <a:latin typeface="Calibri" panose="020F0502020204030204" pitchFamily="34" charset="0"/>
              </a:rPr>
              <a:t>These affiliates are not-for-profit corporations with their own Board of Directors, staff, and volunteers.</a:t>
            </a:r>
          </a:p>
          <a:p>
            <a:pPr marL="0" indent="0" algn="ctr" rtl="0" fontAlgn="base">
              <a:buNone/>
            </a:pPr>
            <a:endParaRPr lang="en-US" sz="1400" dirty="0">
              <a:latin typeface="Calibri" panose="020F0502020204030204" pitchFamily="34" charset="0"/>
            </a:endParaRPr>
          </a:p>
          <a:p>
            <a:pPr marL="0" indent="0" algn="ctr" rtl="0" fontAlgn="base">
              <a:buNone/>
            </a:pPr>
            <a:r>
              <a:rPr lang="en-US" sz="3200" i="0" dirty="0">
                <a:effectLst/>
                <a:latin typeface="Calibri" panose="020F0502020204030204" pitchFamily="34" charset="0"/>
              </a:rPr>
              <a:t>All </a:t>
            </a:r>
            <a:r>
              <a:rPr lang="en-US" sz="3200" dirty="0">
                <a:latin typeface="Calibri" panose="020F0502020204030204" pitchFamily="34" charset="0"/>
              </a:rPr>
              <a:t>affiliates are required to meet the Standards of Excellence for the organization, as designated by NAMI National.</a:t>
            </a:r>
          </a:p>
          <a:p>
            <a:pPr marL="0" indent="0" algn="ctr" rtl="0" fontAlgn="base">
              <a:buNone/>
            </a:pPr>
            <a:endParaRPr lang="en-US" sz="1400" dirty="0">
              <a:latin typeface="Calibri" panose="020F0502020204030204" pitchFamily="34" charset="0"/>
            </a:endParaRPr>
          </a:p>
          <a:p>
            <a:pPr marL="0" indent="0" algn="ctr" rtl="0" fontAlgn="base">
              <a:buNone/>
            </a:pPr>
            <a:r>
              <a:rPr lang="en-US" sz="3200" i="0" dirty="0">
                <a:effectLst/>
                <a:latin typeface="Calibri" panose="020F0502020204030204" pitchFamily="34" charset="0"/>
              </a:rPr>
              <a:t>Find </a:t>
            </a:r>
            <a:r>
              <a:rPr lang="en-US" sz="3200" dirty="0">
                <a:latin typeface="Calibri" panose="020F0502020204030204" pitchFamily="34" charset="0"/>
              </a:rPr>
              <a:t>your local affiliate’s contact information by visiting </a:t>
            </a:r>
            <a:r>
              <a:rPr lang="en-US" sz="3200" dirty="0">
                <a:latin typeface="Calibri" panose="020F0502020204030204" pitchFamily="34" charset="0"/>
                <a:hlinkClick r:id="rId2"/>
              </a:rPr>
              <a:t>www.namiohio.org</a:t>
            </a:r>
            <a:r>
              <a:rPr lang="en-US" sz="3200" dirty="0">
                <a:latin typeface="Calibri" panose="020F0502020204030204" pitchFamily="34" charset="0"/>
              </a:rPr>
              <a:t> </a:t>
            </a:r>
            <a:endParaRPr lang="en-US" sz="3200" i="0" dirty="0">
              <a:effectLst/>
              <a:latin typeface="Arial" panose="020B0604020202020204" pitchFamily="34" charset="0"/>
            </a:endParaRPr>
          </a:p>
        </p:txBody>
      </p:sp>
    </p:spTree>
    <p:extLst>
      <p:ext uri="{BB962C8B-B14F-4D97-AF65-F5344CB8AC3E}">
        <p14:creationId xmlns:p14="http://schemas.microsoft.com/office/powerpoint/2010/main" val="3545611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2400" y="177800"/>
            <a:ext cx="11887200" cy="6480269"/>
          </a:xfrm>
          <a:prstGeom prst="rect">
            <a:avLst/>
          </a:prstGeom>
        </p:spPr>
      </p:pic>
      <p:sp>
        <p:nvSpPr>
          <p:cNvPr id="4" name="AutoShape 4"/>
          <p:cNvSpPr/>
          <p:nvPr/>
        </p:nvSpPr>
        <p:spPr>
          <a:xfrm>
            <a:off x="5166361" y="736601"/>
            <a:ext cx="6580490" cy="5384799"/>
          </a:xfrm>
          <a:prstGeom prst="rect">
            <a:avLst/>
          </a:prstGeom>
          <a:solidFill>
            <a:srgbClr val="FFFFF6">
              <a:alpha val="89803"/>
            </a:srgbClr>
          </a:solidFill>
        </p:spPr>
        <p:txBody>
          <a:bodyPr/>
          <a:lstStyle/>
          <a:p>
            <a:endParaRPr lang="en-US"/>
          </a:p>
        </p:txBody>
      </p:sp>
      <p:sp>
        <p:nvSpPr>
          <p:cNvPr id="7" name="TextBox 7"/>
          <p:cNvSpPr txBox="1"/>
          <p:nvPr/>
        </p:nvSpPr>
        <p:spPr>
          <a:xfrm>
            <a:off x="515320" y="2288794"/>
            <a:ext cx="4288122" cy="1538883"/>
          </a:xfrm>
          <a:prstGeom prst="rect">
            <a:avLst/>
          </a:prstGeom>
        </p:spPr>
        <p:txBody>
          <a:bodyPr lIns="0" tIns="0" rIns="0" bIns="0" rtlCol="0" anchor="t">
            <a:spAutoFit/>
          </a:bodyPr>
          <a:lstStyle/>
          <a:p>
            <a:pPr algn="ctr">
              <a:lnSpc>
                <a:spcPts val="6000"/>
              </a:lnSpc>
            </a:pPr>
            <a:r>
              <a:rPr lang="en-US" sz="5000" b="1" spc="150" dirty="0">
                <a:solidFill>
                  <a:srgbClr val="FFFFF6"/>
                </a:solidFill>
                <a:latin typeface="Open Sans"/>
              </a:rPr>
              <a:t>What Does</a:t>
            </a:r>
          </a:p>
          <a:p>
            <a:pPr algn="ctr">
              <a:lnSpc>
                <a:spcPts val="6000"/>
              </a:lnSpc>
            </a:pPr>
            <a:r>
              <a:rPr lang="en-US" sz="5000" b="1" spc="150" dirty="0">
                <a:solidFill>
                  <a:srgbClr val="FFFFF6"/>
                </a:solidFill>
                <a:latin typeface="Open Sans"/>
              </a:rPr>
              <a:t>NAMI Do?</a:t>
            </a:r>
          </a:p>
        </p:txBody>
      </p:sp>
      <p:sp>
        <p:nvSpPr>
          <p:cNvPr id="11" name="TextBox 7"/>
          <p:cNvSpPr txBox="1"/>
          <p:nvPr/>
        </p:nvSpPr>
        <p:spPr>
          <a:xfrm>
            <a:off x="5321808" y="939800"/>
            <a:ext cx="6278551" cy="5009064"/>
          </a:xfrm>
          <a:prstGeom prst="rect">
            <a:avLst/>
          </a:prstGeom>
        </p:spPr>
        <p:txBody>
          <a:bodyPr wrap="square" lIns="0" tIns="0" rIns="0" bIns="0" rtlCol="0" anchor="t">
            <a:spAutoFit/>
          </a:bodyPr>
          <a:lstStyle/>
          <a:p>
            <a:pPr>
              <a:lnSpc>
                <a:spcPts val="3080"/>
              </a:lnSpc>
            </a:pPr>
            <a:r>
              <a:rPr lang="en-US" sz="2667" spc="286" dirty="0">
                <a:solidFill>
                  <a:schemeClr val="accent1">
                    <a:lumMod val="50000"/>
                  </a:schemeClr>
                </a:solidFill>
                <a:latin typeface="Open Sans"/>
              </a:rPr>
              <a:t>EDUCATION</a:t>
            </a:r>
          </a:p>
          <a:p>
            <a:r>
              <a:rPr lang="en-US" sz="1600" dirty="0">
                <a:solidFill>
                  <a:schemeClr val="accent1">
                    <a:lumMod val="75000"/>
                  </a:schemeClr>
                </a:solidFill>
                <a:latin typeface="Open Sans" panose="020B0604020202020204" charset="0"/>
                <a:ea typeface="Open Sans" panose="020B0604020202020204" charset="0"/>
                <a:cs typeface="Open Sans" panose="020B0604020202020204" charset="0"/>
              </a:rPr>
              <a:t>NAMI education programs ensure hundreds of thousands of families, individuals and educators get the support and information they need.</a:t>
            </a:r>
          </a:p>
          <a:p>
            <a:endParaRPr lang="en-US" sz="1200" dirty="0">
              <a:solidFill>
                <a:srgbClr val="69ADC6"/>
              </a:solidFill>
              <a:latin typeface="Open Sans" panose="020B0604020202020204" charset="0"/>
              <a:ea typeface="Open Sans" panose="020B0604020202020204" charset="0"/>
              <a:cs typeface="Open Sans" panose="020B0604020202020204" charset="0"/>
            </a:endParaRPr>
          </a:p>
          <a:p>
            <a:pPr>
              <a:lnSpc>
                <a:spcPts val="3080"/>
              </a:lnSpc>
            </a:pPr>
            <a:r>
              <a:rPr lang="en-US" sz="2667" spc="286" dirty="0">
                <a:solidFill>
                  <a:schemeClr val="accent1">
                    <a:lumMod val="50000"/>
                  </a:schemeClr>
                </a:solidFill>
                <a:latin typeface="Open Sans"/>
              </a:rPr>
              <a:t>ADVOCACY</a:t>
            </a:r>
          </a:p>
          <a:p>
            <a:r>
              <a:rPr lang="en-US" sz="1600" dirty="0">
                <a:solidFill>
                  <a:schemeClr val="accent1">
                    <a:lumMod val="75000"/>
                  </a:schemeClr>
                </a:solidFill>
                <a:latin typeface="Open Sans" panose="020B0604020202020204" charset="0"/>
                <a:ea typeface="Open Sans" panose="020B0604020202020204" charset="0"/>
                <a:cs typeface="Open Sans" panose="020B0604020202020204" charset="0"/>
              </a:rPr>
              <a:t>NAMI works with members of the legislature to help shape public policy for people with mental illness and their families and leaders with the tools, resources and skills necessary to protect mental health. </a:t>
            </a:r>
          </a:p>
          <a:p>
            <a:endParaRPr lang="en-US" sz="1200" dirty="0">
              <a:solidFill>
                <a:srgbClr val="69ADC6"/>
              </a:solidFill>
            </a:endParaRPr>
          </a:p>
          <a:p>
            <a:pPr>
              <a:lnSpc>
                <a:spcPts val="3080"/>
              </a:lnSpc>
            </a:pPr>
            <a:r>
              <a:rPr lang="en-US" sz="2667" spc="286" dirty="0">
                <a:solidFill>
                  <a:schemeClr val="accent1">
                    <a:lumMod val="50000"/>
                  </a:schemeClr>
                </a:solidFill>
                <a:latin typeface="Open Sans"/>
              </a:rPr>
              <a:t>SUPPORT</a:t>
            </a:r>
          </a:p>
          <a:p>
            <a:r>
              <a:rPr lang="en-US" sz="1600" dirty="0">
                <a:solidFill>
                  <a:schemeClr val="accent1">
                    <a:lumMod val="75000"/>
                  </a:schemeClr>
                </a:solidFill>
                <a:latin typeface="Open Sans" panose="020B0604020202020204" charset="0"/>
                <a:ea typeface="Open Sans" panose="020B0604020202020204" charset="0"/>
                <a:cs typeface="Open Sans" panose="020B0604020202020204" charset="0"/>
              </a:rPr>
              <a:t>Our toll-free Helpline allows us to respond personally to hundreds of thousands of requests each year, providing free information and support. </a:t>
            </a:r>
          </a:p>
          <a:p>
            <a:endParaRPr lang="en-US" sz="1600" dirty="0">
              <a:solidFill>
                <a:schemeClr val="accent1">
                  <a:lumMod val="75000"/>
                </a:schemeClr>
              </a:solidFill>
              <a:latin typeface="Open Sans" panose="020B0604020202020204" charset="0"/>
              <a:ea typeface="Open Sans" panose="020B0604020202020204" charset="0"/>
              <a:cs typeface="Open Sans" panose="020B0604020202020204" charset="0"/>
            </a:endParaRPr>
          </a:p>
          <a:p>
            <a:r>
              <a:rPr lang="en-US" sz="1600" dirty="0">
                <a:solidFill>
                  <a:schemeClr val="accent1">
                    <a:lumMod val="75000"/>
                  </a:schemeClr>
                </a:solidFill>
                <a:latin typeface="Open Sans" panose="020B0604020202020204" charset="0"/>
                <a:ea typeface="Open Sans" panose="020B0604020202020204" charset="0"/>
                <a:cs typeface="Open Sans" panose="020B0604020202020204" charset="0"/>
              </a:rPr>
              <a:t>NAMI Support groups meet regularly around the state and provide free and confidential in person support to individuals, caregivers and families. </a:t>
            </a:r>
          </a:p>
        </p:txBody>
      </p:sp>
      <p:sp>
        <p:nvSpPr>
          <p:cNvPr id="3" name="Date Placeholder 2">
            <a:extLst>
              <a:ext uri="{FF2B5EF4-FFF2-40B4-BE49-F238E27FC236}">
                <a16:creationId xmlns:a16="http://schemas.microsoft.com/office/drawing/2014/main" xmlns="" id="{57DCDC29-0060-1E01-D20E-A98345B3740C}"/>
              </a:ext>
            </a:extLst>
          </p:cNvPr>
          <p:cNvSpPr>
            <a:spLocks noGrp="1"/>
          </p:cNvSpPr>
          <p:nvPr>
            <p:ph type="dt" sz="half" idx="10"/>
          </p:nvPr>
        </p:nvSpPr>
        <p:spPr/>
        <p:txBody>
          <a:bodyPr/>
          <a:lstStyle/>
          <a:p>
            <a:r>
              <a:rPr lang="en-US"/>
              <a:t>November 28, 2022</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67548B1B-1545-BD39-D409-759A02DEDBD0}"/>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b="1" kern="1200" dirty="0">
                <a:solidFill>
                  <a:srgbClr val="FFFFFF"/>
                </a:solidFill>
                <a:latin typeface="+mj-lt"/>
                <a:ea typeface="+mj-ea"/>
                <a:cs typeface="+mj-cs"/>
              </a:rPr>
              <a:t>NAMI Signature Programs</a:t>
            </a:r>
          </a:p>
        </p:txBody>
      </p:sp>
      <p:sp>
        <p:nvSpPr>
          <p:cNvPr id="3" name="Text Placeholder 2">
            <a:extLst>
              <a:ext uri="{FF2B5EF4-FFF2-40B4-BE49-F238E27FC236}">
                <a16:creationId xmlns:a16="http://schemas.microsoft.com/office/drawing/2014/main" xmlns="" id="{B37F9ACC-80EB-8DE4-915D-CB67FE48779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4800" b="1" kern="1200" dirty="0">
                <a:solidFill>
                  <a:schemeClr val="accent1">
                    <a:lumMod val="50000"/>
                  </a:schemeClr>
                </a:solidFill>
                <a:latin typeface="+mn-lt"/>
                <a:ea typeface="+mn-ea"/>
                <a:cs typeface="+mn-cs"/>
              </a:rPr>
              <a:t>Educational Classes</a:t>
            </a:r>
          </a:p>
        </p:txBody>
      </p:sp>
    </p:spTree>
    <p:extLst>
      <p:ext uri="{BB962C8B-B14F-4D97-AF65-F5344CB8AC3E}">
        <p14:creationId xmlns:p14="http://schemas.microsoft.com/office/powerpoint/2010/main" val="2233892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1340</TotalTime>
  <Words>1581</Words>
  <Application>Microsoft Office PowerPoint</Application>
  <PresentationFormat>Widescreen</PresentationFormat>
  <Paragraphs>211</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Aptos</vt:lpstr>
      <vt:lpstr>Arial</vt:lpstr>
      <vt:lpstr>Calibri</vt:lpstr>
      <vt:lpstr>Calibri Light</vt:lpstr>
      <vt:lpstr>Open Sans</vt:lpstr>
      <vt:lpstr>Office Theme</vt:lpstr>
      <vt:lpstr>OJACC Conference</vt:lpstr>
      <vt:lpstr>About NAMI Ohio</vt:lpstr>
      <vt:lpstr>Why We Care</vt:lpstr>
      <vt:lpstr>PowerPoint Presentation</vt:lpstr>
      <vt:lpstr>PowerPoint Presentation</vt:lpstr>
      <vt:lpstr> NAMI Ohio Affiliates</vt:lpstr>
      <vt:lpstr>NAMI Ohio Affiliates</vt:lpstr>
      <vt:lpstr>PowerPoint Presentation</vt:lpstr>
      <vt:lpstr>NAMI Signature Programs</vt:lpstr>
      <vt:lpstr>PowerPoint Presentation</vt:lpstr>
      <vt:lpstr>PowerPoint Presentation</vt:lpstr>
      <vt:lpstr>PowerPoint Presentation</vt:lpstr>
      <vt:lpstr>NAMI Signature Programs</vt:lpstr>
      <vt:lpstr>PowerPoint Presentation</vt:lpstr>
      <vt:lpstr>NAMI Signature Programs</vt:lpstr>
      <vt:lpstr>PowerPoint Presentation</vt:lpstr>
      <vt:lpstr>PowerPoint Presentation</vt:lpstr>
      <vt:lpstr>NAMI Signature Programs</vt:lpstr>
      <vt:lpstr>PowerPoint Presentation</vt:lpstr>
      <vt:lpstr>PowerPoint Presentation</vt:lpstr>
      <vt:lpstr>PowerPoint Presentation</vt:lpstr>
      <vt:lpstr>NAMI Ohio Children’s Division</vt:lpstr>
      <vt:lpstr>Children’s Division Staff</vt:lpstr>
      <vt:lpstr>NAMI Ohio’s Advocacy Priorities</vt:lpstr>
      <vt:lpstr>A Person-Centered Approach – Cross System Collaboration</vt:lpstr>
      <vt:lpstr>NAMI Ohio Collaboration</vt:lpstr>
      <vt:lpstr>PowerPoint Presentation</vt:lpstr>
      <vt:lpstr>Criminal Justice and Mental Health</vt:lpstr>
      <vt:lpstr>Stepping Up Initiative</vt:lpstr>
      <vt:lpstr>PowerPoint Presentation</vt:lpstr>
      <vt:lpstr>PowerPoint Presentation</vt:lpstr>
      <vt:lpstr>PowerPoint Presentation</vt:lpstr>
      <vt:lpstr>Crisis Intervention Team</vt:lpstr>
      <vt:lpstr>Goals for C.I.T.</vt:lpstr>
      <vt:lpstr>Ohio CIT Expansion Grant 2019 - 2023</vt:lpstr>
      <vt:lpstr>Impact CIT has in Law Enforcement</vt:lpstr>
      <vt:lpstr>PowerPoint Presentation</vt:lpstr>
      <vt:lpstr>Behavioral Health Services in ODRC</vt:lpstr>
      <vt:lpstr>Peer Support in ODRC</vt:lpstr>
      <vt:lpstr>Partnership with ODRC</vt:lpstr>
      <vt:lpstr>PowerPoint Presentation</vt:lpstr>
      <vt:lpstr>PowerPoint Presentation</vt:lpstr>
      <vt:lpstr>Other NAMI Ohio Staff</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Emy-Lynn Marhulik</dc:creator>
  <cp:lastModifiedBy>gayle</cp:lastModifiedBy>
  <cp:revision>4</cp:revision>
  <dcterms:created xsi:type="dcterms:W3CDTF">2022-12-02T18:28:12Z</dcterms:created>
  <dcterms:modified xsi:type="dcterms:W3CDTF">2024-09-12T20:21:45Z</dcterms:modified>
</cp:coreProperties>
</file>