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3"/>
  </p:notesMasterIdLst>
  <p:handoutMasterIdLst>
    <p:handoutMasterId r:id="rId84"/>
  </p:handoutMasterIdLst>
  <p:sldIdLst>
    <p:sldId id="256" r:id="rId2"/>
    <p:sldId id="257" r:id="rId3"/>
    <p:sldId id="258" r:id="rId4"/>
    <p:sldId id="259" r:id="rId5"/>
    <p:sldId id="453" r:id="rId6"/>
    <p:sldId id="431" r:id="rId7"/>
    <p:sldId id="261" r:id="rId8"/>
    <p:sldId id="263" r:id="rId9"/>
    <p:sldId id="265" r:id="rId10"/>
    <p:sldId id="35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418" r:id="rId26"/>
    <p:sldId id="433" r:id="rId27"/>
    <p:sldId id="434" r:id="rId28"/>
    <p:sldId id="441" r:id="rId29"/>
    <p:sldId id="442" r:id="rId30"/>
    <p:sldId id="435" r:id="rId31"/>
    <p:sldId id="436" r:id="rId32"/>
    <p:sldId id="437" r:id="rId33"/>
    <p:sldId id="438" r:id="rId34"/>
    <p:sldId id="439" r:id="rId35"/>
    <p:sldId id="440" r:id="rId36"/>
    <p:sldId id="420" r:id="rId37"/>
    <p:sldId id="443" r:id="rId38"/>
    <p:sldId id="444" r:id="rId39"/>
    <p:sldId id="445" r:id="rId40"/>
    <p:sldId id="446" r:id="rId41"/>
    <p:sldId id="448" r:id="rId42"/>
    <p:sldId id="449" r:id="rId43"/>
    <p:sldId id="447" r:id="rId44"/>
    <p:sldId id="451" r:id="rId45"/>
    <p:sldId id="450" r:id="rId46"/>
    <p:sldId id="452" r:id="rId47"/>
    <p:sldId id="408" r:id="rId48"/>
    <p:sldId id="432" r:id="rId49"/>
    <p:sldId id="281" r:id="rId50"/>
    <p:sldId id="358" r:id="rId51"/>
    <p:sldId id="286" r:id="rId52"/>
    <p:sldId id="288" r:id="rId53"/>
    <p:sldId id="362" r:id="rId54"/>
    <p:sldId id="363" r:id="rId55"/>
    <p:sldId id="289" r:id="rId56"/>
    <p:sldId id="364" r:id="rId57"/>
    <p:sldId id="290" r:id="rId58"/>
    <p:sldId id="366" r:id="rId59"/>
    <p:sldId id="367" r:id="rId60"/>
    <p:sldId id="292" r:id="rId61"/>
    <p:sldId id="369" r:id="rId62"/>
    <p:sldId id="370" r:id="rId63"/>
    <p:sldId id="309" r:id="rId64"/>
    <p:sldId id="373" r:id="rId65"/>
    <p:sldId id="375" r:id="rId66"/>
    <p:sldId id="316" r:id="rId67"/>
    <p:sldId id="318" r:id="rId68"/>
    <p:sldId id="320" r:id="rId69"/>
    <p:sldId id="321" r:id="rId70"/>
    <p:sldId id="322" r:id="rId71"/>
    <p:sldId id="329" r:id="rId72"/>
    <p:sldId id="330" r:id="rId73"/>
    <p:sldId id="385" r:id="rId74"/>
    <p:sldId id="337" r:id="rId75"/>
    <p:sldId id="393" r:id="rId76"/>
    <p:sldId id="339" r:id="rId77"/>
    <p:sldId id="341" r:id="rId78"/>
    <p:sldId id="342" r:id="rId79"/>
    <p:sldId id="343" r:id="rId80"/>
    <p:sldId id="415" r:id="rId81"/>
    <p:sldId id="354" r:id="rId8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344" autoAdjust="0"/>
    <p:restoredTop sz="86512" autoAdjust="0"/>
  </p:normalViewPr>
  <p:slideViewPr>
    <p:cSldViewPr>
      <p:cViewPr varScale="1">
        <p:scale>
          <a:sx n="102" d="100"/>
          <a:sy n="102" d="100"/>
        </p:scale>
        <p:origin x="1548"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9F1F6E02-6715-43AD-B944-1C16D89D18B9}" type="datetimeFigureOut">
              <a:rPr lang="en-US" smtClean="0"/>
              <a:t>10/1/2024</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3DAD57AB-CC39-44B5-AF64-1F5817971C0A}" type="slidenum">
              <a:rPr lang="en-US" smtClean="0"/>
              <a:t>‹#›</a:t>
            </a:fld>
            <a:endParaRPr lang="en-US"/>
          </a:p>
        </p:txBody>
      </p:sp>
    </p:spTree>
    <p:extLst>
      <p:ext uri="{BB962C8B-B14F-4D97-AF65-F5344CB8AC3E}">
        <p14:creationId xmlns:p14="http://schemas.microsoft.com/office/powerpoint/2010/main" val="718855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613D023F-F51E-4D13-BD60-947E19F5F227}" type="datetimeFigureOut">
              <a:rPr lang="en-US" smtClean="0"/>
              <a:t>10/1/2024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05EE7928-81D0-4415-9F77-48CAF9BE195D}" type="slidenum">
              <a:rPr lang="en-US" smtClean="0"/>
              <a:t>‹#›</a:t>
            </a:fld>
            <a:endParaRPr lang="en-US"/>
          </a:p>
        </p:txBody>
      </p:sp>
    </p:spTree>
    <p:extLst>
      <p:ext uri="{BB962C8B-B14F-4D97-AF65-F5344CB8AC3E}">
        <p14:creationId xmlns:p14="http://schemas.microsoft.com/office/powerpoint/2010/main" val="747529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a:t>
            </a:fld>
            <a:endParaRPr lang="en-US"/>
          </a:p>
        </p:txBody>
      </p:sp>
    </p:spTree>
    <p:extLst>
      <p:ext uri="{BB962C8B-B14F-4D97-AF65-F5344CB8AC3E}">
        <p14:creationId xmlns:p14="http://schemas.microsoft.com/office/powerpoint/2010/main" val="45574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12</a:t>
            </a:fld>
            <a:endParaRPr lang="en-US"/>
          </a:p>
        </p:txBody>
      </p:sp>
    </p:spTree>
    <p:extLst>
      <p:ext uri="{BB962C8B-B14F-4D97-AF65-F5344CB8AC3E}">
        <p14:creationId xmlns:p14="http://schemas.microsoft.com/office/powerpoint/2010/main" val="1243777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13</a:t>
            </a:fld>
            <a:endParaRPr lang="en-US"/>
          </a:p>
        </p:txBody>
      </p:sp>
    </p:spTree>
    <p:extLst>
      <p:ext uri="{BB962C8B-B14F-4D97-AF65-F5344CB8AC3E}">
        <p14:creationId xmlns:p14="http://schemas.microsoft.com/office/powerpoint/2010/main" val="3227767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14</a:t>
            </a:fld>
            <a:endParaRPr lang="en-US"/>
          </a:p>
        </p:txBody>
      </p:sp>
    </p:spTree>
    <p:extLst>
      <p:ext uri="{BB962C8B-B14F-4D97-AF65-F5344CB8AC3E}">
        <p14:creationId xmlns:p14="http://schemas.microsoft.com/office/powerpoint/2010/main" val="2376765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15</a:t>
            </a:fld>
            <a:endParaRPr lang="en-US"/>
          </a:p>
        </p:txBody>
      </p:sp>
    </p:spTree>
    <p:extLst>
      <p:ext uri="{BB962C8B-B14F-4D97-AF65-F5344CB8AC3E}">
        <p14:creationId xmlns:p14="http://schemas.microsoft.com/office/powerpoint/2010/main" val="19300275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16</a:t>
            </a:fld>
            <a:endParaRPr lang="en-US"/>
          </a:p>
        </p:txBody>
      </p:sp>
    </p:spTree>
    <p:extLst>
      <p:ext uri="{BB962C8B-B14F-4D97-AF65-F5344CB8AC3E}">
        <p14:creationId xmlns:p14="http://schemas.microsoft.com/office/powerpoint/2010/main" val="3340775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17</a:t>
            </a:fld>
            <a:endParaRPr lang="en-US"/>
          </a:p>
        </p:txBody>
      </p:sp>
    </p:spTree>
    <p:extLst>
      <p:ext uri="{BB962C8B-B14F-4D97-AF65-F5344CB8AC3E}">
        <p14:creationId xmlns:p14="http://schemas.microsoft.com/office/powerpoint/2010/main" val="1882371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18</a:t>
            </a:fld>
            <a:endParaRPr lang="en-US"/>
          </a:p>
        </p:txBody>
      </p:sp>
    </p:spTree>
    <p:extLst>
      <p:ext uri="{BB962C8B-B14F-4D97-AF65-F5344CB8AC3E}">
        <p14:creationId xmlns:p14="http://schemas.microsoft.com/office/powerpoint/2010/main" val="3730889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19</a:t>
            </a:fld>
            <a:endParaRPr lang="en-US"/>
          </a:p>
        </p:txBody>
      </p:sp>
    </p:spTree>
    <p:extLst>
      <p:ext uri="{BB962C8B-B14F-4D97-AF65-F5344CB8AC3E}">
        <p14:creationId xmlns:p14="http://schemas.microsoft.com/office/powerpoint/2010/main" val="25495830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20</a:t>
            </a:fld>
            <a:endParaRPr lang="en-US"/>
          </a:p>
        </p:txBody>
      </p:sp>
    </p:spTree>
    <p:extLst>
      <p:ext uri="{BB962C8B-B14F-4D97-AF65-F5344CB8AC3E}">
        <p14:creationId xmlns:p14="http://schemas.microsoft.com/office/powerpoint/2010/main" val="3083249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21</a:t>
            </a:fld>
            <a:endParaRPr lang="en-US"/>
          </a:p>
        </p:txBody>
      </p:sp>
    </p:spTree>
    <p:extLst>
      <p:ext uri="{BB962C8B-B14F-4D97-AF65-F5344CB8AC3E}">
        <p14:creationId xmlns:p14="http://schemas.microsoft.com/office/powerpoint/2010/main" val="923358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2</a:t>
            </a:fld>
            <a:endParaRPr lang="en-US"/>
          </a:p>
        </p:txBody>
      </p:sp>
    </p:spTree>
    <p:extLst>
      <p:ext uri="{BB962C8B-B14F-4D97-AF65-F5344CB8AC3E}">
        <p14:creationId xmlns:p14="http://schemas.microsoft.com/office/powerpoint/2010/main" val="3574246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22</a:t>
            </a:fld>
            <a:endParaRPr lang="en-US"/>
          </a:p>
        </p:txBody>
      </p:sp>
    </p:spTree>
    <p:extLst>
      <p:ext uri="{BB962C8B-B14F-4D97-AF65-F5344CB8AC3E}">
        <p14:creationId xmlns:p14="http://schemas.microsoft.com/office/powerpoint/2010/main" val="24037054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23</a:t>
            </a:fld>
            <a:endParaRPr lang="en-US"/>
          </a:p>
        </p:txBody>
      </p:sp>
    </p:spTree>
    <p:extLst>
      <p:ext uri="{BB962C8B-B14F-4D97-AF65-F5344CB8AC3E}">
        <p14:creationId xmlns:p14="http://schemas.microsoft.com/office/powerpoint/2010/main" val="35506538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24</a:t>
            </a:fld>
            <a:endParaRPr lang="en-US"/>
          </a:p>
        </p:txBody>
      </p:sp>
    </p:spTree>
    <p:extLst>
      <p:ext uri="{BB962C8B-B14F-4D97-AF65-F5344CB8AC3E}">
        <p14:creationId xmlns:p14="http://schemas.microsoft.com/office/powerpoint/2010/main" val="353401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25</a:t>
            </a:fld>
            <a:endParaRPr lang="en-US"/>
          </a:p>
        </p:txBody>
      </p:sp>
    </p:spTree>
    <p:extLst>
      <p:ext uri="{BB962C8B-B14F-4D97-AF65-F5344CB8AC3E}">
        <p14:creationId xmlns:p14="http://schemas.microsoft.com/office/powerpoint/2010/main" val="12194337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38876661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7631829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42198377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32232156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22512275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1593385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3</a:t>
            </a:fld>
            <a:endParaRPr lang="en-US"/>
          </a:p>
        </p:txBody>
      </p:sp>
    </p:spTree>
    <p:extLst>
      <p:ext uri="{BB962C8B-B14F-4D97-AF65-F5344CB8AC3E}">
        <p14:creationId xmlns:p14="http://schemas.microsoft.com/office/powerpoint/2010/main" val="7407891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4394134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41251952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2746339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33330651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36</a:t>
            </a:fld>
            <a:endParaRPr lang="en-US"/>
          </a:p>
        </p:txBody>
      </p:sp>
    </p:spTree>
    <p:extLst>
      <p:ext uri="{BB962C8B-B14F-4D97-AF65-F5344CB8AC3E}">
        <p14:creationId xmlns:p14="http://schemas.microsoft.com/office/powerpoint/2010/main" val="25080230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37</a:t>
            </a:fld>
            <a:endParaRPr lang="en-US"/>
          </a:p>
        </p:txBody>
      </p:sp>
    </p:spTree>
    <p:extLst>
      <p:ext uri="{BB962C8B-B14F-4D97-AF65-F5344CB8AC3E}">
        <p14:creationId xmlns:p14="http://schemas.microsoft.com/office/powerpoint/2010/main" val="16024817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38</a:t>
            </a:fld>
            <a:endParaRPr lang="en-US"/>
          </a:p>
        </p:txBody>
      </p:sp>
    </p:spTree>
    <p:extLst>
      <p:ext uri="{BB962C8B-B14F-4D97-AF65-F5344CB8AC3E}">
        <p14:creationId xmlns:p14="http://schemas.microsoft.com/office/powerpoint/2010/main" val="17516899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39</a:t>
            </a:fld>
            <a:endParaRPr lang="en-US"/>
          </a:p>
        </p:txBody>
      </p:sp>
    </p:spTree>
    <p:extLst>
      <p:ext uri="{BB962C8B-B14F-4D97-AF65-F5344CB8AC3E}">
        <p14:creationId xmlns:p14="http://schemas.microsoft.com/office/powerpoint/2010/main" val="36678188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40</a:t>
            </a:fld>
            <a:endParaRPr lang="en-US"/>
          </a:p>
        </p:txBody>
      </p:sp>
    </p:spTree>
    <p:extLst>
      <p:ext uri="{BB962C8B-B14F-4D97-AF65-F5344CB8AC3E}">
        <p14:creationId xmlns:p14="http://schemas.microsoft.com/office/powerpoint/2010/main" val="36870410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41</a:t>
            </a:fld>
            <a:endParaRPr lang="en-US"/>
          </a:p>
        </p:txBody>
      </p:sp>
    </p:spTree>
    <p:extLst>
      <p:ext uri="{BB962C8B-B14F-4D97-AF65-F5344CB8AC3E}">
        <p14:creationId xmlns:p14="http://schemas.microsoft.com/office/powerpoint/2010/main" val="3165456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a:t>
            </a:fld>
            <a:endParaRPr lang="en-US"/>
          </a:p>
        </p:txBody>
      </p:sp>
    </p:spTree>
    <p:extLst>
      <p:ext uri="{BB962C8B-B14F-4D97-AF65-F5344CB8AC3E}">
        <p14:creationId xmlns:p14="http://schemas.microsoft.com/office/powerpoint/2010/main" val="10062083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42</a:t>
            </a:fld>
            <a:endParaRPr lang="en-US"/>
          </a:p>
        </p:txBody>
      </p:sp>
    </p:spTree>
    <p:extLst>
      <p:ext uri="{BB962C8B-B14F-4D97-AF65-F5344CB8AC3E}">
        <p14:creationId xmlns:p14="http://schemas.microsoft.com/office/powerpoint/2010/main" val="17489399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43</a:t>
            </a:fld>
            <a:endParaRPr lang="en-US"/>
          </a:p>
        </p:txBody>
      </p:sp>
    </p:spTree>
    <p:extLst>
      <p:ext uri="{BB962C8B-B14F-4D97-AF65-F5344CB8AC3E}">
        <p14:creationId xmlns:p14="http://schemas.microsoft.com/office/powerpoint/2010/main" val="40602785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44</a:t>
            </a:fld>
            <a:endParaRPr lang="en-US"/>
          </a:p>
        </p:txBody>
      </p:sp>
    </p:spTree>
    <p:extLst>
      <p:ext uri="{BB962C8B-B14F-4D97-AF65-F5344CB8AC3E}">
        <p14:creationId xmlns:p14="http://schemas.microsoft.com/office/powerpoint/2010/main" val="35753998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45</a:t>
            </a:fld>
            <a:endParaRPr lang="en-US"/>
          </a:p>
        </p:txBody>
      </p:sp>
    </p:spTree>
    <p:extLst>
      <p:ext uri="{BB962C8B-B14F-4D97-AF65-F5344CB8AC3E}">
        <p14:creationId xmlns:p14="http://schemas.microsoft.com/office/powerpoint/2010/main" val="6676473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46</a:t>
            </a:fld>
            <a:endParaRPr lang="en-US"/>
          </a:p>
        </p:txBody>
      </p:sp>
    </p:spTree>
    <p:extLst>
      <p:ext uri="{BB962C8B-B14F-4D97-AF65-F5344CB8AC3E}">
        <p14:creationId xmlns:p14="http://schemas.microsoft.com/office/powerpoint/2010/main" val="237247464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47</a:t>
            </a:fld>
            <a:endParaRPr lang="en-US"/>
          </a:p>
        </p:txBody>
      </p:sp>
    </p:spTree>
    <p:extLst>
      <p:ext uri="{BB962C8B-B14F-4D97-AF65-F5344CB8AC3E}">
        <p14:creationId xmlns:p14="http://schemas.microsoft.com/office/powerpoint/2010/main" val="6582776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49</a:t>
            </a:fld>
            <a:endParaRPr lang="en-US"/>
          </a:p>
        </p:txBody>
      </p:sp>
    </p:spTree>
    <p:extLst>
      <p:ext uri="{BB962C8B-B14F-4D97-AF65-F5344CB8AC3E}">
        <p14:creationId xmlns:p14="http://schemas.microsoft.com/office/powerpoint/2010/main" val="35066437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50</a:t>
            </a:fld>
            <a:endParaRPr lang="en-US"/>
          </a:p>
        </p:txBody>
      </p:sp>
    </p:spTree>
    <p:extLst>
      <p:ext uri="{BB962C8B-B14F-4D97-AF65-F5344CB8AC3E}">
        <p14:creationId xmlns:p14="http://schemas.microsoft.com/office/powerpoint/2010/main" val="29962731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51</a:t>
            </a:fld>
            <a:endParaRPr lang="en-US"/>
          </a:p>
        </p:txBody>
      </p:sp>
    </p:spTree>
    <p:extLst>
      <p:ext uri="{BB962C8B-B14F-4D97-AF65-F5344CB8AC3E}">
        <p14:creationId xmlns:p14="http://schemas.microsoft.com/office/powerpoint/2010/main" val="347256133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52</a:t>
            </a:fld>
            <a:endParaRPr lang="en-US"/>
          </a:p>
        </p:txBody>
      </p:sp>
    </p:spTree>
    <p:extLst>
      <p:ext uri="{BB962C8B-B14F-4D97-AF65-F5344CB8AC3E}">
        <p14:creationId xmlns:p14="http://schemas.microsoft.com/office/powerpoint/2010/main" val="511198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a:t>
            </a:fld>
            <a:endParaRPr lang="en-US"/>
          </a:p>
        </p:txBody>
      </p:sp>
    </p:spTree>
    <p:extLst>
      <p:ext uri="{BB962C8B-B14F-4D97-AF65-F5344CB8AC3E}">
        <p14:creationId xmlns:p14="http://schemas.microsoft.com/office/powerpoint/2010/main" val="361241559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53</a:t>
            </a:fld>
            <a:endParaRPr lang="en-US"/>
          </a:p>
        </p:txBody>
      </p:sp>
    </p:spTree>
    <p:extLst>
      <p:ext uri="{BB962C8B-B14F-4D97-AF65-F5344CB8AC3E}">
        <p14:creationId xmlns:p14="http://schemas.microsoft.com/office/powerpoint/2010/main" val="296228362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54</a:t>
            </a:fld>
            <a:endParaRPr lang="en-US"/>
          </a:p>
        </p:txBody>
      </p:sp>
    </p:spTree>
    <p:extLst>
      <p:ext uri="{BB962C8B-B14F-4D97-AF65-F5344CB8AC3E}">
        <p14:creationId xmlns:p14="http://schemas.microsoft.com/office/powerpoint/2010/main" val="275244804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55</a:t>
            </a:fld>
            <a:endParaRPr lang="en-US"/>
          </a:p>
        </p:txBody>
      </p:sp>
    </p:spTree>
    <p:extLst>
      <p:ext uri="{BB962C8B-B14F-4D97-AF65-F5344CB8AC3E}">
        <p14:creationId xmlns:p14="http://schemas.microsoft.com/office/powerpoint/2010/main" val="59256451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56</a:t>
            </a:fld>
            <a:endParaRPr lang="en-US"/>
          </a:p>
        </p:txBody>
      </p:sp>
    </p:spTree>
    <p:extLst>
      <p:ext uri="{BB962C8B-B14F-4D97-AF65-F5344CB8AC3E}">
        <p14:creationId xmlns:p14="http://schemas.microsoft.com/office/powerpoint/2010/main" val="66659463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57</a:t>
            </a:fld>
            <a:endParaRPr lang="en-US"/>
          </a:p>
        </p:txBody>
      </p:sp>
    </p:spTree>
    <p:extLst>
      <p:ext uri="{BB962C8B-B14F-4D97-AF65-F5344CB8AC3E}">
        <p14:creationId xmlns:p14="http://schemas.microsoft.com/office/powerpoint/2010/main" val="136366745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58</a:t>
            </a:fld>
            <a:endParaRPr lang="en-US"/>
          </a:p>
        </p:txBody>
      </p:sp>
    </p:spTree>
    <p:extLst>
      <p:ext uri="{BB962C8B-B14F-4D97-AF65-F5344CB8AC3E}">
        <p14:creationId xmlns:p14="http://schemas.microsoft.com/office/powerpoint/2010/main" val="285673933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59</a:t>
            </a:fld>
            <a:endParaRPr lang="en-US"/>
          </a:p>
        </p:txBody>
      </p:sp>
    </p:spTree>
    <p:extLst>
      <p:ext uri="{BB962C8B-B14F-4D97-AF65-F5344CB8AC3E}">
        <p14:creationId xmlns:p14="http://schemas.microsoft.com/office/powerpoint/2010/main" val="3219601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60</a:t>
            </a:fld>
            <a:endParaRPr lang="en-US"/>
          </a:p>
        </p:txBody>
      </p:sp>
    </p:spTree>
    <p:extLst>
      <p:ext uri="{BB962C8B-B14F-4D97-AF65-F5344CB8AC3E}">
        <p14:creationId xmlns:p14="http://schemas.microsoft.com/office/powerpoint/2010/main" val="274685143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61</a:t>
            </a:fld>
            <a:endParaRPr lang="en-US"/>
          </a:p>
        </p:txBody>
      </p:sp>
    </p:spTree>
    <p:extLst>
      <p:ext uri="{BB962C8B-B14F-4D97-AF65-F5344CB8AC3E}">
        <p14:creationId xmlns:p14="http://schemas.microsoft.com/office/powerpoint/2010/main" val="109980338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62</a:t>
            </a:fld>
            <a:endParaRPr lang="en-US"/>
          </a:p>
        </p:txBody>
      </p:sp>
    </p:spTree>
    <p:extLst>
      <p:ext uri="{BB962C8B-B14F-4D97-AF65-F5344CB8AC3E}">
        <p14:creationId xmlns:p14="http://schemas.microsoft.com/office/powerpoint/2010/main" val="2746851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8</a:t>
            </a:fld>
            <a:endParaRPr lang="en-US"/>
          </a:p>
        </p:txBody>
      </p:sp>
    </p:spTree>
    <p:extLst>
      <p:ext uri="{BB962C8B-B14F-4D97-AF65-F5344CB8AC3E}">
        <p14:creationId xmlns:p14="http://schemas.microsoft.com/office/powerpoint/2010/main" val="424597529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63</a:t>
            </a:fld>
            <a:endParaRPr lang="en-US"/>
          </a:p>
        </p:txBody>
      </p:sp>
    </p:spTree>
    <p:extLst>
      <p:ext uri="{BB962C8B-B14F-4D97-AF65-F5344CB8AC3E}">
        <p14:creationId xmlns:p14="http://schemas.microsoft.com/office/powerpoint/2010/main" val="110541454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64</a:t>
            </a:fld>
            <a:endParaRPr lang="en-US"/>
          </a:p>
        </p:txBody>
      </p:sp>
    </p:spTree>
    <p:extLst>
      <p:ext uri="{BB962C8B-B14F-4D97-AF65-F5344CB8AC3E}">
        <p14:creationId xmlns:p14="http://schemas.microsoft.com/office/powerpoint/2010/main" val="274685143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65</a:t>
            </a:fld>
            <a:endParaRPr lang="en-US"/>
          </a:p>
        </p:txBody>
      </p:sp>
    </p:spTree>
    <p:extLst>
      <p:ext uri="{BB962C8B-B14F-4D97-AF65-F5344CB8AC3E}">
        <p14:creationId xmlns:p14="http://schemas.microsoft.com/office/powerpoint/2010/main" val="274685143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66</a:t>
            </a:fld>
            <a:endParaRPr lang="en-US"/>
          </a:p>
        </p:txBody>
      </p:sp>
    </p:spTree>
    <p:extLst>
      <p:ext uri="{BB962C8B-B14F-4D97-AF65-F5344CB8AC3E}">
        <p14:creationId xmlns:p14="http://schemas.microsoft.com/office/powerpoint/2010/main" val="415216016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67</a:t>
            </a:fld>
            <a:endParaRPr lang="en-US"/>
          </a:p>
        </p:txBody>
      </p:sp>
    </p:spTree>
    <p:extLst>
      <p:ext uri="{BB962C8B-B14F-4D97-AF65-F5344CB8AC3E}">
        <p14:creationId xmlns:p14="http://schemas.microsoft.com/office/powerpoint/2010/main" val="350512824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68</a:t>
            </a:fld>
            <a:endParaRPr lang="en-US"/>
          </a:p>
        </p:txBody>
      </p:sp>
    </p:spTree>
    <p:extLst>
      <p:ext uri="{BB962C8B-B14F-4D97-AF65-F5344CB8AC3E}">
        <p14:creationId xmlns:p14="http://schemas.microsoft.com/office/powerpoint/2010/main" val="95381381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69</a:t>
            </a:fld>
            <a:endParaRPr lang="en-US"/>
          </a:p>
        </p:txBody>
      </p:sp>
    </p:spTree>
    <p:extLst>
      <p:ext uri="{BB962C8B-B14F-4D97-AF65-F5344CB8AC3E}">
        <p14:creationId xmlns:p14="http://schemas.microsoft.com/office/powerpoint/2010/main" val="24722345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70</a:t>
            </a:fld>
            <a:endParaRPr lang="en-US"/>
          </a:p>
        </p:txBody>
      </p:sp>
    </p:spTree>
    <p:extLst>
      <p:ext uri="{BB962C8B-B14F-4D97-AF65-F5344CB8AC3E}">
        <p14:creationId xmlns:p14="http://schemas.microsoft.com/office/powerpoint/2010/main" val="352982813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71</a:t>
            </a:fld>
            <a:endParaRPr lang="en-US"/>
          </a:p>
        </p:txBody>
      </p:sp>
    </p:spTree>
    <p:extLst>
      <p:ext uri="{BB962C8B-B14F-4D97-AF65-F5344CB8AC3E}">
        <p14:creationId xmlns:p14="http://schemas.microsoft.com/office/powerpoint/2010/main" val="275051693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72</a:t>
            </a:fld>
            <a:endParaRPr lang="en-US"/>
          </a:p>
        </p:txBody>
      </p:sp>
    </p:spTree>
    <p:extLst>
      <p:ext uri="{BB962C8B-B14F-4D97-AF65-F5344CB8AC3E}">
        <p14:creationId xmlns:p14="http://schemas.microsoft.com/office/powerpoint/2010/main" val="4020674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9</a:t>
            </a:fld>
            <a:endParaRPr lang="en-US"/>
          </a:p>
        </p:txBody>
      </p:sp>
    </p:spTree>
    <p:extLst>
      <p:ext uri="{BB962C8B-B14F-4D97-AF65-F5344CB8AC3E}">
        <p14:creationId xmlns:p14="http://schemas.microsoft.com/office/powerpoint/2010/main" val="353310151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73</a:t>
            </a:fld>
            <a:endParaRPr lang="en-US"/>
          </a:p>
        </p:txBody>
      </p:sp>
    </p:spTree>
    <p:extLst>
      <p:ext uri="{BB962C8B-B14F-4D97-AF65-F5344CB8AC3E}">
        <p14:creationId xmlns:p14="http://schemas.microsoft.com/office/powerpoint/2010/main" val="112977855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74</a:t>
            </a:fld>
            <a:endParaRPr lang="en-US"/>
          </a:p>
        </p:txBody>
      </p:sp>
    </p:spTree>
    <p:extLst>
      <p:ext uri="{BB962C8B-B14F-4D97-AF65-F5344CB8AC3E}">
        <p14:creationId xmlns:p14="http://schemas.microsoft.com/office/powerpoint/2010/main" val="53407218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75</a:t>
            </a:fld>
            <a:endParaRPr lang="en-US"/>
          </a:p>
        </p:txBody>
      </p:sp>
    </p:spTree>
    <p:extLst>
      <p:ext uri="{BB962C8B-B14F-4D97-AF65-F5344CB8AC3E}">
        <p14:creationId xmlns:p14="http://schemas.microsoft.com/office/powerpoint/2010/main" val="412751557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76</a:t>
            </a:fld>
            <a:endParaRPr lang="en-US"/>
          </a:p>
        </p:txBody>
      </p:sp>
    </p:spTree>
    <p:extLst>
      <p:ext uri="{BB962C8B-B14F-4D97-AF65-F5344CB8AC3E}">
        <p14:creationId xmlns:p14="http://schemas.microsoft.com/office/powerpoint/2010/main" val="168118281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77</a:t>
            </a:fld>
            <a:endParaRPr lang="en-US"/>
          </a:p>
        </p:txBody>
      </p:sp>
    </p:spTree>
    <p:extLst>
      <p:ext uri="{BB962C8B-B14F-4D97-AF65-F5344CB8AC3E}">
        <p14:creationId xmlns:p14="http://schemas.microsoft.com/office/powerpoint/2010/main" val="342696705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78</a:t>
            </a:fld>
            <a:endParaRPr lang="en-US"/>
          </a:p>
        </p:txBody>
      </p:sp>
    </p:spTree>
    <p:extLst>
      <p:ext uri="{BB962C8B-B14F-4D97-AF65-F5344CB8AC3E}">
        <p14:creationId xmlns:p14="http://schemas.microsoft.com/office/powerpoint/2010/main" val="122517465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79</a:t>
            </a:fld>
            <a:endParaRPr lang="en-US"/>
          </a:p>
        </p:txBody>
      </p:sp>
    </p:spTree>
    <p:extLst>
      <p:ext uri="{BB962C8B-B14F-4D97-AF65-F5344CB8AC3E}">
        <p14:creationId xmlns:p14="http://schemas.microsoft.com/office/powerpoint/2010/main" val="122057562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80</a:t>
            </a:fld>
            <a:endParaRPr lang="en-US"/>
          </a:p>
        </p:txBody>
      </p:sp>
    </p:spTree>
    <p:extLst>
      <p:ext uri="{BB962C8B-B14F-4D97-AF65-F5344CB8AC3E}">
        <p14:creationId xmlns:p14="http://schemas.microsoft.com/office/powerpoint/2010/main" val="347086888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81</a:t>
            </a:fld>
            <a:endParaRPr lang="en-US"/>
          </a:p>
        </p:txBody>
      </p:sp>
    </p:spTree>
    <p:extLst>
      <p:ext uri="{BB962C8B-B14F-4D97-AF65-F5344CB8AC3E}">
        <p14:creationId xmlns:p14="http://schemas.microsoft.com/office/powerpoint/2010/main" val="2044266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10</a:t>
            </a:fld>
            <a:endParaRPr lang="en-US"/>
          </a:p>
        </p:txBody>
      </p:sp>
    </p:spTree>
    <p:extLst>
      <p:ext uri="{BB962C8B-B14F-4D97-AF65-F5344CB8AC3E}">
        <p14:creationId xmlns:p14="http://schemas.microsoft.com/office/powerpoint/2010/main" val="386421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EE7928-81D0-4415-9F77-48CAF9BE195D}" type="slidenum">
              <a:rPr lang="en-US" smtClean="0"/>
              <a:t>11</a:t>
            </a:fld>
            <a:endParaRPr lang="en-US"/>
          </a:p>
        </p:txBody>
      </p:sp>
    </p:spTree>
    <p:extLst>
      <p:ext uri="{BB962C8B-B14F-4D97-AF65-F5344CB8AC3E}">
        <p14:creationId xmlns:p14="http://schemas.microsoft.com/office/powerpoint/2010/main" val="619807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F2F62DAA-5CF8-442B-9F31-327913436C1C}" type="datetimeFigureOut">
              <a:rPr lang="en-US" smtClean="0"/>
              <a:t>10/1/2024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94209C5-0A4F-40E8-B92D-BC9E2BB583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F62DAA-5CF8-442B-9F31-327913436C1C}"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209C5-0A4F-40E8-B92D-BC9E2BB5834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F62DAA-5CF8-442B-9F31-327913436C1C}"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209C5-0A4F-40E8-B92D-BC9E2BB5834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F2F62DAA-5CF8-442B-9F31-327913436C1C}" type="datetimeFigureOut">
              <a:rPr lang="en-US" smtClean="0"/>
              <a:t>10/1/2024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E94209C5-0A4F-40E8-B92D-BC9E2BB5834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F2F62DAA-5CF8-442B-9F31-327913436C1C}" type="datetimeFigureOut">
              <a:rPr lang="en-US" smtClean="0"/>
              <a:t>10/1/2024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E94209C5-0A4F-40E8-B92D-BC9E2BB5834F}"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F2F62DAA-5CF8-442B-9F31-327913436C1C}" type="datetimeFigureOut">
              <a:rPr lang="en-US" smtClean="0"/>
              <a:t>10/1/2024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E94209C5-0A4F-40E8-B92D-BC9E2BB5834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F2F62DAA-5CF8-442B-9F31-327913436C1C}" type="datetimeFigureOut">
              <a:rPr lang="en-US" smtClean="0"/>
              <a:t>10/1/2024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94209C5-0A4F-40E8-B92D-BC9E2BB5834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F62DAA-5CF8-442B-9F31-327913436C1C}"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4209C5-0A4F-40E8-B92D-BC9E2BB5834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F2F62DAA-5CF8-442B-9F31-327913436C1C}" type="datetimeFigureOut">
              <a:rPr lang="en-US" smtClean="0"/>
              <a:t>10/1/2024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E94209C5-0A4F-40E8-B92D-BC9E2BB583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F2F62DAA-5CF8-442B-9F31-327913436C1C}" type="datetimeFigureOut">
              <a:rPr lang="en-US" smtClean="0"/>
              <a:t>10/1/2024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94209C5-0A4F-40E8-B92D-BC9E2BB5834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F2F62DAA-5CF8-442B-9F31-327913436C1C}" type="datetimeFigureOut">
              <a:rPr lang="en-US" smtClean="0"/>
              <a:t>10/1/2024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94209C5-0A4F-40E8-B92D-BC9E2BB5834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2F62DAA-5CF8-442B-9F31-327913436C1C}" type="datetimeFigureOut">
              <a:rPr lang="en-US" smtClean="0"/>
              <a:t>10/1/2024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94209C5-0A4F-40E8-B92D-BC9E2BB5834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743200"/>
            <a:ext cx="8008143" cy="1470025"/>
          </a:xfrm>
        </p:spPr>
        <p:txBody>
          <a:bodyPr>
            <a:noAutofit/>
          </a:bodyPr>
          <a:lstStyle/>
          <a:p>
            <a:r>
              <a:rPr lang="en-US" sz="5400" dirty="0" smtClean="0"/>
              <a:t>Motivational Interviewing with Resistant Clients</a:t>
            </a:r>
            <a:br>
              <a:rPr lang="en-US" sz="5400" dirty="0" smtClean="0"/>
            </a:br>
            <a:r>
              <a:rPr lang="en-US" sz="2400" dirty="0" smtClean="0"/>
              <a:t>Overcoming Barriers and Working Together</a:t>
            </a:r>
            <a:endParaRPr lang="en-US" sz="2400" dirty="0"/>
          </a:p>
        </p:txBody>
      </p:sp>
      <p:sp>
        <p:nvSpPr>
          <p:cNvPr id="3" name="Subtitle 2"/>
          <p:cNvSpPr>
            <a:spLocks noGrp="1"/>
          </p:cNvSpPr>
          <p:nvPr>
            <p:ph type="subTitle" idx="1"/>
          </p:nvPr>
        </p:nvSpPr>
        <p:spPr>
          <a:xfrm>
            <a:off x="228600" y="5029200"/>
            <a:ext cx="8062912" cy="1752600"/>
          </a:xfrm>
        </p:spPr>
        <p:txBody>
          <a:bodyPr/>
          <a:lstStyle/>
          <a:p>
            <a:pPr algn="l"/>
            <a:r>
              <a:rPr lang="en-US" b="1" dirty="0" smtClean="0">
                <a:solidFill>
                  <a:schemeClr val="tx1"/>
                </a:solidFill>
              </a:rPr>
              <a:t>Jacob </a:t>
            </a:r>
            <a:r>
              <a:rPr lang="en-US" b="1" dirty="0" err="1" smtClean="0">
                <a:solidFill>
                  <a:schemeClr val="tx1"/>
                </a:solidFill>
              </a:rPr>
              <a:t>Sadon</a:t>
            </a:r>
            <a:endParaRPr lang="en-US" b="1" dirty="0">
              <a:solidFill>
                <a:schemeClr val="tx1"/>
              </a:solidFill>
            </a:endParaRPr>
          </a:p>
          <a:p>
            <a:pPr algn="l"/>
            <a:r>
              <a:rPr lang="en-US" b="1" dirty="0" smtClean="0">
                <a:solidFill>
                  <a:schemeClr val="tx1"/>
                </a:solidFill>
              </a:rPr>
              <a:t>Organizational Development Manager</a:t>
            </a:r>
          </a:p>
          <a:p>
            <a:pPr algn="l"/>
            <a:r>
              <a:rPr lang="en-US" b="1" dirty="0" smtClean="0">
                <a:solidFill>
                  <a:schemeClr val="tx1"/>
                </a:solidFill>
              </a:rPr>
              <a:t>Oriana House, Inc.</a:t>
            </a:r>
            <a:endParaRPr lang="en-US" b="1"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1371600"/>
            <a:ext cx="5299364" cy="6858000"/>
          </a:xfrm>
          <a:prstGeom prst="rect">
            <a:avLst/>
          </a:prstGeom>
        </p:spPr>
      </p:pic>
    </p:spTree>
    <p:extLst>
      <p:ext uri="{BB962C8B-B14F-4D97-AF65-F5344CB8AC3E}">
        <p14:creationId xmlns:p14="http://schemas.microsoft.com/office/powerpoint/2010/main" val="117879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a:t>
            </a:r>
            <a:endParaRPr lang="en-US" dirty="0"/>
          </a:p>
        </p:txBody>
      </p:sp>
      <p:sp>
        <p:nvSpPr>
          <p:cNvPr id="3" name="Content Placeholder 2"/>
          <p:cNvSpPr>
            <a:spLocks noGrp="1"/>
          </p:cNvSpPr>
          <p:nvPr>
            <p:ph idx="1"/>
          </p:nvPr>
        </p:nvSpPr>
        <p:spPr/>
        <p:txBody>
          <a:bodyPr/>
          <a:lstStyle/>
          <a:p>
            <a:r>
              <a:rPr lang="en-US" dirty="0" smtClean="0"/>
              <a:t>What does it mean for both parties to take an active role in case management?</a:t>
            </a:r>
            <a:endParaRPr lang="en-US" dirty="0"/>
          </a:p>
        </p:txBody>
      </p:sp>
    </p:spTree>
    <p:extLst>
      <p:ext uri="{BB962C8B-B14F-4D97-AF65-F5344CB8AC3E}">
        <p14:creationId xmlns:p14="http://schemas.microsoft.com/office/powerpoint/2010/main" val="22334561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Collaborative</a:t>
            </a:r>
          </a:p>
        </p:txBody>
      </p:sp>
      <p:sp>
        <p:nvSpPr>
          <p:cNvPr id="3" name="Content Placeholder 2"/>
          <p:cNvSpPr>
            <a:spLocks noGrp="1"/>
          </p:cNvSpPr>
          <p:nvPr>
            <p:ph idx="1"/>
          </p:nvPr>
        </p:nvSpPr>
        <p:spPr/>
        <p:txBody>
          <a:bodyPr>
            <a:normAutofit/>
          </a:bodyPr>
          <a:lstStyle/>
          <a:p>
            <a:r>
              <a:rPr lang="en-US" dirty="0" smtClean="0"/>
              <a:t>Is </a:t>
            </a:r>
            <a:r>
              <a:rPr lang="en-US" dirty="0"/>
              <a:t>a collaborative relationship everyone’s strength?</a:t>
            </a:r>
          </a:p>
          <a:p>
            <a:endParaRPr lang="en-US" dirty="0" smtClean="0"/>
          </a:p>
          <a:p>
            <a:endParaRPr lang="en-US" dirty="0"/>
          </a:p>
          <a:p>
            <a:r>
              <a:rPr lang="en-US" dirty="0" smtClean="0"/>
              <a:t>Examples of non-collaborative relationships?</a:t>
            </a:r>
          </a:p>
          <a:p>
            <a:pPr lvl="1"/>
            <a:r>
              <a:rPr lang="en-US" dirty="0" smtClean="0"/>
              <a:t>Things people say or do</a:t>
            </a:r>
          </a:p>
          <a:p>
            <a:endParaRPr lang="en-US" dirty="0" smtClean="0"/>
          </a:p>
          <a:p>
            <a:endParaRPr lang="en-US" dirty="0"/>
          </a:p>
        </p:txBody>
      </p:sp>
    </p:spTree>
    <p:extLst>
      <p:ext uri="{BB962C8B-B14F-4D97-AF65-F5344CB8AC3E}">
        <p14:creationId xmlns:p14="http://schemas.microsoft.com/office/powerpoint/2010/main" val="2549633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685800" y="457200"/>
            <a:ext cx="40386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329184"/>
            <a:ext cx="8229600" cy="1399032"/>
          </a:xfrm>
        </p:spPr>
        <p:txBody>
          <a:bodyPr/>
          <a:lstStyle/>
          <a:p>
            <a:r>
              <a:rPr lang="en-US" dirty="0" smtClean="0"/>
              <a:t>Collaborative vs Confronting</a:t>
            </a:r>
            <a:endParaRPr lang="en-US" dirty="0"/>
          </a:p>
        </p:txBody>
      </p:sp>
      <p:sp>
        <p:nvSpPr>
          <p:cNvPr id="3" name="Content Placeholder 2"/>
          <p:cNvSpPr>
            <a:spLocks noGrp="1"/>
          </p:cNvSpPr>
          <p:nvPr>
            <p:ph idx="1"/>
          </p:nvPr>
        </p:nvSpPr>
        <p:spPr/>
        <p:txBody>
          <a:bodyPr/>
          <a:lstStyle/>
          <a:p>
            <a:r>
              <a:rPr lang="en-US" dirty="0" smtClean="0"/>
              <a:t>Client: I need to get a job, I don’t have time for all these classes. I got tons of bills to pay.</a:t>
            </a:r>
          </a:p>
          <a:p>
            <a:endParaRPr lang="en-US" dirty="0"/>
          </a:p>
          <a:p>
            <a:r>
              <a:rPr lang="en-US" dirty="0" smtClean="0"/>
              <a:t>Agent: There is a lot on your plate right now. Let’s talk about what the classes are about, their timeframes, and come up with a  path that seems realistic to you.</a:t>
            </a:r>
            <a:endParaRPr lang="en-US" dirty="0"/>
          </a:p>
        </p:txBody>
      </p:sp>
    </p:spTree>
    <p:extLst>
      <p:ext uri="{BB962C8B-B14F-4D97-AF65-F5344CB8AC3E}">
        <p14:creationId xmlns:p14="http://schemas.microsoft.com/office/powerpoint/2010/main" val="295625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257800" y="457200"/>
            <a:ext cx="3429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Collaborative vs Confronting</a:t>
            </a:r>
          </a:p>
        </p:txBody>
      </p:sp>
      <p:sp>
        <p:nvSpPr>
          <p:cNvPr id="3" name="Content Placeholder 2"/>
          <p:cNvSpPr>
            <a:spLocks noGrp="1"/>
          </p:cNvSpPr>
          <p:nvPr>
            <p:ph idx="1"/>
          </p:nvPr>
        </p:nvSpPr>
        <p:spPr/>
        <p:txBody>
          <a:bodyPr/>
          <a:lstStyle/>
          <a:p>
            <a:r>
              <a:rPr lang="en-US" dirty="0"/>
              <a:t>Client: I need to get a job, I don’t have time for all these classes. I got tons of bills to pay.</a:t>
            </a:r>
          </a:p>
          <a:p>
            <a:endParaRPr lang="en-US" dirty="0" smtClean="0"/>
          </a:p>
          <a:p>
            <a:endParaRPr lang="en-US" dirty="0"/>
          </a:p>
          <a:p>
            <a:r>
              <a:rPr lang="en-US" dirty="0" smtClean="0"/>
              <a:t>Agent: Your ORAS is high risk so these classes are mandatory, no way around it.</a:t>
            </a:r>
            <a:endParaRPr lang="en-US" dirty="0"/>
          </a:p>
        </p:txBody>
      </p:sp>
    </p:spTree>
    <p:extLst>
      <p:ext uri="{BB962C8B-B14F-4D97-AF65-F5344CB8AC3E}">
        <p14:creationId xmlns:p14="http://schemas.microsoft.com/office/powerpoint/2010/main" val="213438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Collaborative</a:t>
            </a:r>
          </a:p>
        </p:txBody>
      </p:sp>
      <p:sp>
        <p:nvSpPr>
          <p:cNvPr id="3" name="Content Placeholder 2"/>
          <p:cNvSpPr>
            <a:spLocks noGrp="1"/>
          </p:cNvSpPr>
          <p:nvPr>
            <p:ph idx="1"/>
          </p:nvPr>
        </p:nvSpPr>
        <p:spPr/>
        <p:txBody>
          <a:bodyPr/>
          <a:lstStyle/>
          <a:p>
            <a:r>
              <a:rPr lang="en-US" dirty="0" smtClean="0"/>
              <a:t>Relationship must be collaborative for MI to work</a:t>
            </a:r>
          </a:p>
          <a:p>
            <a:pPr lvl="1"/>
            <a:r>
              <a:rPr lang="en-US" dirty="0" smtClean="0"/>
              <a:t>And for change to happen</a:t>
            </a:r>
          </a:p>
          <a:p>
            <a:endParaRPr lang="en-US" dirty="0"/>
          </a:p>
          <a:p>
            <a:endParaRPr lang="en-US" dirty="0" smtClean="0"/>
          </a:p>
        </p:txBody>
      </p:sp>
    </p:spTree>
    <p:extLst>
      <p:ext uri="{BB962C8B-B14F-4D97-AF65-F5344CB8AC3E}">
        <p14:creationId xmlns:p14="http://schemas.microsoft.com/office/powerpoint/2010/main" val="702045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38200" y="2362200"/>
            <a:ext cx="2743200" cy="60960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343400" y="2362200"/>
            <a:ext cx="2057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57800" y="2819400"/>
            <a:ext cx="21336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Spirit of MI</a:t>
            </a:r>
            <a:endParaRPr lang="en-US" dirty="0"/>
          </a:p>
        </p:txBody>
      </p:sp>
      <p:sp>
        <p:nvSpPr>
          <p:cNvPr id="3" name="Content Placeholder 2"/>
          <p:cNvSpPr>
            <a:spLocks noGrp="1"/>
          </p:cNvSpPr>
          <p:nvPr>
            <p:ph idx="1"/>
          </p:nvPr>
        </p:nvSpPr>
        <p:spPr>
          <a:xfrm>
            <a:off x="533400" y="1905000"/>
            <a:ext cx="8229600" cy="4572000"/>
          </a:xfrm>
        </p:spPr>
        <p:txBody>
          <a:bodyPr/>
          <a:lstStyle/>
          <a:p>
            <a:r>
              <a:rPr lang="en-US" dirty="0" smtClean="0"/>
              <a:t>Forming a relationship with a client that is collaborative and engaging while focusing on the client’s autonomy</a:t>
            </a:r>
          </a:p>
          <a:p>
            <a:endParaRPr lang="en-US" dirty="0" smtClean="0"/>
          </a:p>
          <a:p>
            <a:endParaRPr lang="en-US" dirty="0"/>
          </a:p>
        </p:txBody>
      </p:sp>
    </p:spTree>
    <p:extLst>
      <p:ext uri="{BB962C8B-B14F-4D97-AF65-F5344CB8AC3E}">
        <p14:creationId xmlns:p14="http://schemas.microsoft.com/office/powerpoint/2010/main" val="2243507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Engaging</a:t>
            </a:r>
            <a:endParaRPr lang="en-US" dirty="0"/>
          </a:p>
        </p:txBody>
      </p:sp>
      <p:sp>
        <p:nvSpPr>
          <p:cNvPr id="3" name="Content Placeholder 2"/>
          <p:cNvSpPr>
            <a:spLocks noGrp="1"/>
          </p:cNvSpPr>
          <p:nvPr>
            <p:ph idx="1"/>
          </p:nvPr>
        </p:nvSpPr>
        <p:spPr/>
        <p:txBody>
          <a:bodyPr/>
          <a:lstStyle/>
          <a:p>
            <a:r>
              <a:rPr lang="en-US" dirty="0" smtClean="0"/>
              <a:t>Making the client an active participant</a:t>
            </a:r>
          </a:p>
          <a:p>
            <a:endParaRPr lang="en-US" dirty="0"/>
          </a:p>
          <a:p>
            <a:endParaRPr lang="en-US" dirty="0" smtClean="0"/>
          </a:p>
          <a:p>
            <a:r>
              <a:rPr lang="en-US" dirty="0" smtClean="0"/>
              <a:t>Active participant in…what?</a:t>
            </a:r>
            <a:endParaRPr lang="en-US" dirty="0"/>
          </a:p>
        </p:txBody>
      </p:sp>
    </p:spTree>
    <p:extLst>
      <p:ext uri="{BB962C8B-B14F-4D97-AF65-F5344CB8AC3E}">
        <p14:creationId xmlns:p14="http://schemas.microsoft.com/office/powerpoint/2010/main" val="338826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Engaging</a:t>
            </a:r>
          </a:p>
        </p:txBody>
      </p:sp>
      <p:sp>
        <p:nvSpPr>
          <p:cNvPr id="3" name="Content Placeholder 2"/>
          <p:cNvSpPr>
            <a:spLocks noGrp="1"/>
          </p:cNvSpPr>
          <p:nvPr>
            <p:ph idx="1"/>
          </p:nvPr>
        </p:nvSpPr>
        <p:spPr/>
        <p:txBody>
          <a:bodyPr/>
          <a:lstStyle/>
          <a:p>
            <a:r>
              <a:rPr lang="en-US" dirty="0" smtClean="0"/>
              <a:t>Premise is that the client has reasons and resources for behavior change but it is our job to help the client realize and acknowledge them</a:t>
            </a:r>
          </a:p>
          <a:p>
            <a:endParaRPr lang="en-US" dirty="0"/>
          </a:p>
          <a:p>
            <a:endParaRPr lang="en-US" dirty="0" smtClean="0"/>
          </a:p>
          <a:p>
            <a:r>
              <a:rPr lang="en-US" dirty="0" smtClean="0"/>
              <a:t>Again…collaborative</a:t>
            </a:r>
            <a:endParaRPr lang="en-US" dirty="0"/>
          </a:p>
        </p:txBody>
      </p:sp>
    </p:spTree>
    <p:extLst>
      <p:ext uri="{BB962C8B-B14F-4D97-AF65-F5344CB8AC3E}">
        <p14:creationId xmlns:p14="http://schemas.microsoft.com/office/powerpoint/2010/main" val="38723767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38200" y="2362200"/>
            <a:ext cx="2743200" cy="60960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343400" y="2362200"/>
            <a:ext cx="2057400" cy="60960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57800" y="2819400"/>
            <a:ext cx="21336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Spirit of MI</a:t>
            </a:r>
            <a:endParaRPr lang="en-US" dirty="0"/>
          </a:p>
        </p:txBody>
      </p:sp>
      <p:sp>
        <p:nvSpPr>
          <p:cNvPr id="3" name="Content Placeholder 2"/>
          <p:cNvSpPr>
            <a:spLocks noGrp="1"/>
          </p:cNvSpPr>
          <p:nvPr>
            <p:ph idx="1"/>
          </p:nvPr>
        </p:nvSpPr>
        <p:spPr>
          <a:xfrm>
            <a:off x="533400" y="1905000"/>
            <a:ext cx="8229600" cy="4572000"/>
          </a:xfrm>
        </p:spPr>
        <p:txBody>
          <a:bodyPr/>
          <a:lstStyle/>
          <a:p>
            <a:r>
              <a:rPr lang="en-US" dirty="0" smtClean="0"/>
              <a:t>Forming a relationship with a client that is collaborative and engaging while focusing on the client’s autonomy</a:t>
            </a:r>
          </a:p>
          <a:p>
            <a:endParaRPr lang="en-US" dirty="0" smtClean="0"/>
          </a:p>
          <a:p>
            <a:endParaRPr lang="en-US" dirty="0"/>
          </a:p>
        </p:txBody>
      </p:sp>
    </p:spTree>
    <p:extLst>
      <p:ext uri="{BB962C8B-B14F-4D97-AF65-F5344CB8AC3E}">
        <p14:creationId xmlns:p14="http://schemas.microsoft.com/office/powerpoint/2010/main" val="86934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Autonomy</a:t>
            </a:r>
            <a:endParaRPr lang="en-US" dirty="0"/>
          </a:p>
        </p:txBody>
      </p:sp>
      <p:sp>
        <p:nvSpPr>
          <p:cNvPr id="3" name="Content Placeholder 2"/>
          <p:cNvSpPr>
            <a:spLocks noGrp="1"/>
          </p:cNvSpPr>
          <p:nvPr>
            <p:ph idx="1"/>
          </p:nvPr>
        </p:nvSpPr>
        <p:spPr/>
        <p:txBody>
          <a:bodyPr/>
          <a:lstStyle/>
          <a:p>
            <a:r>
              <a:rPr lang="en-US" dirty="0"/>
              <a:t>¿</a:t>
            </a:r>
            <a:r>
              <a:rPr lang="en-US" dirty="0" err="1"/>
              <a:t>Qué</a:t>
            </a:r>
            <a:r>
              <a:rPr lang="en-US" dirty="0"/>
              <a:t> </a:t>
            </a:r>
            <a:r>
              <a:rPr lang="en-US" dirty="0" err="1"/>
              <a:t>es</a:t>
            </a:r>
            <a:r>
              <a:rPr lang="en-US" dirty="0"/>
              <a:t> </a:t>
            </a:r>
            <a:r>
              <a:rPr lang="en-US" dirty="0" err="1"/>
              <a:t>esto</a:t>
            </a:r>
            <a:r>
              <a:rPr lang="en-US" dirty="0" smtClean="0"/>
              <a:t>?</a:t>
            </a:r>
          </a:p>
          <a:p>
            <a:endParaRPr lang="en-US" dirty="0"/>
          </a:p>
          <a:p>
            <a:endParaRPr lang="en-US" dirty="0" smtClean="0"/>
          </a:p>
          <a:p>
            <a:r>
              <a:rPr lang="en-US" dirty="0" smtClean="0"/>
              <a:t>Responsibility for and choice to change behavior is solely that of the client</a:t>
            </a:r>
            <a:endParaRPr lang="en-US" dirty="0"/>
          </a:p>
        </p:txBody>
      </p:sp>
    </p:spTree>
    <p:extLst>
      <p:ext uri="{BB962C8B-B14F-4D97-AF65-F5344CB8AC3E}">
        <p14:creationId xmlns:p14="http://schemas.microsoft.com/office/powerpoint/2010/main" val="296964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Review and understand the basic principles of Motivational Interviewing and their application with especially resistant clients.</a:t>
            </a:r>
            <a:endParaRPr lang="en-US" dirty="0"/>
          </a:p>
        </p:txBody>
      </p:sp>
    </p:spTree>
    <p:extLst>
      <p:ext uri="{BB962C8B-B14F-4D97-AF65-F5344CB8AC3E}">
        <p14:creationId xmlns:p14="http://schemas.microsoft.com/office/powerpoint/2010/main" val="16160070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Autonomy</a:t>
            </a:r>
          </a:p>
        </p:txBody>
      </p:sp>
      <p:sp>
        <p:nvSpPr>
          <p:cNvPr id="3" name="Content Placeholder 2"/>
          <p:cNvSpPr>
            <a:spLocks noGrp="1"/>
          </p:cNvSpPr>
          <p:nvPr>
            <p:ph idx="1"/>
          </p:nvPr>
        </p:nvSpPr>
        <p:spPr/>
        <p:txBody>
          <a:bodyPr/>
          <a:lstStyle/>
          <a:p>
            <a:r>
              <a:rPr lang="en-US" dirty="0" smtClean="0"/>
              <a:t>Why does this matter?</a:t>
            </a:r>
          </a:p>
          <a:p>
            <a:endParaRPr lang="en-US" dirty="0"/>
          </a:p>
          <a:p>
            <a:endParaRPr lang="en-US" dirty="0" smtClean="0"/>
          </a:p>
          <a:p>
            <a:r>
              <a:rPr lang="en-US" dirty="0" smtClean="0"/>
              <a:t>Client’s choice to change</a:t>
            </a:r>
          </a:p>
          <a:p>
            <a:pPr lvl="1"/>
            <a:r>
              <a:rPr lang="en-US" dirty="0" smtClean="0"/>
              <a:t>More buy in</a:t>
            </a:r>
          </a:p>
          <a:p>
            <a:pPr lvl="1"/>
            <a:r>
              <a:rPr lang="en-US" dirty="0" smtClean="0"/>
              <a:t>Less long-term resistance</a:t>
            </a:r>
          </a:p>
          <a:p>
            <a:pPr lvl="1"/>
            <a:endParaRPr lang="en-US" dirty="0" smtClean="0"/>
          </a:p>
          <a:p>
            <a:r>
              <a:rPr lang="en-US" dirty="0" smtClean="0"/>
              <a:t>You will not always be there</a:t>
            </a:r>
            <a:endParaRPr lang="en-US" dirty="0"/>
          </a:p>
        </p:txBody>
      </p:sp>
    </p:spTree>
    <p:extLst>
      <p:ext uri="{BB962C8B-B14F-4D97-AF65-F5344CB8AC3E}">
        <p14:creationId xmlns:p14="http://schemas.microsoft.com/office/powerpoint/2010/main" val="34788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38200" y="533400"/>
            <a:ext cx="31242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Autonomy vs. Authoritarian</a:t>
            </a:r>
            <a:endParaRPr lang="en-US" dirty="0"/>
          </a:p>
        </p:txBody>
      </p:sp>
      <p:sp>
        <p:nvSpPr>
          <p:cNvPr id="3" name="Content Placeholder 2"/>
          <p:cNvSpPr>
            <a:spLocks noGrp="1"/>
          </p:cNvSpPr>
          <p:nvPr>
            <p:ph idx="1"/>
          </p:nvPr>
        </p:nvSpPr>
        <p:spPr/>
        <p:txBody>
          <a:bodyPr/>
          <a:lstStyle/>
          <a:p>
            <a:r>
              <a:rPr lang="en-US" dirty="0" smtClean="0"/>
              <a:t>Client: I don’t want to quit smoking dope, but I’m in this program so I know I have to.</a:t>
            </a:r>
          </a:p>
          <a:p>
            <a:endParaRPr lang="en-US" dirty="0"/>
          </a:p>
          <a:p>
            <a:r>
              <a:rPr lang="en-US" dirty="0" smtClean="0"/>
              <a:t>Agent: You have the choice the continue smoking dope. But it is certainly a rule here so there are consequences for the decisions you make.</a:t>
            </a:r>
            <a:endParaRPr lang="en-US" dirty="0"/>
          </a:p>
        </p:txBody>
      </p:sp>
    </p:spTree>
    <p:extLst>
      <p:ext uri="{BB962C8B-B14F-4D97-AF65-F5344CB8AC3E}">
        <p14:creationId xmlns:p14="http://schemas.microsoft.com/office/powerpoint/2010/main" val="411996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495800" y="457200"/>
            <a:ext cx="38100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Autonomy vs. Authoritarian</a:t>
            </a:r>
          </a:p>
        </p:txBody>
      </p:sp>
      <p:sp>
        <p:nvSpPr>
          <p:cNvPr id="3" name="Content Placeholder 2"/>
          <p:cNvSpPr>
            <a:spLocks noGrp="1"/>
          </p:cNvSpPr>
          <p:nvPr>
            <p:ph idx="1"/>
          </p:nvPr>
        </p:nvSpPr>
        <p:spPr/>
        <p:txBody>
          <a:bodyPr/>
          <a:lstStyle/>
          <a:p>
            <a:r>
              <a:rPr lang="en-US" dirty="0"/>
              <a:t>Client: I don’t want to quit smoking dope, but I’m in this program so I know I have to.</a:t>
            </a:r>
          </a:p>
          <a:p>
            <a:endParaRPr lang="en-US" dirty="0" smtClean="0"/>
          </a:p>
          <a:p>
            <a:r>
              <a:rPr lang="en-US" dirty="0" smtClean="0"/>
              <a:t>Agent: It is a major rule here, so you cannot smoke dope while in this program.</a:t>
            </a:r>
            <a:endParaRPr lang="en-US" dirty="0"/>
          </a:p>
        </p:txBody>
      </p:sp>
    </p:spTree>
    <p:extLst>
      <p:ext uri="{BB962C8B-B14F-4D97-AF65-F5344CB8AC3E}">
        <p14:creationId xmlns:p14="http://schemas.microsoft.com/office/powerpoint/2010/main" val="147584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38200" y="2362200"/>
            <a:ext cx="2743200" cy="60960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343400" y="2362200"/>
            <a:ext cx="2057400" cy="60960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57800" y="2819400"/>
            <a:ext cx="2133600" cy="68580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Spirit of MI</a:t>
            </a:r>
            <a:endParaRPr lang="en-US" dirty="0"/>
          </a:p>
        </p:txBody>
      </p:sp>
      <p:sp>
        <p:nvSpPr>
          <p:cNvPr id="3" name="Content Placeholder 2"/>
          <p:cNvSpPr>
            <a:spLocks noGrp="1"/>
          </p:cNvSpPr>
          <p:nvPr>
            <p:ph idx="1"/>
          </p:nvPr>
        </p:nvSpPr>
        <p:spPr>
          <a:xfrm>
            <a:off x="533400" y="1905000"/>
            <a:ext cx="8229600" cy="4572000"/>
          </a:xfrm>
        </p:spPr>
        <p:txBody>
          <a:bodyPr/>
          <a:lstStyle/>
          <a:p>
            <a:r>
              <a:rPr lang="en-US" dirty="0" smtClean="0"/>
              <a:t>Forming a relationship with a client that is collaborative and engaging while focusing on the client’s autonomy</a:t>
            </a:r>
          </a:p>
          <a:p>
            <a:endParaRPr lang="en-US" dirty="0" smtClean="0"/>
          </a:p>
          <a:p>
            <a:endParaRPr lang="en-US" dirty="0"/>
          </a:p>
        </p:txBody>
      </p:sp>
    </p:spTree>
    <p:extLst>
      <p:ext uri="{BB962C8B-B14F-4D97-AF65-F5344CB8AC3E}">
        <p14:creationId xmlns:p14="http://schemas.microsoft.com/office/powerpoint/2010/main" val="315030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 of MI</a:t>
            </a:r>
            <a:endParaRPr lang="en-US" dirty="0"/>
          </a:p>
        </p:txBody>
      </p:sp>
      <p:sp>
        <p:nvSpPr>
          <p:cNvPr id="3" name="Content Placeholder 2"/>
          <p:cNvSpPr>
            <a:spLocks noGrp="1"/>
          </p:cNvSpPr>
          <p:nvPr>
            <p:ph idx="1"/>
          </p:nvPr>
        </p:nvSpPr>
        <p:spPr/>
        <p:txBody>
          <a:bodyPr/>
          <a:lstStyle/>
          <a:p>
            <a:endParaRPr lang="en-US" dirty="0" smtClean="0"/>
          </a:p>
          <a:p>
            <a:r>
              <a:rPr lang="en-US" dirty="0" smtClean="0"/>
              <a:t>Being open to the spirit of MI is the first major step in implementing MI</a:t>
            </a:r>
          </a:p>
          <a:p>
            <a:endParaRPr lang="en-US" dirty="0"/>
          </a:p>
          <a:p>
            <a:endParaRPr lang="en-US" dirty="0" smtClean="0"/>
          </a:p>
          <a:p>
            <a:pPr marL="64008" indent="0">
              <a:buNone/>
            </a:pPr>
            <a:endParaRPr lang="en-US" dirty="0"/>
          </a:p>
        </p:txBody>
      </p:sp>
    </p:spTree>
    <p:extLst>
      <p:ext uri="{BB962C8B-B14F-4D97-AF65-F5344CB8AC3E}">
        <p14:creationId xmlns:p14="http://schemas.microsoft.com/office/powerpoint/2010/main" val="424815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Avoiding Common Resistance Traps</a:t>
            </a:r>
            <a:endParaRPr lang="en-US" dirty="0"/>
          </a:p>
        </p:txBody>
      </p:sp>
      <p:sp>
        <p:nvSpPr>
          <p:cNvPr id="3" name="Content Placeholder 2"/>
          <p:cNvSpPr>
            <a:spLocks noGrp="1"/>
          </p:cNvSpPr>
          <p:nvPr>
            <p:ph idx="1"/>
          </p:nvPr>
        </p:nvSpPr>
        <p:spPr/>
        <p:txBody>
          <a:bodyPr/>
          <a:lstStyle/>
          <a:p>
            <a:r>
              <a:rPr lang="en-US" dirty="0" smtClean="0"/>
              <a:t>What traps can we fall in that act as barriers to the spirit of MI?</a:t>
            </a:r>
            <a:endParaRPr lang="en-US" dirty="0"/>
          </a:p>
        </p:txBody>
      </p:sp>
    </p:spTree>
    <p:extLst>
      <p:ext uri="{BB962C8B-B14F-4D97-AF65-F5344CB8AC3E}">
        <p14:creationId xmlns:p14="http://schemas.microsoft.com/office/powerpoint/2010/main" val="1477441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Resistance</a:t>
            </a:r>
          </a:p>
        </p:txBody>
      </p:sp>
      <p:sp>
        <p:nvSpPr>
          <p:cNvPr id="3" name="Content Placeholder 2"/>
          <p:cNvSpPr>
            <a:spLocks noGrp="1"/>
          </p:cNvSpPr>
          <p:nvPr>
            <p:ph idx="1"/>
          </p:nvPr>
        </p:nvSpPr>
        <p:spPr/>
        <p:txBody>
          <a:bodyPr>
            <a:normAutofit lnSpcReduction="10000"/>
          </a:bodyPr>
          <a:lstStyle/>
          <a:p>
            <a:r>
              <a:rPr lang="en-US" dirty="0" smtClean="0"/>
              <a:t>Resistance traps</a:t>
            </a:r>
          </a:p>
          <a:p>
            <a:endParaRPr lang="en-US" dirty="0"/>
          </a:p>
          <a:p>
            <a:pPr lvl="1"/>
            <a:r>
              <a:rPr lang="en-US" dirty="0" smtClean="0"/>
              <a:t>Closed question cycle</a:t>
            </a:r>
          </a:p>
          <a:p>
            <a:pPr lvl="1"/>
            <a:r>
              <a:rPr lang="en-US" dirty="0" smtClean="0"/>
              <a:t>Righting reflex</a:t>
            </a:r>
          </a:p>
          <a:p>
            <a:pPr lvl="1"/>
            <a:r>
              <a:rPr lang="en-US" dirty="0" smtClean="0"/>
              <a:t>Premature focus</a:t>
            </a:r>
          </a:p>
          <a:p>
            <a:pPr lvl="1"/>
            <a:r>
              <a:rPr lang="en-US" dirty="0" smtClean="0"/>
              <a:t>Taking sides</a:t>
            </a:r>
          </a:p>
          <a:p>
            <a:pPr lvl="1"/>
            <a:r>
              <a:rPr lang="en-US" dirty="0" smtClean="0"/>
              <a:t>Blaming</a:t>
            </a:r>
          </a:p>
          <a:p>
            <a:pPr lvl="1"/>
            <a:r>
              <a:rPr lang="en-US" dirty="0" smtClean="0"/>
              <a:t>Know-it-all</a:t>
            </a:r>
          </a:p>
          <a:p>
            <a:pPr lvl="1"/>
            <a:r>
              <a:rPr lang="en-US" dirty="0" smtClean="0"/>
              <a:t>Labeling</a:t>
            </a:r>
          </a:p>
          <a:p>
            <a:pPr lvl="1"/>
            <a:r>
              <a:rPr lang="en-US" dirty="0" smtClean="0"/>
              <a:t>Rush</a:t>
            </a:r>
            <a:endParaRPr lang="en-US" dirty="0"/>
          </a:p>
        </p:txBody>
      </p:sp>
    </p:spTree>
    <p:extLst>
      <p:ext uri="{BB962C8B-B14F-4D97-AF65-F5344CB8AC3E}">
        <p14:creationId xmlns:p14="http://schemas.microsoft.com/office/powerpoint/2010/main" val="1504980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Traps</a:t>
            </a:r>
            <a:endParaRPr lang="en-US" dirty="0"/>
          </a:p>
        </p:txBody>
      </p:sp>
      <p:sp>
        <p:nvSpPr>
          <p:cNvPr id="3" name="Content Placeholder 2"/>
          <p:cNvSpPr>
            <a:spLocks noGrp="1"/>
          </p:cNvSpPr>
          <p:nvPr>
            <p:ph idx="1"/>
          </p:nvPr>
        </p:nvSpPr>
        <p:spPr/>
        <p:txBody>
          <a:bodyPr/>
          <a:lstStyle/>
          <a:p>
            <a:r>
              <a:rPr lang="en-US" dirty="0" smtClean="0"/>
              <a:t>Closed question cycle</a:t>
            </a:r>
          </a:p>
          <a:p>
            <a:pPr lvl="1"/>
            <a:endParaRPr lang="en-US" dirty="0"/>
          </a:p>
          <a:p>
            <a:pPr lvl="1"/>
            <a:r>
              <a:rPr lang="en-US" dirty="0" smtClean="0"/>
              <a:t>Asking repeated closed questions</a:t>
            </a:r>
          </a:p>
          <a:p>
            <a:pPr lvl="1"/>
            <a:endParaRPr lang="en-US" dirty="0"/>
          </a:p>
          <a:p>
            <a:pPr lvl="1"/>
            <a:r>
              <a:rPr lang="en-US" dirty="0" smtClean="0"/>
              <a:t>Increases resistance</a:t>
            </a:r>
          </a:p>
          <a:p>
            <a:pPr lvl="1"/>
            <a:endParaRPr lang="en-US" dirty="0"/>
          </a:p>
          <a:p>
            <a:pPr lvl="1"/>
            <a:r>
              <a:rPr lang="en-US" dirty="0" smtClean="0"/>
              <a:t>Feel interrogated</a:t>
            </a:r>
            <a:endParaRPr lang="en-US" dirty="0"/>
          </a:p>
        </p:txBody>
      </p:sp>
    </p:spTree>
    <p:extLst>
      <p:ext uri="{BB962C8B-B14F-4D97-AF65-F5344CB8AC3E}">
        <p14:creationId xmlns:p14="http://schemas.microsoft.com/office/powerpoint/2010/main" val="31445659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 the Righting Reflex</a:t>
            </a:r>
            <a:endParaRPr lang="en-US" dirty="0"/>
          </a:p>
        </p:txBody>
      </p:sp>
      <p:sp>
        <p:nvSpPr>
          <p:cNvPr id="3" name="Content Placeholder 2"/>
          <p:cNvSpPr>
            <a:spLocks noGrp="1"/>
          </p:cNvSpPr>
          <p:nvPr>
            <p:ph idx="1"/>
          </p:nvPr>
        </p:nvSpPr>
        <p:spPr/>
        <p:txBody>
          <a:bodyPr/>
          <a:lstStyle/>
          <a:p>
            <a:r>
              <a:rPr lang="en-US" dirty="0"/>
              <a:t>Righting reflex</a:t>
            </a:r>
          </a:p>
          <a:p>
            <a:pPr lvl="1"/>
            <a:r>
              <a:rPr lang="en-US" dirty="0"/>
              <a:t>Trying to fix everything ourselves</a:t>
            </a:r>
          </a:p>
          <a:p>
            <a:pPr lvl="1"/>
            <a:r>
              <a:rPr lang="en-US" dirty="0"/>
              <a:t>Noble, but also dangerous</a:t>
            </a:r>
          </a:p>
          <a:p>
            <a:endParaRPr lang="en-US" dirty="0"/>
          </a:p>
          <a:p>
            <a:endParaRPr lang="en-US" dirty="0"/>
          </a:p>
        </p:txBody>
      </p:sp>
    </p:spTree>
    <p:extLst>
      <p:ext uri="{BB962C8B-B14F-4D97-AF65-F5344CB8AC3E}">
        <p14:creationId xmlns:p14="http://schemas.microsoft.com/office/powerpoint/2010/main" val="4530674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Resist the Righting Reflex</a:t>
            </a:r>
          </a:p>
        </p:txBody>
      </p:sp>
      <p:sp>
        <p:nvSpPr>
          <p:cNvPr id="3" name="Content Placeholder 2"/>
          <p:cNvSpPr>
            <a:spLocks noGrp="1"/>
          </p:cNvSpPr>
          <p:nvPr>
            <p:ph idx="1"/>
          </p:nvPr>
        </p:nvSpPr>
        <p:spPr/>
        <p:txBody>
          <a:bodyPr/>
          <a:lstStyle/>
          <a:p>
            <a:r>
              <a:rPr lang="en-US" dirty="0" smtClean="0"/>
              <a:t>What do you do when someone tries to “right” you?</a:t>
            </a:r>
          </a:p>
          <a:p>
            <a:endParaRPr lang="en-US" dirty="0"/>
          </a:p>
          <a:p>
            <a:endParaRPr lang="en-US" dirty="0" smtClean="0"/>
          </a:p>
          <a:p>
            <a:r>
              <a:rPr lang="en-US" dirty="0" smtClean="0"/>
              <a:t>We make quick counter arguments in our heads.</a:t>
            </a:r>
            <a:endParaRPr lang="en-US" dirty="0"/>
          </a:p>
        </p:txBody>
      </p:sp>
    </p:spTree>
    <p:extLst>
      <p:ext uri="{BB962C8B-B14F-4D97-AF65-F5344CB8AC3E}">
        <p14:creationId xmlns:p14="http://schemas.microsoft.com/office/powerpoint/2010/main" val="1698152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Define Motivational Interviewing</a:t>
            </a:r>
          </a:p>
          <a:p>
            <a:r>
              <a:rPr lang="en-US" dirty="0" smtClean="0"/>
              <a:t>Discuss the Spirit of MI</a:t>
            </a:r>
          </a:p>
          <a:p>
            <a:r>
              <a:rPr lang="en-US" dirty="0" smtClean="0"/>
              <a:t>Examine MI Principles</a:t>
            </a:r>
          </a:p>
          <a:p>
            <a:r>
              <a:rPr lang="en-US" dirty="0" smtClean="0"/>
              <a:t>Examine MI Techniques</a:t>
            </a:r>
          </a:p>
          <a:p>
            <a:endParaRPr lang="en-US" dirty="0"/>
          </a:p>
          <a:p>
            <a:r>
              <a:rPr lang="en-US" dirty="0" smtClean="0"/>
              <a:t>ALL ABOUT THE RESISTANT CLIENT!</a:t>
            </a:r>
            <a:endParaRPr lang="en-US" dirty="0"/>
          </a:p>
        </p:txBody>
      </p:sp>
    </p:spTree>
    <p:extLst>
      <p:ext uri="{BB962C8B-B14F-4D97-AF65-F5344CB8AC3E}">
        <p14:creationId xmlns:p14="http://schemas.microsoft.com/office/powerpoint/2010/main" val="29594903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Resistance Traps</a:t>
            </a:r>
          </a:p>
        </p:txBody>
      </p:sp>
      <p:sp>
        <p:nvSpPr>
          <p:cNvPr id="3" name="Content Placeholder 2"/>
          <p:cNvSpPr>
            <a:spLocks noGrp="1"/>
          </p:cNvSpPr>
          <p:nvPr>
            <p:ph idx="1"/>
          </p:nvPr>
        </p:nvSpPr>
        <p:spPr/>
        <p:txBody>
          <a:bodyPr/>
          <a:lstStyle/>
          <a:p>
            <a:r>
              <a:rPr lang="en-US" dirty="0" smtClean="0"/>
              <a:t>Premature Focus</a:t>
            </a:r>
          </a:p>
          <a:p>
            <a:endParaRPr lang="en-US" dirty="0"/>
          </a:p>
          <a:p>
            <a:pPr lvl="1"/>
            <a:r>
              <a:rPr lang="en-US" dirty="0" smtClean="0"/>
              <a:t>Client may focus on a different issue than the staff member at first</a:t>
            </a:r>
          </a:p>
          <a:p>
            <a:pPr lvl="1"/>
            <a:endParaRPr lang="en-US" dirty="0"/>
          </a:p>
          <a:p>
            <a:pPr lvl="1"/>
            <a:r>
              <a:rPr lang="en-US" dirty="0" smtClean="0"/>
              <a:t>Client may become defensive</a:t>
            </a:r>
          </a:p>
          <a:p>
            <a:pPr lvl="1"/>
            <a:endParaRPr lang="en-US" dirty="0"/>
          </a:p>
          <a:p>
            <a:pPr lvl="1"/>
            <a:r>
              <a:rPr lang="en-US" dirty="0" smtClean="0"/>
              <a:t>Let the client take the lead</a:t>
            </a:r>
          </a:p>
        </p:txBody>
      </p:sp>
    </p:spTree>
    <p:extLst>
      <p:ext uri="{BB962C8B-B14F-4D97-AF65-F5344CB8AC3E}">
        <p14:creationId xmlns:p14="http://schemas.microsoft.com/office/powerpoint/2010/main" val="29943482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Resistance Traps</a:t>
            </a:r>
          </a:p>
        </p:txBody>
      </p:sp>
      <p:sp>
        <p:nvSpPr>
          <p:cNvPr id="3" name="Content Placeholder 2"/>
          <p:cNvSpPr>
            <a:spLocks noGrp="1"/>
          </p:cNvSpPr>
          <p:nvPr>
            <p:ph idx="1"/>
          </p:nvPr>
        </p:nvSpPr>
        <p:spPr/>
        <p:txBody>
          <a:bodyPr/>
          <a:lstStyle/>
          <a:p>
            <a:r>
              <a:rPr lang="en-US" dirty="0" smtClean="0"/>
              <a:t>Taking Sides</a:t>
            </a:r>
          </a:p>
          <a:p>
            <a:endParaRPr lang="en-US" dirty="0"/>
          </a:p>
          <a:p>
            <a:pPr lvl="1"/>
            <a:r>
              <a:rPr lang="en-US" dirty="0" smtClean="0"/>
              <a:t>Confronting the client with opposing view</a:t>
            </a:r>
          </a:p>
          <a:p>
            <a:pPr lvl="1"/>
            <a:endParaRPr lang="en-US" dirty="0" smtClean="0"/>
          </a:p>
          <a:p>
            <a:pPr lvl="1"/>
            <a:endParaRPr lang="en-US" dirty="0"/>
          </a:p>
          <a:p>
            <a:pPr lvl="1"/>
            <a:r>
              <a:rPr lang="en-US" dirty="0" smtClean="0"/>
              <a:t>Does not allow for client autonomy</a:t>
            </a:r>
            <a:endParaRPr lang="en-US" dirty="0"/>
          </a:p>
        </p:txBody>
      </p:sp>
    </p:spTree>
    <p:extLst>
      <p:ext uri="{BB962C8B-B14F-4D97-AF65-F5344CB8AC3E}">
        <p14:creationId xmlns:p14="http://schemas.microsoft.com/office/powerpoint/2010/main" val="39215521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Resistance Traps</a:t>
            </a:r>
          </a:p>
        </p:txBody>
      </p:sp>
      <p:sp>
        <p:nvSpPr>
          <p:cNvPr id="3" name="Content Placeholder 2"/>
          <p:cNvSpPr>
            <a:spLocks noGrp="1"/>
          </p:cNvSpPr>
          <p:nvPr>
            <p:ph idx="1"/>
          </p:nvPr>
        </p:nvSpPr>
        <p:spPr/>
        <p:txBody>
          <a:bodyPr/>
          <a:lstStyle/>
          <a:p>
            <a:r>
              <a:rPr lang="en-US" dirty="0" smtClean="0"/>
              <a:t>Blaming</a:t>
            </a:r>
          </a:p>
          <a:p>
            <a:pPr lvl="1"/>
            <a:endParaRPr lang="en-US" dirty="0"/>
          </a:p>
          <a:p>
            <a:pPr lvl="1"/>
            <a:r>
              <a:rPr lang="en-US" dirty="0" smtClean="0"/>
              <a:t>Not here to identify fault</a:t>
            </a:r>
          </a:p>
          <a:p>
            <a:pPr lvl="1"/>
            <a:endParaRPr lang="en-US" dirty="0" smtClean="0"/>
          </a:p>
          <a:p>
            <a:pPr lvl="1"/>
            <a:endParaRPr lang="en-US" dirty="0"/>
          </a:p>
          <a:p>
            <a:pPr lvl="1"/>
            <a:r>
              <a:rPr lang="en-US" dirty="0" smtClean="0"/>
              <a:t>Here to identify solutions</a:t>
            </a:r>
            <a:endParaRPr lang="en-US" dirty="0"/>
          </a:p>
        </p:txBody>
      </p:sp>
    </p:spTree>
    <p:extLst>
      <p:ext uri="{BB962C8B-B14F-4D97-AF65-F5344CB8AC3E}">
        <p14:creationId xmlns:p14="http://schemas.microsoft.com/office/powerpoint/2010/main" val="170567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Resistance Traps</a:t>
            </a:r>
          </a:p>
        </p:txBody>
      </p:sp>
      <p:sp>
        <p:nvSpPr>
          <p:cNvPr id="3" name="Content Placeholder 2"/>
          <p:cNvSpPr>
            <a:spLocks noGrp="1"/>
          </p:cNvSpPr>
          <p:nvPr>
            <p:ph idx="1"/>
          </p:nvPr>
        </p:nvSpPr>
        <p:spPr/>
        <p:txBody>
          <a:bodyPr/>
          <a:lstStyle/>
          <a:p>
            <a:r>
              <a:rPr lang="en-US" dirty="0" smtClean="0"/>
              <a:t>Know-it-all</a:t>
            </a:r>
          </a:p>
          <a:p>
            <a:endParaRPr lang="en-US" dirty="0"/>
          </a:p>
          <a:p>
            <a:pPr lvl="1"/>
            <a:r>
              <a:rPr lang="en-US" dirty="0" smtClean="0"/>
              <a:t>Employee does not have all the answers</a:t>
            </a:r>
          </a:p>
          <a:p>
            <a:pPr lvl="1"/>
            <a:endParaRPr lang="en-US" dirty="0" smtClean="0"/>
          </a:p>
          <a:p>
            <a:pPr lvl="1"/>
            <a:endParaRPr lang="en-US" dirty="0"/>
          </a:p>
          <a:p>
            <a:pPr lvl="1"/>
            <a:r>
              <a:rPr lang="en-US" dirty="0" smtClean="0"/>
              <a:t>Collaboration is the only way</a:t>
            </a:r>
            <a:endParaRPr lang="en-US" dirty="0"/>
          </a:p>
        </p:txBody>
      </p:sp>
    </p:spTree>
    <p:extLst>
      <p:ext uri="{BB962C8B-B14F-4D97-AF65-F5344CB8AC3E}">
        <p14:creationId xmlns:p14="http://schemas.microsoft.com/office/powerpoint/2010/main" val="36893581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Resistance Traps</a:t>
            </a:r>
          </a:p>
        </p:txBody>
      </p:sp>
      <p:sp>
        <p:nvSpPr>
          <p:cNvPr id="3" name="Content Placeholder 2"/>
          <p:cNvSpPr>
            <a:spLocks noGrp="1"/>
          </p:cNvSpPr>
          <p:nvPr>
            <p:ph idx="1"/>
          </p:nvPr>
        </p:nvSpPr>
        <p:spPr/>
        <p:txBody>
          <a:bodyPr/>
          <a:lstStyle/>
          <a:p>
            <a:r>
              <a:rPr lang="en-US" dirty="0" smtClean="0"/>
              <a:t>Labeling</a:t>
            </a:r>
          </a:p>
          <a:p>
            <a:endParaRPr lang="en-US" dirty="0"/>
          </a:p>
          <a:p>
            <a:pPr lvl="1"/>
            <a:r>
              <a:rPr lang="en-US" dirty="0" smtClean="0"/>
              <a:t>Don’t insist on a diagnostic label</a:t>
            </a:r>
          </a:p>
          <a:p>
            <a:pPr lvl="2"/>
            <a:r>
              <a:rPr lang="en-US" dirty="0" smtClean="0"/>
              <a:t>Criminal, addict, etc.</a:t>
            </a:r>
          </a:p>
          <a:p>
            <a:pPr lvl="1"/>
            <a:endParaRPr lang="en-US" dirty="0"/>
          </a:p>
          <a:p>
            <a:pPr lvl="1"/>
            <a:endParaRPr lang="en-US" dirty="0" smtClean="0"/>
          </a:p>
          <a:p>
            <a:pPr lvl="1"/>
            <a:r>
              <a:rPr lang="en-US" dirty="0" smtClean="0"/>
              <a:t>When we feel stigmatized we get defensive</a:t>
            </a:r>
          </a:p>
        </p:txBody>
      </p:sp>
    </p:spTree>
    <p:extLst>
      <p:ext uri="{BB962C8B-B14F-4D97-AF65-F5344CB8AC3E}">
        <p14:creationId xmlns:p14="http://schemas.microsoft.com/office/powerpoint/2010/main" val="36555603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Resistance Traps</a:t>
            </a:r>
          </a:p>
        </p:txBody>
      </p:sp>
      <p:sp>
        <p:nvSpPr>
          <p:cNvPr id="3" name="Content Placeholder 2"/>
          <p:cNvSpPr>
            <a:spLocks noGrp="1"/>
          </p:cNvSpPr>
          <p:nvPr>
            <p:ph idx="1"/>
          </p:nvPr>
        </p:nvSpPr>
        <p:spPr/>
        <p:txBody>
          <a:bodyPr/>
          <a:lstStyle/>
          <a:p>
            <a:r>
              <a:rPr lang="en-US" dirty="0" smtClean="0"/>
              <a:t>Rush</a:t>
            </a:r>
          </a:p>
          <a:p>
            <a:endParaRPr lang="en-US" dirty="0"/>
          </a:p>
          <a:p>
            <a:pPr lvl="1"/>
            <a:r>
              <a:rPr lang="en-US" dirty="0" smtClean="0"/>
              <a:t>Be patient</a:t>
            </a:r>
          </a:p>
          <a:p>
            <a:pPr lvl="1"/>
            <a:endParaRPr lang="en-US" dirty="0"/>
          </a:p>
          <a:p>
            <a:pPr lvl="1"/>
            <a:r>
              <a:rPr lang="en-US" dirty="0" smtClean="0"/>
              <a:t>Change doesn’t have to happen in 1 meeting</a:t>
            </a:r>
          </a:p>
          <a:p>
            <a:pPr lvl="1"/>
            <a:endParaRPr lang="en-US" dirty="0"/>
          </a:p>
          <a:p>
            <a:pPr lvl="1"/>
            <a:r>
              <a:rPr lang="en-US" dirty="0" smtClean="0"/>
              <a:t>Conveys a lesser importance</a:t>
            </a:r>
            <a:endParaRPr lang="en-US" dirty="0"/>
          </a:p>
        </p:txBody>
      </p:sp>
    </p:spTree>
    <p:extLst>
      <p:ext uri="{BB962C8B-B14F-4D97-AF65-F5344CB8AC3E}">
        <p14:creationId xmlns:p14="http://schemas.microsoft.com/office/powerpoint/2010/main" val="21881742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Avoiding Common Traps</a:t>
            </a:r>
          </a:p>
        </p:txBody>
      </p:sp>
      <p:pic>
        <p:nvPicPr>
          <p:cNvPr id="4" name="Content Placeholder 3"/>
          <p:cNvPicPr>
            <a:picLocks noGrp="1" noChangeAspect="1"/>
          </p:cNvPicPr>
          <p:nvPr>
            <p:ph idx="1"/>
          </p:nvPr>
        </p:nvPicPr>
        <p:blipFill rotWithShape="1">
          <a:blip r:embed="rId3"/>
          <a:srcRect t="2289"/>
          <a:stretch/>
        </p:blipFill>
        <p:spPr>
          <a:xfrm>
            <a:off x="1257300" y="1666526"/>
            <a:ext cx="6629400" cy="4772989"/>
          </a:xfrm>
          <a:prstGeom prst="rect">
            <a:avLst/>
          </a:prstGeom>
        </p:spPr>
      </p:pic>
    </p:spTree>
    <p:extLst>
      <p:ext uri="{BB962C8B-B14F-4D97-AF65-F5344CB8AC3E}">
        <p14:creationId xmlns:p14="http://schemas.microsoft.com/office/powerpoint/2010/main" val="2373342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Resistance</a:t>
            </a:r>
            <a:endParaRPr lang="en-US" dirty="0"/>
          </a:p>
        </p:txBody>
      </p:sp>
      <p:sp>
        <p:nvSpPr>
          <p:cNvPr id="3" name="Content Placeholder 2"/>
          <p:cNvSpPr>
            <a:spLocks noGrp="1"/>
          </p:cNvSpPr>
          <p:nvPr>
            <p:ph idx="1"/>
          </p:nvPr>
        </p:nvSpPr>
        <p:spPr/>
        <p:txBody>
          <a:bodyPr/>
          <a:lstStyle/>
          <a:p>
            <a:r>
              <a:rPr lang="en-US" dirty="0" smtClean="0"/>
              <a:t>Respond with nonresistance</a:t>
            </a:r>
          </a:p>
          <a:p>
            <a:endParaRPr lang="en-US" dirty="0"/>
          </a:p>
          <a:p>
            <a:r>
              <a:rPr lang="en-US" dirty="0" smtClean="0"/>
              <a:t>Reflect back, objectively</a:t>
            </a:r>
          </a:p>
          <a:p>
            <a:endParaRPr lang="en-US" dirty="0"/>
          </a:p>
          <a:p>
            <a:r>
              <a:rPr lang="en-US" dirty="0" smtClean="0"/>
              <a:t>Acknowledging the resistance is different than condoning it or dismissing it </a:t>
            </a:r>
          </a:p>
        </p:txBody>
      </p:sp>
    </p:spTree>
    <p:extLst>
      <p:ext uri="{BB962C8B-B14F-4D97-AF65-F5344CB8AC3E}">
        <p14:creationId xmlns:p14="http://schemas.microsoft.com/office/powerpoint/2010/main" val="20728959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Resistance</a:t>
            </a:r>
          </a:p>
        </p:txBody>
      </p:sp>
      <p:sp>
        <p:nvSpPr>
          <p:cNvPr id="3" name="Content Placeholder 2"/>
          <p:cNvSpPr>
            <a:spLocks noGrp="1"/>
          </p:cNvSpPr>
          <p:nvPr>
            <p:ph idx="1"/>
          </p:nvPr>
        </p:nvSpPr>
        <p:spPr/>
        <p:txBody>
          <a:bodyPr/>
          <a:lstStyle/>
          <a:p>
            <a:r>
              <a:rPr lang="en-US" dirty="0" smtClean="0"/>
              <a:t>Reflecting back can allow a client to explore their behavior even more</a:t>
            </a:r>
          </a:p>
          <a:p>
            <a:endParaRPr lang="en-US" dirty="0"/>
          </a:p>
          <a:p>
            <a:r>
              <a:rPr lang="en-US" dirty="0" smtClean="0"/>
              <a:t>Sometimes an amplified reflection may help</a:t>
            </a:r>
            <a:endParaRPr lang="en-US" dirty="0"/>
          </a:p>
        </p:txBody>
      </p:sp>
    </p:spTree>
    <p:extLst>
      <p:ext uri="{BB962C8B-B14F-4D97-AF65-F5344CB8AC3E}">
        <p14:creationId xmlns:p14="http://schemas.microsoft.com/office/powerpoint/2010/main" val="38055823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Resistance</a:t>
            </a:r>
            <a:endParaRPr lang="en-US" dirty="0"/>
          </a:p>
        </p:txBody>
      </p:sp>
      <p:sp>
        <p:nvSpPr>
          <p:cNvPr id="3" name="Content Placeholder 2"/>
          <p:cNvSpPr>
            <a:spLocks noGrp="1"/>
          </p:cNvSpPr>
          <p:nvPr>
            <p:ph idx="1"/>
          </p:nvPr>
        </p:nvSpPr>
        <p:spPr/>
        <p:txBody>
          <a:bodyPr/>
          <a:lstStyle/>
          <a:p>
            <a:r>
              <a:rPr lang="en-US" dirty="0" smtClean="0"/>
              <a:t>Don’t worry about power</a:t>
            </a:r>
          </a:p>
          <a:p>
            <a:pPr lvl="1"/>
            <a:r>
              <a:rPr lang="en-US" dirty="0" smtClean="0"/>
              <a:t>Safety yes, power trip no</a:t>
            </a:r>
          </a:p>
          <a:p>
            <a:endParaRPr lang="en-US" dirty="0"/>
          </a:p>
          <a:p>
            <a:r>
              <a:rPr lang="en-US" dirty="0" smtClean="0"/>
              <a:t>Don’t appease</a:t>
            </a:r>
          </a:p>
          <a:p>
            <a:endParaRPr lang="en-US" dirty="0"/>
          </a:p>
          <a:p>
            <a:endParaRPr lang="en-US" dirty="0" smtClean="0"/>
          </a:p>
          <a:p>
            <a:r>
              <a:rPr lang="en-US" dirty="0" smtClean="0"/>
              <a:t>Don’t use humor</a:t>
            </a:r>
            <a:endParaRPr lang="en-US" dirty="0"/>
          </a:p>
        </p:txBody>
      </p:sp>
    </p:spTree>
    <p:extLst>
      <p:ext uri="{BB962C8B-B14F-4D97-AF65-F5344CB8AC3E}">
        <p14:creationId xmlns:p14="http://schemas.microsoft.com/office/powerpoint/2010/main" val="577850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219200" y="1685576"/>
            <a:ext cx="4572000" cy="9242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What is it?</a:t>
            </a:r>
            <a:endParaRPr lang="en-US" dirty="0"/>
          </a:p>
        </p:txBody>
      </p:sp>
      <p:sp>
        <p:nvSpPr>
          <p:cNvPr id="3" name="Content Placeholder 2"/>
          <p:cNvSpPr>
            <a:spLocks noGrp="1"/>
          </p:cNvSpPr>
          <p:nvPr>
            <p:ph idx="1"/>
          </p:nvPr>
        </p:nvSpPr>
        <p:spPr/>
        <p:txBody>
          <a:bodyPr/>
          <a:lstStyle/>
          <a:p>
            <a:r>
              <a:rPr lang="en-US" dirty="0" smtClean="0"/>
              <a:t>A style of communication and interaction with a client to help them become more motivated for change</a:t>
            </a:r>
            <a:endParaRPr lang="en-US" dirty="0"/>
          </a:p>
        </p:txBody>
      </p:sp>
    </p:spTree>
    <p:extLst>
      <p:ext uri="{BB962C8B-B14F-4D97-AF65-F5344CB8AC3E}">
        <p14:creationId xmlns:p14="http://schemas.microsoft.com/office/powerpoint/2010/main" val="222758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399032"/>
          </a:xfrm>
        </p:spPr>
        <p:txBody>
          <a:bodyPr/>
          <a:lstStyle/>
          <a:p>
            <a:r>
              <a:rPr lang="en-US" dirty="0"/>
              <a:t>Responding to Resistance</a:t>
            </a:r>
          </a:p>
        </p:txBody>
      </p:sp>
      <p:sp>
        <p:nvSpPr>
          <p:cNvPr id="3" name="Content Placeholder 2"/>
          <p:cNvSpPr>
            <a:spLocks noGrp="1"/>
          </p:cNvSpPr>
          <p:nvPr>
            <p:ph idx="1"/>
          </p:nvPr>
        </p:nvSpPr>
        <p:spPr/>
        <p:txBody>
          <a:bodyPr/>
          <a:lstStyle/>
          <a:p>
            <a:r>
              <a:rPr lang="en-US" dirty="0" smtClean="0"/>
              <a:t>Sustain Talk</a:t>
            </a:r>
          </a:p>
          <a:p>
            <a:pPr lvl="1"/>
            <a:r>
              <a:rPr lang="en-US" dirty="0" smtClean="0"/>
              <a:t>Different than </a:t>
            </a:r>
            <a:r>
              <a:rPr lang="en-US" dirty="0" err="1" smtClean="0"/>
              <a:t>resistence</a:t>
            </a:r>
            <a:endParaRPr lang="en-US" dirty="0"/>
          </a:p>
        </p:txBody>
      </p:sp>
    </p:spTree>
    <p:extLst>
      <p:ext uri="{BB962C8B-B14F-4D97-AF65-F5344CB8AC3E}">
        <p14:creationId xmlns:p14="http://schemas.microsoft.com/office/powerpoint/2010/main" val="31875543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Resistance</a:t>
            </a:r>
          </a:p>
        </p:txBody>
      </p:sp>
      <p:sp>
        <p:nvSpPr>
          <p:cNvPr id="3" name="Content Placeholder 2"/>
          <p:cNvSpPr>
            <a:spLocks noGrp="1"/>
          </p:cNvSpPr>
          <p:nvPr>
            <p:ph idx="1"/>
          </p:nvPr>
        </p:nvSpPr>
        <p:spPr/>
        <p:txBody>
          <a:bodyPr/>
          <a:lstStyle/>
          <a:p>
            <a:r>
              <a:rPr lang="en-US" dirty="0" smtClean="0"/>
              <a:t>Shifting focus: bypassing the topic the client is resisting and shift to another important topic</a:t>
            </a:r>
          </a:p>
          <a:p>
            <a:endParaRPr lang="en-US" dirty="0" smtClean="0"/>
          </a:p>
          <a:p>
            <a:endParaRPr lang="en-US" dirty="0"/>
          </a:p>
          <a:p>
            <a:r>
              <a:rPr lang="en-US" dirty="0" smtClean="0"/>
              <a:t>When might this be helpful?</a:t>
            </a:r>
            <a:endParaRPr lang="en-US" dirty="0"/>
          </a:p>
        </p:txBody>
      </p:sp>
    </p:spTree>
    <p:extLst>
      <p:ext uri="{BB962C8B-B14F-4D97-AF65-F5344CB8AC3E}">
        <p14:creationId xmlns:p14="http://schemas.microsoft.com/office/powerpoint/2010/main" val="35468805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Resistance</a:t>
            </a:r>
          </a:p>
        </p:txBody>
      </p:sp>
      <p:sp>
        <p:nvSpPr>
          <p:cNvPr id="3" name="Content Placeholder 2"/>
          <p:cNvSpPr>
            <a:spLocks noGrp="1"/>
          </p:cNvSpPr>
          <p:nvPr>
            <p:ph idx="1"/>
          </p:nvPr>
        </p:nvSpPr>
        <p:spPr/>
        <p:txBody>
          <a:bodyPr/>
          <a:lstStyle/>
          <a:p>
            <a:r>
              <a:rPr lang="en-US" dirty="0" smtClean="0"/>
              <a:t>Coming alongside: acknowledging that the client may choose not to change their behavior</a:t>
            </a:r>
          </a:p>
          <a:p>
            <a:endParaRPr lang="en-US" dirty="0"/>
          </a:p>
          <a:p>
            <a:r>
              <a:rPr lang="en-US" dirty="0" smtClean="0"/>
              <a:t>When might this be helpful?</a:t>
            </a:r>
            <a:endParaRPr lang="en-US" dirty="0"/>
          </a:p>
        </p:txBody>
      </p:sp>
    </p:spTree>
    <p:extLst>
      <p:ext uri="{BB962C8B-B14F-4D97-AF65-F5344CB8AC3E}">
        <p14:creationId xmlns:p14="http://schemas.microsoft.com/office/powerpoint/2010/main" val="12989687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Resistance</a:t>
            </a:r>
          </a:p>
        </p:txBody>
      </p:sp>
      <p:sp>
        <p:nvSpPr>
          <p:cNvPr id="3" name="Content Placeholder 2"/>
          <p:cNvSpPr>
            <a:spLocks noGrp="1"/>
          </p:cNvSpPr>
          <p:nvPr>
            <p:ph idx="1"/>
          </p:nvPr>
        </p:nvSpPr>
        <p:spPr/>
        <p:txBody>
          <a:bodyPr/>
          <a:lstStyle/>
          <a:p>
            <a:r>
              <a:rPr lang="en-US" dirty="0" smtClean="0"/>
              <a:t>Amplified reflection: reflect back what the client said, but intensify it</a:t>
            </a:r>
          </a:p>
          <a:p>
            <a:endParaRPr lang="en-US" dirty="0"/>
          </a:p>
          <a:p>
            <a:pPr lvl="1"/>
            <a:r>
              <a:rPr lang="en-US" dirty="0" smtClean="0"/>
              <a:t>Client: Quitting drinking is not something I’ve considered</a:t>
            </a:r>
          </a:p>
          <a:p>
            <a:pPr lvl="1"/>
            <a:endParaRPr lang="en-US" dirty="0"/>
          </a:p>
          <a:p>
            <a:pPr lvl="1"/>
            <a:r>
              <a:rPr lang="en-US" dirty="0" smtClean="0"/>
              <a:t>Agent: Drinking is something you will definitely continue to do while here?</a:t>
            </a:r>
            <a:endParaRPr lang="en-US" dirty="0"/>
          </a:p>
        </p:txBody>
      </p:sp>
    </p:spTree>
    <p:extLst>
      <p:ext uri="{BB962C8B-B14F-4D97-AF65-F5344CB8AC3E}">
        <p14:creationId xmlns:p14="http://schemas.microsoft.com/office/powerpoint/2010/main" val="123796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Resistance</a:t>
            </a:r>
          </a:p>
        </p:txBody>
      </p:sp>
      <p:sp>
        <p:nvSpPr>
          <p:cNvPr id="3" name="Content Placeholder 2"/>
          <p:cNvSpPr>
            <a:spLocks noGrp="1"/>
          </p:cNvSpPr>
          <p:nvPr>
            <p:ph idx="1"/>
          </p:nvPr>
        </p:nvSpPr>
        <p:spPr/>
        <p:txBody>
          <a:bodyPr/>
          <a:lstStyle/>
          <a:p>
            <a:r>
              <a:rPr lang="en-US" dirty="0" smtClean="0"/>
              <a:t>Emphasize personal choice: put the responsibility for change on the client, get away from “do as I say”</a:t>
            </a:r>
          </a:p>
          <a:p>
            <a:endParaRPr lang="en-US" dirty="0"/>
          </a:p>
          <a:p>
            <a:endParaRPr lang="en-US" dirty="0" smtClean="0"/>
          </a:p>
          <a:p>
            <a:r>
              <a:rPr lang="en-US" dirty="0" smtClean="0"/>
              <a:t>When might this be helpful?</a:t>
            </a:r>
            <a:endParaRPr lang="en-US" dirty="0"/>
          </a:p>
        </p:txBody>
      </p:sp>
    </p:spTree>
    <p:extLst>
      <p:ext uri="{BB962C8B-B14F-4D97-AF65-F5344CB8AC3E}">
        <p14:creationId xmlns:p14="http://schemas.microsoft.com/office/powerpoint/2010/main" val="889678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Resistance</a:t>
            </a:r>
          </a:p>
        </p:txBody>
      </p:sp>
      <p:sp>
        <p:nvSpPr>
          <p:cNvPr id="3" name="Content Placeholder 2"/>
          <p:cNvSpPr>
            <a:spLocks noGrp="1"/>
          </p:cNvSpPr>
          <p:nvPr>
            <p:ph idx="1"/>
          </p:nvPr>
        </p:nvSpPr>
        <p:spPr/>
        <p:txBody>
          <a:bodyPr/>
          <a:lstStyle/>
          <a:p>
            <a:r>
              <a:rPr lang="en-US" dirty="0" smtClean="0"/>
              <a:t>Reframe: offer a different interpretation of what the client is saying</a:t>
            </a:r>
          </a:p>
          <a:p>
            <a:endParaRPr lang="en-US" dirty="0"/>
          </a:p>
          <a:p>
            <a:endParaRPr lang="en-US" dirty="0" smtClean="0"/>
          </a:p>
          <a:p>
            <a:r>
              <a:rPr lang="en-US" dirty="0" smtClean="0"/>
              <a:t>When might this be helpful?</a:t>
            </a:r>
            <a:endParaRPr lang="en-US" dirty="0"/>
          </a:p>
        </p:txBody>
      </p:sp>
    </p:spTree>
    <p:extLst>
      <p:ext uri="{BB962C8B-B14F-4D97-AF65-F5344CB8AC3E}">
        <p14:creationId xmlns:p14="http://schemas.microsoft.com/office/powerpoint/2010/main" val="15220571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Resistance</a:t>
            </a:r>
          </a:p>
        </p:txBody>
      </p:sp>
      <p:sp>
        <p:nvSpPr>
          <p:cNvPr id="3" name="Content Placeholder 2"/>
          <p:cNvSpPr>
            <a:spLocks noGrp="1"/>
          </p:cNvSpPr>
          <p:nvPr>
            <p:ph idx="1"/>
          </p:nvPr>
        </p:nvSpPr>
        <p:spPr/>
        <p:txBody>
          <a:bodyPr/>
          <a:lstStyle/>
          <a:p>
            <a:r>
              <a:rPr lang="en-US" dirty="0" smtClean="0"/>
              <a:t>Agreement with a twist: a reflection followed by a reframe</a:t>
            </a:r>
          </a:p>
          <a:p>
            <a:endParaRPr lang="en-US" dirty="0" smtClean="0"/>
          </a:p>
          <a:p>
            <a:endParaRPr lang="en-US" dirty="0"/>
          </a:p>
          <a:p>
            <a:r>
              <a:rPr lang="en-US" dirty="0" smtClean="0"/>
              <a:t>When might this be helpful?</a:t>
            </a:r>
            <a:endParaRPr lang="en-US" dirty="0"/>
          </a:p>
        </p:txBody>
      </p:sp>
    </p:spTree>
    <p:extLst>
      <p:ext uri="{BB962C8B-B14F-4D97-AF65-F5344CB8AC3E}">
        <p14:creationId xmlns:p14="http://schemas.microsoft.com/office/powerpoint/2010/main" val="6086506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Change</a:t>
            </a:r>
            <a:endParaRPr lang="en-US" dirty="0"/>
          </a:p>
        </p:txBody>
      </p:sp>
      <p:sp>
        <p:nvSpPr>
          <p:cNvPr id="3" name="Content Placeholder 2"/>
          <p:cNvSpPr>
            <a:spLocks noGrp="1"/>
          </p:cNvSpPr>
          <p:nvPr>
            <p:ph idx="1"/>
          </p:nvPr>
        </p:nvSpPr>
        <p:spPr/>
        <p:txBody>
          <a:bodyPr/>
          <a:lstStyle/>
          <a:p>
            <a:r>
              <a:rPr lang="en-US" dirty="0" smtClean="0"/>
              <a:t>Change is scary</a:t>
            </a:r>
          </a:p>
          <a:p>
            <a:endParaRPr lang="en-US" dirty="0"/>
          </a:p>
          <a:p>
            <a:r>
              <a:rPr lang="en-US" dirty="0" smtClean="0"/>
              <a:t>Change is gradual</a:t>
            </a:r>
          </a:p>
          <a:p>
            <a:endParaRPr lang="en-US" dirty="0"/>
          </a:p>
          <a:p>
            <a:r>
              <a:rPr lang="en-US" dirty="0" smtClean="0"/>
              <a:t>Change is a process, not an event</a:t>
            </a:r>
            <a:endParaRPr lang="en-US" dirty="0"/>
          </a:p>
        </p:txBody>
      </p:sp>
    </p:spTree>
    <p:extLst>
      <p:ext uri="{BB962C8B-B14F-4D97-AF65-F5344CB8AC3E}">
        <p14:creationId xmlns:p14="http://schemas.microsoft.com/office/powerpoint/2010/main" val="59316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Change</a:t>
            </a:r>
          </a:p>
        </p:txBody>
      </p:sp>
      <p:sp>
        <p:nvSpPr>
          <p:cNvPr id="3" name="Content Placeholder 2"/>
          <p:cNvSpPr>
            <a:spLocks noGrp="1"/>
          </p:cNvSpPr>
          <p:nvPr>
            <p:ph idx="1"/>
          </p:nvPr>
        </p:nvSpPr>
        <p:spPr/>
        <p:txBody>
          <a:bodyPr/>
          <a:lstStyle/>
          <a:p>
            <a:r>
              <a:rPr lang="en-US" dirty="0" smtClean="0"/>
              <a:t>YOU would be scared</a:t>
            </a:r>
          </a:p>
          <a:p>
            <a:endParaRPr lang="en-US" dirty="0"/>
          </a:p>
          <a:p>
            <a:r>
              <a:rPr lang="en-US" dirty="0" smtClean="0"/>
              <a:t>YOU would change gradual</a:t>
            </a:r>
          </a:p>
          <a:p>
            <a:endParaRPr lang="en-US" dirty="0"/>
          </a:p>
          <a:p>
            <a:r>
              <a:rPr lang="en-US" dirty="0" smtClean="0"/>
              <a:t>YOUR change is a process, not an event</a:t>
            </a:r>
            <a:endParaRPr lang="en-US" dirty="0"/>
          </a:p>
        </p:txBody>
      </p:sp>
    </p:spTree>
    <p:extLst>
      <p:ext uri="{BB962C8B-B14F-4D97-AF65-F5344CB8AC3E}">
        <p14:creationId xmlns:p14="http://schemas.microsoft.com/office/powerpoint/2010/main" val="9416192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 Principles</a:t>
            </a:r>
            <a:endParaRPr lang="en-US" dirty="0"/>
          </a:p>
        </p:txBody>
      </p:sp>
      <p:sp>
        <p:nvSpPr>
          <p:cNvPr id="3" name="Content Placeholder 2"/>
          <p:cNvSpPr>
            <a:spLocks noGrp="1"/>
          </p:cNvSpPr>
          <p:nvPr>
            <p:ph idx="1"/>
          </p:nvPr>
        </p:nvSpPr>
        <p:spPr/>
        <p:txBody>
          <a:bodyPr/>
          <a:lstStyle/>
          <a:p>
            <a:r>
              <a:rPr lang="en-US" dirty="0" smtClean="0"/>
              <a:t>Understand and Explore the Person’s Own Motivations</a:t>
            </a:r>
          </a:p>
          <a:p>
            <a:endParaRPr lang="en-US" dirty="0" smtClean="0"/>
          </a:p>
          <a:p>
            <a:r>
              <a:rPr lang="en-US" strike="sngStrike" dirty="0" smtClean="0"/>
              <a:t>Listen with Empathy</a:t>
            </a:r>
          </a:p>
          <a:p>
            <a:endParaRPr lang="en-US" dirty="0" smtClean="0"/>
          </a:p>
          <a:p>
            <a:r>
              <a:rPr lang="en-US" dirty="0" smtClean="0"/>
              <a:t>Empower the Client</a:t>
            </a:r>
          </a:p>
        </p:txBody>
      </p:sp>
    </p:spTree>
    <p:extLst>
      <p:ext uri="{BB962C8B-B14F-4D97-AF65-F5344CB8AC3E}">
        <p14:creationId xmlns:p14="http://schemas.microsoft.com/office/powerpoint/2010/main" val="3658307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Vent About Resistant Clients</a:t>
            </a:r>
            <a:endParaRPr lang="en-US" dirty="0"/>
          </a:p>
        </p:txBody>
      </p:sp>
      <p:sp>
        <p:nvSpPr>
          <p:cNvPr id="3" name="Content Placeholder 2"/>
          <p:cNvSpPr>
            <a:spLocks noGrp="1"/>
          </p:cNvSpPr>
          <p:nvPr>
            <p:ph idx="1"/>
          </p:nvPr>
        </p:nvSpPr>
        <p:spPr/>
        <p:txBody>
          <a:bodyPr/>
          <a:lstStyle/>
          <a:p>
            <a:pPr marL="64008" indent="0">
              <a:buNone/>
            </a:pPr>
            <a:endParaRPr lang="en-US" dirty="0" smtClean="0"/>
          </a:p>
          <a:p>
            <a:pPr marL="64008" indent="0">
              <a:buNone/>
            </a:pPr>
            <a:r>
              <a:rPr lang="en-US" dirty="0" smtClean="0"/>
              <a:t/>
            </a:r>
            <a:br>
              <a:rPr lang="en-US" dirty="0" smtClean="0"/>
            </a:br>
            <a:endParaRPr lang="en-US" dirty="0" smtClean="0"/>
          </a:p>
          <a:p>
            <a:r>
              <a:rPr lang="en-US" dirty="0" smtClean="0"/>
              <a:t>*professionally</a:t>
            </a:r>
            <a:endParaRPr lang="en-US" dirty="0"/>
          </a:p>
        </p:txBody>
      </p:sp>
    </p:spTree>
    <p:extLst>
      <p:ext uri="{BB962C8B-B14F-4D97-AF65-F5344CB8AC3E}">
        <p14:creationId xmlns:p14="http://schemas.microsoft.com/office/powerpoint/2010/main" val="393797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 and Explore the Client’s Own Motivations</a:t>
            </a:r>
            <a:endParaRPr lang="en-US" dirty="0"/>
          </a:p>
        </p:txBody>
      </p:sp>
      <p:sp>
        <p:nvSpPr>
          <p:cNvPr id="3" name="Content Placeholder 2"/>
          <p:cNvSpPr>
            <a:spLocks noGrp="1"/>
          </p:cNvSpPr>
          <p:nvPr>
            <p:ph idx="1"/>
          </p:nvPr>
        </p:nvSpPr>
        <p:spPr/>
        <p:txBody>
          <a:bodyPr/>
          <a:lstStyle/>
          <a:p>
            <a:r>
              <a:rPr lang="en-US" dirty="0" smtClean="0"/>
              <a:t>Motivation must come from the client</a:t>
            </a:r>
          </a:p>
          <a:p>
            <a:endParaRPr lang="en-US" dirty="0"/>
          </a:p>
          <a:p>
            <a:endParaRPr lang="en-US" dirty="0" smtClean="0"/>
          </a:p>
          <a:p>
            <a:r>
              <a:rPr lang="en-US" dirty="0" smtClean="0"/>
              <a:t>Why not from you?</a:t>
            </a:r>
          </a:p>
          <a:p>
            <a:endParaRPr lang="en-US" dirty="0"/>
          </a:p>
          <a:p>
            <a:endParaRPr lang="en-US" dirty="0" smtClean="0"/>
          </a:p>
          <a:p>
            <a:r>
              <a:rPr lang="en-US" dirty="0" smtClean="0"/>
              <a:t>Time is an investment that pays dividends!</a:t>
            </a:r>
            <a:endParaRPr lang="en-US" dirty="0"/>
          </a:p>
        </p:txBody>
      </p:sp>
    </p:spTree>
    <p:extLst>
      <p:ext uri="{BB962C8B-B14F-4D97-AF65-F5344CB8AC3E}">
        <p14:creationId xmlns:p14="http://schemas.microsoft.com/office/powerpoint/2010/main" val="11830507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 and Explore the Client’s Own Motivations</a:t>
            </a:r>
          </a:p>
        </p:txBody>
      </p:sp>
      <p:sp>
        <p:nvSpPr>
          <p:cNvPr id="3" name="Content Placeholder 2"/>
          <p:cNvSpPr>
            <a:spLocks noGrp="1"/>
          </p:cNvSpPr>
          <p:nvPr>
            <p:ph idx="1"/>
          </p:nvPr>
        </p:nvSpPr>
        <p:spPr/>
        <p:txBody>
          <a:bodyPr/>
          <a:lstStyle/>
          <a:p>
            <a:r>
              <a:rPr lang="en-US" dirty="0" smtClean="0"/>
              <a:t>Motivation for change exists when there is a discrepancy between current behavior and goals</a:t>
            </a:r>
          </a:p>
          <a:p>
            <a:endParaRPr lang="en-US" dirty="0"/>
          </a:p>
          <a:p>
            <a:pPr lvl="1"/>
            <a:r>
              <a:rPr lang="en-US" dirty="0" smtClean="0"/>
              <a:t>Examples?</a:t>
            </a:r>
            <a:endParaRPr lang="en-US" dirty="0"/>
          </a:p>
        </p:txBody>
      </p:sp>
    </p:spTree>
    <p:extLst>
      <p:ext uri="{BB962C8B-B14F-4D97-AF65-F5344CB8AC3E}">
        <p14:creationId xmlns:p14="http://schemas.microsoft.com/office/powerpoint/2010/main" val="2509721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Empower the Client</a:t>
            </a:r>
            <a:endParaRPr lang="en-US" dirty="0"/>
          </a:p>
        </p:txBody>
      </p:sp>
      <p:sp>
        <p:nvSpPr>
          <p:cNvPr id="3" name="Content Placeholder 2"/>
          <p:cNvSpPr>
            <a:spLocks noGrp="1"/>
          </p:cNvSpPr>
          <p:nvPr>
            <p:ph idx="1"/>
          </p:nvPr>
        </p:nvSpPr>
        <p:spPr/>
        <p:txBody>
          <a:bodyPr/>
          <a:lstStyle/>
          <a:p>
            <a:r>
              <a:rPr lang="en-US" dirty="0" smtClean="0"/>
              <a:t>Client must believe they have the ability to change</a:t>
            </a:r>
          </a:p>
          <a:p>
            <a:endParaRPr lang="en-US" dirty="0"/>
          </a:p>
          <a:p>
            <a:endParaRPr lang="en-US" dirty="0"/>
          </a:p>
          <a:p>
            <a:r>
              <a:rPr lang="en-US" dirty="0" smtClean="0"/>
              <a:t>Help build client’s confidence</a:t>
            </a:r>
          </a:p>
          <a:p>
            <a:endParaRPr lang="en-US" dirty="0"/>
          </a:p>
        </p:txBody>
      </p:sp>
    </p:spTree>
    <p:extLst>
      <p:ext uri="{BB962C8B-B14F-4D97-AF65-F5344CB8AC3E}">
        <p14:creationId xmlns:p14="http://schemas.microsoft.com/office/powerpoint/2010/main" val="30547566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Empower the Client</a:t>
            </a:r>
          </a:p>
        </p:txBody>
      </p:sp>
      <p:sp>
        <p:nvSpPr>
          <p:cNvPr id="3" name="Content Placeholder 2"/>
          <p:cNvSpPr>
            <a:spLocks noGrp="1"/>
          </p:cNvSpPr>
          <p:nvPr>
            <p:ph idx="1"/>
          </p:nvPr>
        </p:nvSpPr>
        <p:spPr/>
        <p:txBody>
          <a:bodyPr/>
          <a:lstStyle/>
          <a:p>
            <a:r>
              <a:rPr lang="en-US" dirty="0" smtClean="0"/>
              <a:t>Motivational Interviewers MUST BE MOTIVATIONAL</a:t>
            </a:r>
          </a:p>
          <a:p>
            <a:endParaRPr lang="en-US" dirty="0" smtClean="0"/>
          </a:p>
          <a:p>
            <a:endParaRPr lang="en-US" dirty="0"/>
          </a:p>
          <a:p>
            <a:endParaRPr lang="en-US" dirty="0" smtClean="0"/>
          </a:p>
          <a:p>
            <a:r>
              <a:rPr lang="en-US" dirty="0" smtClean="0"/>
              <a:t>Client will not make a change they don’t feel capable of</a:t>
            </a:r>
            <a:endParaRPr lang="en-US" dirty="0"/>
          </a:p>
        </p:txBody>
      </p:sp>
    </p:spTree>
    <p:extLst>
      <p:ext uri="{BB962C8B-B14F-4D97-AF65-F5344CB8AC3E}">
        <p14:creationId xmlns:p14="http://schemas.microsoft.com/office/powerpoint/2010/main" val="22623143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Empower the Client</a:t>
            </a:r>
          </a:p>
        </p:txBody>
      </p:sp>
      <p:sp>
        <p:nvSpPr>
          <p:cNvPr id="3" name="Content Placeholder 2"/>
          <p:cNvSpPr>
            <a:spLocks noGrp="1"/>
          </p:cNvSpPr>
          <p:nvPr>
            <p:ph idx="1"/>
          </p:nvPr>
        </p:nvSpPr>
        <p:spPr>
          <a:xfrm>
            <a:off x="457200" y="2057400"/>
            <a:ext cx="8229600" cy="4572000"/>
          </a:xfrm>
        </p:spPr>
        <p:txBody>
          <a:bodyPr/>
          <a:lstStyle/>
          <a:p>
            <a:r>
              <a:rPr lang="en-US" dirty="0" smtClean="0"/>
              <a:t>What are some examples of things you have heard employees say that did the opposite of empower the client?</a:t>
            </a:r>
          </a:p>
          <a:p>
            <a:endParaRPr lang="en-US" dirty="0"/>
          </a:p>
          <a:p>
            <a:endParaRPr lang="en-US" dirty="0" smtClean="0"/>
          </a:p>
          <a:p>
            <a:r>
              <a:rPr lang="en-US" i="1" dirty="0" smtClean="0"/>
              <a:t>Especially </a:t>
            </a:r>
            <a:r>
              <a:rPr lang="en-US" dirty="0" smtClean="0"/>
              <a:t>during resistance we can get mean</a:t>
            </a:r>
            <a:endParaRPr lang="en-US" dirty="0"/>
          </a:p>
        </p:txBody>
      </p:sp>
    </p:spTree>
    <p:extLst>
      <p:ext uri="{BB962C8B-B14F-4D97-AF65-F5344CB8AC3E}">
        <p14:creationId xmlns:p14="http://schemas.microsoft.com/office/powerpoint/2010/main" val="29205192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 Principles</a:t>
            </a:r>
            <a:endParaRPr lang="en-US" dirty="0"/>
          </a:p>
        </p:txBody>
      </p:sp>
      <p:sp>
        <p:nvSpPr>
          <p:cNvPr id="3" name="Content Placeholder 2"/>
          <p:cNvSpPr>
            <a:spLocks noGrp="1"/>
          </p:cNvSpPr>
          <p:nvPr>
            <p:ph idx="1"/>
          </p:nvPr>
        </p:nvSpPr>
        <p:spPr/>
        <p:txBody>
          <a:bodyPr/>
          <a:lstStyle/>
          <a:p>
            <a:r>
              <a:rPr lang="en-US" dirty="0" smtClean="0"/>
              <a:t>Resist the Righting Reflex</a:t>
            </a:r>
          </a:p>
          <a:p>
            <a:endParaRPr lang="en-US" dirty="0" smtClean="0"/>
          </a:p>
          <a:p>
            <a:r>
              <a:rPr lang="en-US" dirty="0" smtClean="0"/>
              <a:t>Understand and Explore the Person’s Own Motivations</a:t>
            </a:r>
          </a:p>
          <a:p>
            <a:endParaRPr lang="en-US" dirty="0" smtClean="0"/>
          </a:p>
          <a:p>
            <a:r>
              <a:rPr lang="en-US" dirty="0" smtClean="0"/>
              <a:t>Listen with Empathy</a:t>
            </a:r>
          </a:p>
          <a:p>
            <a:endParaRPr lang="en-US" dirty="0" smtClean="0"/>
          </a:p>
          <a:p>
            <a:r>
              <a:rPr lang="en-US" dirty="0" smtClean="0"/>
              <a:t>Empower the Client</a:t>
            </a:r>
          </a:p>
        </p:txBody>
      </p:sp>
    </p:spTree>
    <p:extLst>
      <p:ext uri="{BB962C8B-B14F-4D97-AF65-F5344CB8AC3E}">
        <p14:creationId xmlns:p14="http://schemas.microsoft.com/office/powerpoint/2010/main" val="33738018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 Skills</a:t>
            </a:r>
            <a:endParaRPr lang="en-US" dirty="0"/>
          </a:p>
        </p:txBody>
      </p:sp>
      <p:sp>
        <p:nvSpPr>
          <p:cNvPr id="3" name="Content Placeholder 2"/>
          <p:cNvSpPr>
            <a:spLocks noGrp="1"/>
          </p:cNvSpPr>
          <p:nvPr>
            <p:ph idx="1"/>
          </p:nvPr>
        </p:nvSpPr>
        <p:spPr/>
        <p:txBody>
          <a:bodyPr/>
          <a:lstStyle/>
          <a:p>
            <a:r>
              <a:rPr lang="en-US" dirty="0" smtClean="0"/>
              <a:t>Specific set of skills for motivational interviewers</a:t>
            </a:r>
            <a:endParaRPr lang="en-US" dirty="0"/>
          </a:p>
        </p:txBody>
      </p:sp>
    </p:spTree>
    <p:extLst>
      <p:ext uri="{BB962C8B-B14F-4D97-AF65-F5344CB8AC3E}">
        <p14:creationId xmlns:p14="http://schemas.microsoft.com/office/powerpoint/2010/main" val="18009463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 Skills</a:t>
            </a:r>
            <a:endParaRPr lang="en-US" dirty="0"/>
          </a:p>
        </p:txBody>
      </p:sp>
      <p:sp>
        <p:nvSpPr>
          <p:cNvPr id="3" name="Content Placeholder 2"/>
          <p:cNvSpPr>
            <a:spLocks noGrp="1"/>
          </p:cNvSpPr>
          <p:nvPr>
            <p:ph idx="1"/>
          </p:nvPr>
        </p:nvSpPr>
        <p:spPr>
          <a:xfrm>
            <a:off x="457200" y="1447800"/>
            <a:ext cx="8229600" cy="5007008"/>
          </a:xfrm>
        </p:spPr>
        <p:txBody>
          <a:bodyPr>
            <a:normAutofit lnSpcReduction="10000"/>
          </a:bodyPr>
          <a:lstStyle/>
          <a:p>
            <a:pPr marL="578358" indent="-514350">
              <a:buFont typeface="+mj-lt"/>
              <a:buAutoNum type="arabicParenR"/>
            </a:pPr>
            <a:r>
              <a:rPr lang="en-US" b="1" dirty="0" smtClean="0"/>
              <a:t>Asking for Permission</a:t>
            </a:r>
          </a:p>
          <a:p>
            <a:pPr marL="578358" indent="-514350">
              <a:buFont typeface="+mj-lt"/>
              <a:buAutoNum type="arabicParenR"/>
            </a:pPr>
            <a:endParaRPr lang="en-US" b="1" dirty="0" smtClean="0"/>
          </a:p>
          <a:p>
            <a:pPr marL="578358" indent="-514350">
              <a:buFont typeface="+mj-lt"/>
              <a:buAutoNum type="arabicParenR"/>
            </a:pPr>
            <a:r>
              <a:rPr lang="en-US" b="1" strike="sngStrike" dirty="0" smtClean="0"/>
              <a:t>Active Listening</a:t>
            </a:r>
          </a:p>
          <a:p>
            <a:pPr marL="578358" indent="-514350">
              <a:buFont typeface="+mj-lt"/>
              <a:buAutoNum type="arabicParenR"/>
            </a:pPr>
            <a:endParaRPr lang="en-US" b="1" dirty="0" smtClean="0"/>
          </a:p>
          <a:p>
            <a:pPr marL="578358" indent="-514350">
              <a:buFont typeface="+mj-lt"/>
              <a:buAutoNum type="arabicParenR"/>
            </a:pPr>
            <a:r>
              <a:rPr lang="en-US" b="1" dirty="0" smtClean="0"/>
              <a:t>Recognizing and Reinforcing Change Talk</a:t>
            </a:r>
          </a:p>
          <a:p>
            <a:pPr marL="578358" indent="-514350">
              <a:buFont typeface="+mj-lt"/>
              <a:buAutoNum type="arabicParenR"/>
            </a:pPr>
            <a:endParaRPr lang="en-US" b="1" dirty="0" smtClean="0"/>
          </a:p>
          <a:p>
            <a:pPr marL="578358" indent="-514350">
              <a:buFont typeface="+mj-lt"/>
              <a:buAutoNum type="arabicParenR"/>
            </a:pPr>
            <a:r>
              <a:rPr lang="en-US" b="1" dirty="0" smtClean="0"/>
              <a:t>Eliciting and Strengthening Change Talk</a:t>
            </a:r>
          </a:p>
          <a:p>
            <a:pPr marL="578358" indent="-514350">
              <a:buFont typeface="+mj-lt"/>
              <a:buAutoNum type="arabicParenR"/>
            </a:pPr>
            <a:endParaRPr lang="en-US" b="1" dirty="0" smtClean="0"/>
          </a:p>
          <a:p>
            <a:pPr marL="578358" indent="-514350">
              <a:buFont typeface="+mj-lt"/>
              <a:buAutoNum type="arabicParenR"/>
            </a:pPr>
            <a:r>
              <a:rPr lang="en-US" b="1" dirty="0" smtClean="0"/>
              <a:t>Responding to Resistance</a:t>
            </a:r>
            <a:endParaRPr lang="en-US" b="1" dirty="0"/>
          </a:p>
        </p:txBody>
      </p:sp>
    </p:spTree>
    <p:extLst>
      <p:ext uri="{BB962C8B-B14F-4D97-AF65-F5344CB8AC3E}">
        <p14:creationId xmlns:p14="http://schemas.microsoft.com/office/powerpoint/2010/main" val="16846755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Asking for Permission</a:t>
            </a:r>
            <a:endParaRPr lang="en-US" dirty="0"/>
          </a:p>
        </p:txBody>
      </p:sp>
      <p:pic>
        <p:nvPicPr>
          <p:cNvPr id="1028" name="Picture 4" descr="C:\Users\jsadon\AppData\Local\Microsoft\Windows\Temporary Internet Files\Content.IE5\VJ2FFFMM\living_room_by_overstone-d5pgwck[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 y="1600200"/>
            <a:ext cx="7848600" cy="5020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05969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Asking for </a:t>
            </a:r>
            <a:r>
              <a:rPr lang="en-US" dirty="0" smtClean="0"/>
              <a:t>Permission</a:t>
            </a:r>
            <a:endParaRPr lang="en-US" dirty="0"/>
          </a:p>
        </p:txBody>
      </p:sp>
      <p:sp>
        <p:nvSpPr>
          <p:cNvPr id="3" name="Content Placeholder 2"/>
          <p:cNvSpPr>
            <a:spLocks noGrp="1"/>
          </p:cNvSpPr>
          <p:nvPr>
            <p:ph idx="1"/>
          </p:nvPr>
        </p:nvSpPr>
        <p:spPr/>
        <p:txBody>
          <a:bodyPr/>
          <a:lstStyle/>
          <a:p>
            <a:r>
              <a:rPr lang="en-US" dirty="0" smtClean="0"/>
              <a:t>This is private information</a:t>
            </a:r>
          </a:p>
          <a:p>
            <a:endParaRPr lang="en-US" dirty="0"/>
          </a:p>
          <a:p>
            <a:r>
              <a:rPr lang="en-US" dirty="0" smtClean="0"/>
              <a:t>Ask to bet let in, don’t break in</a:t>
            </a:r>
          </a:p>
          <a:p>
            <a:endParaRPr lang="en-US" dirty="0"/>
          </a:p>
          <a:p>
            <a:r>
              <a:rPr lang="en-US" dirty="0" smtClean="0"/>
              <a:t>Ask to see documents too</a:t>
            </a:r>
          </a:p>
        </p:txBody>
      </p:sp>
    </p:spTree>
    <p:extLst>
      <p:ext uri="{BB962C8B-B14F-4D97-AF65-F5344CB8AC3E}">
        <p14:creationId xmlns:p14="http://schemas.microsoft.com/office/powerpoint/2010/main" val="2953187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vs. Anger</a:t>
            </a:r>
            <a:endParaRPr lang="en-US" dirty="0"/>
          </a:p>
        </p:txBody>
      </p:sp>
      <p:sp>
        <p:nvSpPr>
          <p:cNvPr id="3" name="Content Placeholder 2"/>
          <p:cNvSpPr>
            <a:spLocks noGrp="1"/>
          </p:cNvSpPr>
          <p:nvPr>
            <p:ph idx="1"/>
          </p:nvPr>
        </p:nvSpPr>
        <p:spPr/>
        <p:txBody>
          <a:bodyPr>
            <a:normAutofit/>
          </a:bodyPr>
          <a:lstStyle/>
          <a:p>
            <a:pPr marL="64008" indent="0" algn="ctr">
              <a:buNone/>
            </a:pPr>
            <a:endParaRPr lang="en-US" sz="8800" dirty="0" smtClean="0"/>
          </a:p>
          <a:p>
            <a:pPr marL="64008" indent="0" algn="ctr">
              <a:buNone/>
            </a:pPr>
            <a:r>
              <a:rPr lang="en-US" sz="8800" b="1" dirty="0" smtClean="0"/>
              <a:t>R   ≠   A</a:t>
            </a:r>
            <a:endParaRPr lang="en-US" sz="8800" b="1" dirty="0"/>
          </a:p>
        </p:txBody>
      </p:sp>
    </p:spTree>
    <p:extLst>
      <p:ext uri="{BB962C8B-B14F-4D97-AF65-F5344CB8AC3E}">
        <p14:creationId xmlns:p14="http://schemas.microsoft.com/office/powerpoint/2010/main" val="303026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a:t>
            </a:r>
            <a:r>
              <a:rPr lang="en-US" dirty="0" smtClean="0"/>
              <a:t>Listening - OARS</a:t>
            </a:r>
            <a:endParaRPr lang="en-US" dirty="0"/>
          </a:p>
        </p:txBody>
      </p:sp>
      <p:sp>
        <p:nvSpPr>
          <p:cNvPr id="3" name="Content Placeholder 2"/>
          <p:cNvSpPr>
            <a:spLocks noGrp="1"/>
          </p:cNvSpPr>
          <p:nvPr>
            <p:ph idx="1"/>
          </p:nvPr>
        </p:nvSpPr>
        <p:spPr/>
        <p:txBody>
          <a:bodyPr/>
          <a:lstStyle/>
          <a:p>
            <a:r>
              <a:rPr lang="en-US" dirty="0" smtClean="0"/>
              <a:t>Asking Open Questions</a:t>
            </a:r>
          </a:p>
          <a:p>
            <a:endParaRPr lang="en-US" dirty="0"/>
          </a:p>
          <a:p>
            <a:r>
              <a:rPr lang="en-US" dirty="0" smtClean="0"/>
              <a:t>Providing Affirmations</a:t>
            </a:r>
          </a:p>
          <a:p>
            <a:endParaRPr lang="en-US" dirty="0"/>
          </a:p>
          <a:p>
            <a:r>
              <a:rPr lang="en-US" dirty="0" smtClean="0"/>
              <a:t>Listening Reflectively</a:t>
            </a:r>
          </a:p>
          <a:p>
            <a:endParaRPr lang="en-US" dirty="0"/>
          </a:p>
          <a:p>
            <a:r>
              <a:rPr lang="en-US" dirty="0" smtClean="0"/>
              <a:t>Summarizing</a:t>
            </a:r>
            <a:endParaRPr lang="en-US" dirty="0"/>
          </a:p>
        </p:txBody>
      </p:sp>
    </p:spTree>
    <p:extLst>
      <p:ext uri="{BB962C8B-B14F-4D97-AF65-F5344CB8AC3E}">
        <p14:creationId xmlns:p14="http://schemas.microsoft.com/office/powerpoint/2010/main" val="339834200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Badger</a:t>
            </a:r>
            <a:endParaRPr lang="en-US" dirty="0"/>
          </a:p>
        </p:txBody>
      </p:sp>
      <p:pic>
        <p:nvPicPr>
          <p:cNvPr id="3074" name="Picture 2" descr="Can't handle the tru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981200"/>
            <a:ext cx="58249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82932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a:t>
            </a:r>
            <a:r>
              <a:rPr lang="en-US" dirty="0" smtClean="0"/>
              <a:t>Listening - OARS</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Asking Open Questions</a:t>
            </a:r>
          </a:p>
          <a:p>
            <a:endParaRPr lang="en-US" dirty="0"/>
          </a:p>
          <a:p>
            <a:r>
              <a:rPr lang="en-US" dirty="0" smtClean="0"/>
              <a:t>Providing Affirmations</a:t>
            </a:r>
          </a:p>
          <a:p>
            <a:endParaRPr lang="en-US" dirty="0"/>
          </a:p>
          <a:p>
            <a:r>
              <a:rPr lang="en-US" strike="sngStrike" dirty="0" smtClean="0"/>
              <a:t>Listening Reflectively</a:t>
            </a:r>
          </a:p>
          <a:p>
            <a:endParaRPr lang="en-US" dirty="0"/>
          </a:p>
          <a:p>
            <a:r>
              <a:rPr lang="en-US" dirty="0" smtClean="0"/>
              <a:t>Summarizing</a:t>
            </a:r>
            <a:endParaRPr lang="en-US" dirty="0"/>
          </a:p>
        </p:txBody>
      </p:sp>
    </p:spTree>
    <p:extLst>
      <p:ext uri="{BB962C8B-B14F-4D97-AF65-F5344CB8AC3E}">
        <p14:creationId xmlns:p14="http://schemas.microsoft.com/office/powerpoint/2010/main" val="259039257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Providing Affirmations</a:t>
            </a:r>
            <a:endParaRPr lang="en-US" dirty="0"/>
          </a:p>
        </p:txBody>
      </p:sp>
      <p:sp>
        <p:nvSpPr>
          <p:cNvPr id="3" name="Content Placeholder 2"/>
          <p:cNvSpPr>
            <a:spLocks noGrp="1"/>
          </p:cNvSpPr>
          <p:nvPr>
            <p:ph idx="1"/>
          </p:nvPr>
        </p:nvSpPr>
        <p:spPr/>
        <p:txBody>
          <a:bodyPr/>
          <a:lstStyle/>
          <a:p>
            <a:r>
              <a:rPr lang="en-US" dirty="0" smtClean="0"/>
              <a:t>Statements that acknowledge and convey respect or appreciation for a client</a:t>
            </a:r>
          </a:p>
          <a:p>
            <a:endParaRPr lang="en-US" dirty="0"/>
          </a:p>
          <a:p>
            <a:r>
              <a:rPr lang="en-US" dirty="0" smtClean="0"/>
              <a:t>Can be similar to verbal praise</a:t>
            </a:r>
          </a:p>
          <a:p>
            <a:endParaRPr lang="en-US" dirty="0"/>
          </a:p>
          <a:p>
            <a:r>
              <a:rPr lang="en-US" dirty="0" smtClean="0"/>
              <a:t>Can be statements that convey empathy</a:t>
            </a:r>
            <a:endParaRPr lang="en-US" dirty="0"/>
          </a:p>
        </p:txBody>
      </p:sp>
    </p:spTree>
    <p:extLst>
      <p:ext uri="{BB962C8B-B14F-4D97-AF65-F5344CB8AC3E}">
        <p14:creationId xmlns:p14="http://schemas.microsoft.com/office/powerpoint/2010/main" val="116453610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a:t>
            </a:r>
            <a:r>
              <a:rPr lang="en-US" dirty="0" smtClean="0"/>
              <a:t>Listening - OARS</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Asking Open Questions</a:t>
            </a:r>
          </a:p>
          <a:p>
            <a:endParaRPr lang="en-US" dirty="0"/>
          </a:p>
          <a:p>
            <a:r>
              <a:rPr lang="en-US" dirty="0" smtClean="0">
                <a:solidFill>
                  <a:schemeClr val="accent1"/>
                </a:solidFill>
              </a:rPr>
              <a:t>Providing Affirmations</a:t>
            </a:r>
          </a:p>
          <a:p>
            <a:endParaRPr lang="en-US" dirty="0"/>
          </a:p>
          <a:p>
            <a:r>
              <a:rPr lang="en-US" dirty="0" smtClean="0"/>
              <a:t>Listening Reflectively</a:t>
            </a:r>
          </a:p>
          <a:p>
            <a:endParaRPr lang="en-US" dirty="0"/>
          </a:p>
          <a:p>
            <a:r>
              <a:rPr lang="en-US" dirty="0" smtClean="0"/>
              <a:t>Summarizing</a:t>
            </a:r>
            <a:endParaRPr lang="en-US" dirty="0"/>
          </a:p>
        </p:txBody>
      </p:sp>
    </p:spTree>
    <p:extLst>
      <p:ext uri="{BB962C8B-B14F-4D97-AF65-F5344CB8AC3E}">
        <p14:creationId xmlns:p14="http://schemas.microsoft.com/office/powerpoint/2010/main" val="17391547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a:t>
            </a:r>
            <a:r>
              <a:rPr lang="en-US" dirty="0" smtClean="0"/>
              <a:t>Listening - OARS</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Asking Open Questions</a:t>
            </a:r>
          </a:p>
          <a:p>
            <a:endParaRPr lang="en-US" dirty="0"/>
          </a:p>
          <a:p>
            <a:r>
              <a:rPr lang="en-US" dirty="0" smtClean="0">
                <a:solidFill>
                  <a:schemeClr val="accent1"/>
                </a:solidFill>
              </a:rPr>
              <a:t>Providing Affirmations</a:t>
            </a:r>
          </a:p>
          <a:p>
            <a:endParaRPr lang="en-US" dirty="0"/>
          </a:p>
          <a:p>
            <a:r>
              <a:rPr lang="en-US" dirty="0" smtClean="0">
                <a:solidFill>
                  <a:schemeClr val="accent1"/>
                </a:solidFill>
              </a:rPr>
              <a:t>Listening Reflectively</a:t>
            </a:r>
          </a:p>
          <a:p>
            <a:endParaRPr lang="en-US" dirty="0"/>
          </a:p>
          <a:p>
            <a:r>
              <a:rPr lang="en-US" dirty="0" smtClean="0"/>
              <a:t>Summarizing</a:t>
            </a:r>
            <a:endParaRPr lang="en-US" dirty="0"/>
          </a:p>
        </p:txBody>
      </p:sp>
    </p:spTree>
    <p:extLst>
      <p:ext uri="{BB962C8B-B14F-4D97-AF65-F5344CB8AC3E}">
        <p14:creationId xmlns:p14="http://schemas.microsoft.com/office/powerpoint/2010/main" val="318347970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Summarizing</a:t>
            </a:r>
            <a:endParaRPr lang="en-US" dirty="0"/>
          </a:p>
        </p:txBody>
      </p:sp>
      <p:sp>
        <p:nvSpPr>
          <p:cNvPr id="3" name="Content Placeholder 2"/>
          <p:cNvSpPr>
            <a:spLocks noGrp="1"/>
          </p:cNvSpPr>
          <p:nvPr>
            <p:ph idx="1"/>
          </p:nvPr>
        </p:nvSpPr>
        <p:spPr/>
        <p:txBody>
          <a:bodyPr/>
          <a:lstStyle/>
          <a:p>
            <a:r>
              <a:rPr lang="en-US" dirty="0" smtClean="0"/>
              <a:t>Reflections grouped together</a:t>
            </a:r>
          </a:p>
          <a:p>
            <a:endParaRPr lang="en-US" dirty="0"/>
          </a:p>
          <a:p>
            <a:r>
              <a:rPr lang="en-US" dirty="0" smtClean="0"/>
              <a:t>Need to be strategic</a:t>
            </a:r>
          </a:p>
          <a:p>
            <a:endParaRPr lang="en-US" dirty="0"/>
          </a:p>
          <a:p>
            <a:r>
              <a:rPr lang="en-US" dirty="0" smtClean="0"/>
              <a:t>Link client statements to help show a bigger picture, make transitions, or to develop discrepancy</a:t>
            </a:r>
            <a:endParaRPr lang="en-US" dirty="0"/>
          </a:p>
        </p:txBody>
      </p:sp>
    </p:spTree>
    <p:extLst>
      <p:ext uri="{BB962C8B-B14F-4D97-AF65-F5344CB8AC3E}">
        <p14:creationId xmlns:p14="http://schemas.microsoft.com/office/powerpoint/2010/main" val="296608347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Summarizing</a:t>
            </a:r>
          </a:p>
        </p:txBody>
      </p:sp>
      <p:sp>
        <p:nvSpPr>
          <p:cNvPr id="3" name="Content Placeholder 2"/>
          <p:cNvSpPr>
            <a:spLocks noGrp="1"/>
          </p:cNvSpPr>
          <p:nvPr>
            <p:ph idx="1"/>
          </p:nvPr>
        </p:nvSpPr>
        <p:spPr/>
        <p:txBody>
          <a:bodyPr/>
          <a:lstStyle/>
          <a:p>
            <a:r>
              <a:rPr lang="en-US" dirty="0" smtClean="0"/>
              <a:t>Linking Summary:</a:t>
            </a:r>
          </a:p>
          <a:p>
            <a:pPr lvl="1"/>
            <a:r>
              <a:rPr lang="en-US" dirty="0" smtClean="0"/>
              <a:t>It is interesting to me what you are saying because it sounds like being successful in this program has become more important to you. The last time we spoke it sounded like you did not care about success here, but that is changing now. What are your thoughts on that?</a:t>
            </a:r>
            <a:endParaRPr lang="en-US" dirty="0"/>
          </a:p>
        </p:txBody>
      </p:sp>
    </p:spTree>
    <p:extLst>
      <p:ext uri="{BB962C8B-B14F-4D97-AF65-F5344CB8AC3E}">
        <p14:creationId xmlns:p14="http://schemas.microsoft.com/office/powerpoint/2010/main" val="8202090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Listening</a:t>
            </a:r>
          </a:p>
        </p:txBody>
      </p:sp>
      <p:sp>
        <p:nvSpPr>
          <p:cNvPr id="3" name="Content Placeholder 2"/>
          <p:cNvSpPr>
            <a:spLocks noGrp="1"/>
          </p:cNvSpPr>
          <p:nvPr>
            <p:ph idx="1"/>
          </p:nvPr>
        </p:nvSpPr>
        <p:spPr/>
        <p:txBody>
          <a:bodyPr/>
          <a:lstStyle/>
          <a:p>
            <a:r>
              <a:rPr lang="en-US" dirty="0" smtClean="0">
                <a:solidFill>
                  <a:schemeClr val="accent1"/>
                </a:solidFill>
              </a:rPr>
              <a:t>Asking Open Questions</a:t>
            </a:r>
          </a:p>
          <a:p>
            <a:endParaRPr lang="en-US" dirty="0">
              <a:solidFill>
                <a:schemeClr val="accent1"/>
              </a:solidFill>
            </a:endParaRPr>
          </a:p>
          <a:p>
            <a:r>
              <a:rPr lang="en-US" dirty="0" smtClean="0">
                <a:solidFill>
                  <a:schemeClr val="accent1"/>
                </a:solidFill>
              </a:rPr>
              <a:t>Providing Affirmations</a:t>
            </a:r>
          </a:p>
          <a:p>
            <a:endParaRPr lang="en-US" dirty="0">
              <a:solidFill>
                <a:schemeClr val="accent1"/>
              </a:solidFill>
            </a:endParaRPr>
          </a:p>
          <a:p>
            <a:r>
              <a:rPr lang="en-US" dirty="0" smtClean="0">
                <a:solidFill>
                  <a:schemeClr val="accent1"/>
                </a:solidFill>
              </a:rPr>
              <a:t>Listening Reflectively</a:t>
            </a:r>
          </a:p>
          <a:p>
            <a:endParaRPr lang="en-US" dirty="0">
              <a:solidFill>
                <a:schemeClr val="accent1"/>
              </a:solidFill>
            </a:endParaRPr>
          </a:p>
          <a:p>
            <a:r>
              <a:rPr lang="en-US" dirty="0" smtClean="0">
                <a:solidFill>
                  <a:schemeClr val="accent1"/>
                </a:solidFill>
              </a:rPr>
              <a:t>Summarizing</a:t>
            </a:r>
            <a:endParaRPr lang="en-US" dirty="0">
              <a:solidFill>
                <a:schemeClr val="accent1"/>
              </a:solidFill>
            </a:endParaRPr>
          </a:p>
        </p:txBody>
      </p:sp>
    </p:spTree>
    <p:extLst>
      <p:ext uri="{BB962C8B-B14F-4D97-AF65-F5344CB8AC3E}">
        <p14:creationId xmlns:p14="http://schemas.microsoft.com/office/powerpoint/2010/main" val="102484923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Change Talk</a:t>
            </a:r>
            <a:endParaRPr lang="en-US" dirty="0"/>
          </a:p>
        </p:txBody>
      </p:sp>
      <p:sp>
        <p:nvSpPr>
          <p:cNvPr id="3" name="Content Placeholder 2"/>
          <p:cNvSpPr>
            <a:spLocks noGrp="1"/>
          </p:cNvSpPr>
          <p:nvPr>
            <p:ph idx="1"/>
          </p:nvPr>
        </p:nvSpPr>
        <p:spPr/>
        <p:txBody>
          <a:bodyPr/>
          <a:lstStyle/>
          <a:p>
            <a:r>
              <a:rPr lang="en-US" dirty="0" smtClean="0"/>
              <a:t>How do you know when a client is possibly seeing the benefit of change?</a:t>
            </a:r>
          </a:p>
          <a:p>
            <a:pPr lvl="1"/>
            <a:endParaRPr lang="en-US" dirty="0" smtClean="0"/>
          </a:p>
          <a:p>
            <a:pPr lvl="1"/>
            <a:r>
              <a:rPr lang="en-US" dirty="0" smtClean="0"/>
              <a:t>What words?</a:t>
            </a:r>
          </a:p>
          <a:p>
            <a:pPr lvl="1"/>
            <a:r>
              <a:rPr lang="en-US" dirty="0" smtClean="0"/>
              <a:t>What actions?</a:t>
            </a:r>
          </a:p>
        </p:txBody>
      </p:sp>
    </p:spTree>
    <p:extLst>
      <p:ext uri="{BB962C8B-B14F-4D97-AF65-F5344CB8AC3E}">
        <p14:creationId xmlns:p14="http://schemas.microsoft.com/office/powerpoint/2010/main" val="3294988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Really?</a:t>
            </a:r>
            <a:endParaRPr lang="en-US" dirty="0"/>
          </a:p>
        </p:txBody>
      </p:sp>
      <p:sp>
        <p:nvSpPr>
          <p:cNvPr id="3" name="Content Placeholder 2"/>
          <p:cNvSpPr>
            <a:spLocks noGrp="1"/>
          </p:cNvSpPr>
          <p:nvPr>
            <p:ph idx="1"/>
          </p:nvPr>
        </p:nvSpPr>
        <p:spPr/>
        <p:txBody>
          <a:bodyPr/>
          <a:lstStyle/>
          <a:p>
            <a:r>
              <a:rPr lang="en-US" dirty="0" smtClean="0"/>
              <a:t>Do you think that our interactions and communication style can really affect a client’s change process?</a:t>
            </a:r>
          </a:p>
          <a:p>
            <a:endParaRPr lang="en-US" dirty="0"/>
          </a:p>
          <a:p>
            <a:endParaRPr lang="en-US" dirty="0" smtClean="0"/>
          </a:p>
          <a:p>
            <a:r>
              <a:rPr lang="en-US" dirty="0" smtClean="0"/>
              <a:t>Examples</a:t>
            </a:r>
            <a:endParaRPr lang="en-US" dirty="0"/>
          </a:p>
        </p:txBody>
      </p:sp>
    </p:spTree>
    <p:extLst>
      <p:ext uri="{BB962C8B-B14F-4D97-AF65-F5344CB8AC3E}">
        <p14:creationId xmlns:p14="http://schemas.microsoft.com/office/powerpoint/2010/main" val="344345921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Change Talk</a:t>
            </a:r>
          </a:p>
        </p:txBody>
      </p:sp>
      <p:sp>
        <p:nvSpPr>
          <p:cNvPr id="3" name="Content Placeholder 2"/>
          <p:cNvSpPr>
            <a:spLocks noGrp="1"/>
          </p:cNvSpPr>
          <p:nvPr>
            <p:ph idx="1"/>
          </p:nvPr>
        </p:nvSpPr>
        <p:spPr/>
        <p:txBody>
          <a:bodyPr/>
          <a:lstStyle/>
          <a:p>
            <a:r>
              <a:rPr lang="en-US" dirty="0" smtClean="0"/>
              <a:t>Desire to change</a:t>
            </a:r>
          </a:p>
          <a:p>
            <a:r>
              <a:rPr lang="en-US" dirty="0" smtClean="0"/>
              <a:t>Ability to change</a:t>
            </a:r>
          </a:p>
          <a:p>
            <a:r>
              <a:rPr lang="en-US" dirty="0" smtClean="0"/>
              <a:t>Reasons to change</a:t>
            </a:r>
          </a:p>
          <a:p>
            <a:r>
              <a:rPr lang="en-US" dirty="0" smtClean="0"/>
              <a:t>Need to change</a:t>
            </a:r>
          </a:p>
          <a:p>
            <a:r>
              <a:rPr lang="en-US" dirty="0" smtClean="0"/>
              <a:t>Commitment to change</a:t>
            </a:r>
          </a:p>
          <a:p>
            <a:r>
              <a:rPr lang="en-US" dirty="0" smtClean="0"/>
              <a:t>Actual change</a:t>
            </a:r>
            <a:endParaRPr lang="en-US" dirty="0"/>
          </a:p>
        </p:txBody>
      </p:sp>
    </p:spTree>
    <p:extLst>
      <p:ext uri="{BB962C8B-B14F-4D97-AF65-F5344CB8AC3E}">
        <p14:creationId xmlns:p14="http://schemas.microsoft.com/office/powerpoint/2010/main" val="274302526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Change Talk</a:t>
            </a:r>
          </a:p>
        </p:txBody>
      </p:sp>
      <p:sp>
        <p:nvSpPr>
          <p:cNvPr id="3" name="Content Placeholder 2"/>
          <p:cNvSpPr>
            <a:spLocks noGrp="1"/>
          </p:cNvSpPr>
          <p:nvPr>
            <p:ph idx="1"/>
          </p:nvPr>
        </p:nvSpPr>
        <p:spPr/>
        <p:txBody>
          <a:bodyPr/>
          <a:lstStyle/>
          <a:p>
            <a:r>
              <a:rPr lang="en-US" dirty="0" smtClean="0"/>
              <a:t>Might be very subtle</a:t>
            </a:r>
          </a:p>
          <a:p>
            <a:endParaRPr lang="en-US" dirty="0" smtClean="0"/>
          </a:p>
          <a:p>
            <a:r>
              <a:rPr lang="en-US" dirty="0" smtClean="0"/>
              <a:t>Might have to listen very closely</a:t>
            </a:r>
          </a:p>
          <a:p>
            <a:endParaRPr lang="en-US" dirty="0" smtClean="0"/>
          </a:p>
          <a:p>
            <a:r>
              <a:rPr lang="en-US" dirty="0" smtClean="0"/>
              <a:t>Might show up when you least expect it</a:t>
            </a:r>
          </a:p>
          <a:p>
            <a:endParaRPr lang="en-US" dirty="0" smtClean="0"/>
          </a:p>
          <a:p>
            <a:r>
              <a:rPr lang="en-US" dirty="0" smtClean="0"/>
              <a:t>Be ready to identify it and respond to it</a:t>
            </a:r>
          </a:p>
          <a:p>
            <a:endParaRPr lang="en-US" dirty="0"/>
          </a:p>
        </p:txBody>
      </p:sp>
    </p:spTree>
    <p:extLst>
      <p:ext uri="{BB962C8B-B14F-4D97-AF65-F5344CB8AC3E}">
        <p14:creationId xmlns:p14="http://schemas.microsoft.com/office/powerpoint/2010/main" val="183884875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Change Talk</a:t>
            </a:r>
            <a:endParaRPr lang="en-US" dirty="0"/>
          </a:p>
        </p:txBody>
      </p:sp>
      <p:sp>
        <p:nvSpPr>
          <p:cNvPr id="3" name="Content Placeholder 2"/>
          <p:cNvSpPr>
            <a:spLocks noGrp="1"/>
          </p:cNvSpPr>
          <p:nvPr>
            <p:ph idx="1"/>
          </p:nvPr>
        </p:nvSpPr>
        <p:spPr/>
        <p:txBody>
          <a:bodyPr/>
          <a:lstStyle/>
          <a:p>
            <a:r>
              <a:rPr lang="en-US" dirty="0" smtClean="0"/>
              <a:t>Ask elaborating open questions</a:t>
            </a:r>
          </a:p>
          <a:p>
            <a:endParaRPr lang="en-US" dirty="0"/>
          </a:p>
          <a:p>
            <a:r>
              <a:rPr lang="en-US" dirty="0" smtClean="0"/>
              <a:t>Give affirmations</a:t>
            </a:r>
          </a:p>
          <a:p>
            <a:endParaRPr lang="en-US" dirty="0"/>
          </a:p>
          <a:p>
            <a:r>
              <a:rPr lang="en-US" dirty="0" smtClean="0"/>
              <a:t>Reflect back</a:t>
            </a:r>
          </a:p>
          <a:p>
            <a:endParaRPr lang="en-US" dirty="0"/>
          </a:p>
          <a:p>
            <a:r>
              <a:rPr lang="en-US" dirty="0" smtClean="0"/>
              <a:t>Use summaries</a:t>
            </a:r>
            <a:endParaRPr lang="en-US" dirty="0"/>
          </a:p>
        </p:txBody>
      </p:sp>
    </p:spTree>
    <p:extLst>
      <p:ext uri="{BB962C8B-B14F-4D97-AF65-F5344CB8AC3E}">
        <p14:creationId xmlns:p14="http://schemas.microsoft.com/office/powerpoint/2010/main" val="219324396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Ask Elaborating Open Questions</a:t>
            </a:r>
          </a:p>
        </p:txBody>
      </p:sp>
      <p:sp>
        <p:nvSpPr>
          <p:cNvPr id="3" name="Content Placeholder 2"/>
          <p:cNvSpPr>
            <a:spLocks noGrp="1"/>
          </p:cNvSpPr>
          <p:nvPr>
            <p:ph idx="1"/>
          </p:nvPr>
        </p:nvSpPr>
        <p:spPr/>
        <p:txBody>
          <a:bodyPr/>
          <a:lstStyle/>
          <a:p>
            <a:endParaRPr lang="en-US" dirty="0" smtClean="0"/>
          </a:p>
          <a:p>
            <a:r>
              <a:rPr lang="en-US" dirty="0" smtClean="0"/>
              <a:t>Get client to expand on change talk</a:t>
            </a:r>
          </a:p>
          <a:p>
            <a:endParaRPr lang="en-US" dirty="0" smtClean="0"/>
          </a:p>
          <a:p>
            <a:endParaRPr lang="en-US" dirty="0"/>
          </a:p>
          <a:p>
            <a:r>
              <a:rPr lang="en-US" dirty="0" smtClean="0"/>
              <a:t>Capitalize on the moment</a:t>
            </a:r>
            <a:endParaRPr lang="en-US" dirty="0"/>
          </a:p>
        </p:txBody>
      </p:sp>
    </p:spTree>
    <p:extLst>
      <p:ext uri="{BB962C8B-B14F-4D97-AF65-F5344CB8AC3E}">
        <p14:creationId xmlns:p14="http://schemas.microsoft.com/office/powerpoint/2010/main" val="1682596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Eliciting Change Talk</a:t>
            </a:r>
            <a:endParaRPr lang="en-US" dirty="0"/>
          </a:p>
        </p:txBody>
      </p:sp>
      <p:sp>
        <p:nvSpPr>
          <p:cNvPr id="3" name="Content Placeholder 2"/>
          <p:cNvSpPr>
            <a:spLocks noGrp="1"/>
          </p:cNvSpPr>
          <p:nvPr>
            <p:ph idx="1"/>
          </p:nvPr>
        </p:nvSpPr>
        <p:spPr/>
        <p:txBody>
          <a:bodyPr/>
          <a:lstStyle/>
          <a:p>
            <a:r>
              <a:rPr lang="en-US" dirty="0" smtClean="0"/>
              <a:t>May have to try and draw it out</a:t>
            </a:r>
          </a:p>
          <a:p>
            <a:endParaRPr lang="en-US" dirty="0"/>
          </a:p>
          <a:p>
            <a:r>
              <a:rPr lang="en-US" dirty="0" smtClean="0"/>
              <a:t>Client may not be a very expressive person</a:t>
            </a:r>
          </a:p>
          <a:p>
            <a:endParaRPr lang="en-US" dirty="0"/>
          </a:p>
          <a:p>
            <a:r>
              <a:rPr lang="en-US" dirty="0" smtClean="0"/>
              <a:t>Client may not want to change or even think change is necessary</a:t>
            </a:r>
            <a:endParaRPr lang="en-US" dirty="0"/>
          </a:p>
        </p:txBody>
      </p:sp>
    </p:spTree>
    <p:extLst>
      <p:ext uri="{BB962C8B-B14F-4D97-AF65-F5344CB8AC3E}">
        <p14:creationId xmlns:p14="http://schemas.microsoft.com/office/powerpoint/2010/main" val="358568890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Eliciting Change Talk</a:t>
            </a:r>
          </a:p>
        </p:txBody>
      </p:sp>
      <p:sp>
        <p:nvSpPr>
          <p:cNvPr id="3" name="Content Placeholder 2"/>
          <p:cNvSpPr>
            <a:spLocks noGrp="1"/>
          </p:cNvSpPr>
          <p:nvPr>
            <p:ph idx="1"/>
          </p:nvPr>
        </p:nvSpPr>
        <p:spPr/>
        <p:txBody>
          <a:bodyPr/>
          <a:lstStyle/>
          <a:p>
            <a:r>
              <a:rPr lang="en-US" dirty="0" smtClean="0"/>
              <a:t>Use a scale</a:t>
            </a:r>
          </a:p>
          <a:p>
            <a:endParaRPr lang="en-US" dirty="0"/>
          </a:p>
          <a:p>
            <a:r>
              <a:rPr lang="en-US" dirty="0" smtClean="0"/>
              <a:t>Ask hypotheticals</a:t>
            </a:r>
          </a:p>
          <a:p>
            <a:endParaRPr lang="en-US" dirty="0"/>
          </a:p>
          <a:p>
            <a:r>
              <a:rPr lang="en-US" dirty="0" smtClean="0"/>
              <a:t>Pros and Cons</a:t>
            </a:r>
          </a:p>
          <a:p>
            <a:endParaRPr lang="en-US" dirty="0"/>
          </a:p>
          <a:p>
            <a:r>
              <a:rPr lang="en-US" dirty="0" smtClean="0"/>
              <a:t>Explore values</a:t>
            </a:r>
            <a:endParaRPr lang="en-US" dirty="0"/>
          </a:p>
        </p:txBody>
      </p:sp>
    </p:spTree>
    <p:extLst>
      <p:ext uri="{BB962C8B-B14F-4D97-AF65-F5344CB8AC3E}">
        <p14:creationId xmlns:p14="http://schemas.microsoft.com/office/powerpoint/2010/main" val="416682971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Eliciting Open Questions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How would you like your situation to be different?</a:t>
            </a:r>
          </a:p>
          <a:p>
            <a:endParaRPr lang="en-US" dirty="0" smtClean="0"/>
          </a:p>
          <a:p>
            <a:endParaRPr lang="en-US" dirty="0"/>
          </a:p>
          <a:p>
            <a:r>
              <a:rPr lang="en-US" dirty="0" smtClean="0"/>
              <a:t>What makes you want to make this change?</a:t>
            </a:r>
            <a:endParaRPr lang="en-US" dirty="0"/>
          </a:p>
        </p:txBody>
      </p:sp>
    </p:spTree>
    <p:extLst>
      <p:ext uri="{BB962C8B-B14F-4D97-AF65-F5344CB8AC3E}">
        <p14:creationId xmlns:p14="http://schemas.microsoft.com/office/powerpoint/2010/main" val="83067137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Eliciting Open Questions</a:t>
            </a:r>
          </a:p>
        </p:txBody>
      </p:sp>
      <p:sp>
        <p:nvSpPr>
          <p:cNvPr id="3" name="Content Placeholder 2"/>
          <p:cNvSpPr>
            <a:spLocks noGrp="1"/>
          </p:cNvSpPr>
          <p:nvPr>
            <p:ph idx="1"/>
          </p:nvPr>
        </p:nvSpPr>
        <p:spPr/>
        <p:txBody>
          <a:bodyPr/>
          <a:lstStyle/>
          <a:p>
            <a:r>
              <a:rPr lang="en-US" dirty="0" smtClean="0"/>
              <a:t>How would you go about making this change? What steps would you take?</a:t>
            </a:r>
          </a:p>
          <a:p>
            <a:endParaRPr lang="en-US" dirty="0"/>
          </a:p>
          <a:p>
            <a:r>
              <a:rPr lang="en-US" dirty="0" smtClean="0"/>
              <a:t>What kind of obstacles do you think will come up?</a:t>
            </a:r>
          </a:p>
        </p:txBody>
      </p:sp>
    </p:spTree>
    <p:extLst>
      <p:ext uri="{BB962C8B-B14F-4D97-AF65-F5344CB8AC3E}">
        <p14:creationId xmlns:p14="http://schemas.microsoft.com/office/powerpoint/2010/main" val="426515793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Eliciting Open Questions</a:t>
            </a:r>
          </a:p>
        </p:txBody>
      </p:sp>
      <p:sp>
        <p:nvSpPr>
          <p:cNvPr id="3" name="Content Placeholder 2"/>
          <p:cNvSpPr>
            <a:spLocks noGrp="1"/>
          </p:cNvSpPr>
          <p:nvPr>
            <p:ph idx="1"/>
          </p:nvPr>
        </p:nvSpPr>
        <p:spPr/>
        <p:txBody>
          <a:bodyPr/>
          <a:lstStyle/>
          <a:p>
            <a:r>
              <a:rPr lang="en-US" dirty="0" smtClean="0"/>
              <a:t>What are the reasons you want to make a change?</a:t>
            </a:r>
          </a:p>
          <a:p>
            <a:endParaRPr lang="en-US" dirty="0"/>
          </a:p>
          <a:p>
            <a:r>
              <a:rPr lang="en-US" dirty="0" smtClean="0"/>
              <a:t>What are some of the negative things that would happen if you did not make a change?</a:t>
            </a:r>
            <a:endParaRPr lang="en-US" dirty="0"/>
          </a:p>
        </p:txBody>
      </p:sp>
    </p:spTree>
    <p:extLst>
      <p:ext uri="{BB962C8B-B14F-4D97-AF65-F5344CB8AC3E}">
        <p14:creationId xmlns:p14="http://schemas.microsoft.com/office/powerpoint/2010/main" val="233163966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Eliciting Open Questions</a:t>
            </a:r>
          </a:p>
        </p:txBody>
      </p:sp>
      <p:sp>
        <p:nvSpPr>
          <p:cNvPr id="3" name="Content Placeholder 2"/>
          <p:cNvSpPr>
            <a:spLocks noGrp="1"/>
          </p:cNvSpPr>
          <p:nvPr>
            <p:ph idx="1"/>
          </p:nvPr>
        </p:nvSpPr>
        <p:spPr/>
        <p:txBody>
          <a:bodyPr/>
          <a:lstStyle/>
          <a:p>
            <a:endParaRPr lang="en-US" dirty="0" smtClean="0"/>
          </a:p>
          <a:p>
            <a:r>
              <a:rPr lang="en-US" dirty="0" smtClean="0"/>
              <a:t>How important is this change to you?</a:t>
            </a:r>
          </a:p>
          <a:p>
            <a:endParaRPr lang="en-US" dirty="0" smtClean="0"/>
          </a:p>
          <a:p>
            <a:endParaRPr lang="en-US" dirty="0"/>
          </a:p>
          <a:p>
            <a:r>
              <a:rPr lang="en-US" dirty="0" smtClean="0"/>
              <a:t>How much do you really need to do this?</a:t>
            </a:r>
            <a:endParaRPr lang="en-US" dirty="0"/>
          </a:p>
        </p:txBody>
      </p:sp>
    </p:spTree>
    <p:extLst>
      <p:ext uri="{BB962C8B-B14F-4D97-AF65-F5344CB8AC3E}">
        <p14:creationId xmlns:p14="http://schemas.microsoft.com/office/powerpoint/2010/main" val="1850104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38200" y="2362200"/>
            <a:ext cx="27432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343400" y="2362200"/>
            <a:ext cx="2057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57800" y="2819400"/>
            <a:ext cx="21336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Spirit of MI</a:t>
            </a:r>
            <a:endParaRPr lang="en-US" dirty="0"/>
          </a:p>
        </p:txBody>
      </p:sp>
      <p:sp>
        <p:nvSpPr>
          <p:cNvPr id="3" name="Content Placeholder 2"/>
          <p:cNvSpPr>
            <a:spLocks noGrp="1"/>
          </p:cNvSpPr>
          <p:nvPr>
            <p:ph idx="1"/>
          </p:nvPr>
        </p:nvSpPr>
        <p:spPr>
          <a:xfrm>
            <a:off x="457200" y="1905000"/>
            <a:ext cx="8229600" cy="4572000"/>
          </a:xfrm>
        </p:spPr>
        <p:txBody>
          <a:bodyPr/>
          <a:lstStyle/>
          <a:p>
            <a:r>
              <a:rPr lang="en-US" dirty="0" smtClean="0"/>
              <a:t>Forming a relationship with a client that is collaborative and engaging while focusing on the client’s autonomy</a:t>
            </a:r>
          </a:p>
          <a:p>
            <a:endParaRPr lang="en-US" dirty="0" smtClean="0"/>
          </a:p>
          <a:p>
            <a:endParaRPr lang="en-US" dirty="0"/>
          </a:p>
          <a:p>
            <a:r>
              <a:rPr lang="en-US" dirty="0" smtClean="0"/>
              <a:t>Spirit vs. techniques</a:t>
            </a:r>
            <a:endParaRPr lang="en-US" dirty="0"/>
          </a:p>
        </p:txBody>
      </p:sp>
    </p:spTree>
    <p:extLst>
      <p:ext uri="{BB962C8B-B14F-4D97-AF65-F5344CB8AC3E}">
        <p14:creationId xmlns:p14="http://schemas.microsoft.com/office/powerpoint/2010/main" val="282175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think?</a:t>
            </a:r>
            <a:endParaRPr lang="en-US" dirty="0"/>
          </a:p>
        </p:txBody>
      </p:sp>
      <p:sp>
        <p:nvSpPr>
          <p:cNvPr id="4" name="Content Placeholder 3"/>
          <p:cNvSpPr>
            <a:spLocks noGrp="1"/>
          </p:cNvSpPr>
          <p:nvPr>
            <p:ph idx="1"/>
          </p:nvPr>
        </p:nvSpPr>
        <p:spPr/>
        <p:txBody>
          <a:bodyPr/>
          <a:lstStyle/>
          <a:p>
            <a:endParaRPr lang="en-US" dirty="0"/>
          </a:p>
        </p:txBody>
      </p:sp>
      <p:pic>
        <p:nvPicPr>
          <p:cNvPr id="1027" name="Picture 3" descr="C:\Users\jsadon\AppData\Local\Microsoft\Windows\Temporary Internet Files\Content.IE5\41WTRYNB\thinking-clip-art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828800"/>
            <a:ext cx="47625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39367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Thank you for attending</a:t>
            </a:r>
          </a:p>
          <a:p>
            <a:endParaRPr lang="en-US" dirty="0" smtClean="0"/>
          </a:p>
          <a:p>
            <a:endParaRPr lang="en-US" dirty="0"/>
          </a:p>
          <a:p>
            <a:endParaRPr lang="en-US" dirty="0"/>
          </a:p>
          <a:p>
            <a:r>
              <a:rPr lang="en-US" dirty="0" smtClean="0"/>
              <a:t>Enjoy the rest of your day</a:t>
            </a:r>
            <a:endParaRPr lang="en-US" dirty="0"/>
          </a:p>
        </p:txBody>
      </p:sp>
    </p:spTree>
    <p:extLst>
      <p:ext uri="{BB962C8B-B14F-4D97-AF65-F5344CB8AC3E}">
        <p14:creationId xmlns:p14="http://schemas.microsoft.com/office/powerpoint/2010/main" val="3656381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a:t>
            </a:r>
            <a:endParaRPr lang="en-US" dirty="0"/>
          </a:p>
        </p:txBody>
      </p:sp>
      <p:sp>
        <p:nvSpPr>
          <p:cNvPr id="3" name="Content Placeholder 2"/>
          <p:cNvSpPr>
            <a:spLocks noGrp="1"/>
          </p:cNvSpPr>
          <p:nvPr>
            <p:ph idx="1"/>
          </p:nvPr>
        </p:nvSpPr>
        <p:spPr/>
        <p:txBody>
          <a:bodyPr/>
          <a:lstStyle/>
          <a:p>
            <a:r>
              <a:rPr lang="en-US" dirty="0" smtClean="0"/>
              <a:t>Collaborative relationship with clients</a:t>
            </a:r>
          </a:p>
          <a:p>
            <a:endParaRPr lang="en-US" dirty="0" smtClean="0"/>
          </a:p>
          <a:p>
            <a:endParaRPr lang="en-US" dirty="0"/>
          </a:p>
          <a:p>
            <a:r>
              <a:rPr lang="en-US" sz="2800" dirty="0"/>
              <a:t>Professional relationship with a client in which both parties take an active role in the change </a:t>
            </a:r>
            <a:r>
              <a:rPr lang="en-US" sz="2800" dirty="0" smtClean="0"/>
              <a:t>process</a:t>
            </a:r>
            <a:endParaRPr lang="en-US" sz="2800" dirty="0"/>
          </a:p>
        </p:txBody>
      </p:sp>
    </p:spTree>
    <p:extLst>
      <p:ext uri="{BB962C8B-B14F-4D97-AF65-F5344CB8AC3E}">
        <p14:creationId xmlns:p14="http://schemas.microsoft.com/office/powerpoint/2010/main" val="138395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2309</TotalTime>
  <Words>1752</Words>
  <Application>Microsoft Office PowerPoint</Application>
  <PresentationFormat>On-screen Show (4:3)</PresentationFormat>
  <Paragraphs>508</Paragraphs>
  <Slides>81</Slides>
  <Notes>78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81</vt:i4>
      </vt:variant>
    </vt:vector>
  </HeadingPairs>
  <TitlesOfParts>
    <vt:vector size="86" baseType="lpstr">
      <vt:lpstr>Calibri</vt:lpstr>
      <vt:lpstr>Century Gothic</vt:lpstr>
      <vt:lpstr>Verdana</vt:lpstr>
      <vt:lpstr>Wingdings 2</vt:lpstr>
      <vt:lpstr>Verve</vt:lpstr>
      <vt:lpstr>Motivational Interviewing with Resistant Clients Overcoming Barriers and Working Together</vt:lpstr>
      <vt:lpstr>Goal</vt:lpstr>
      <vt:lpstr>Objectives</vt:lpstr>
      <vt:lpstr>What is it?</vt:lpstr>
      <vt:lpstr>Vent About Resistant Clients</vt:lpstr>
      <vt:lpstr>Resistance vs. Anger</vt:lpstr>
      <vt:lpstr>Really?</vt:lpstr>
      <vt:lpstr>Spirit of MI</vt:lpstr>
      <vt:lpstr>Collaborative</vt:lpstr>
      <vt:lpstr>Collaborative</vt:lpstr>
      <vt:lpstr>Collaborative</vt:lpstr>
      <vt:lpstr>Collaborative vs Confronting</vt:lpstr>
      <vt:lpstr>Collaborative vs Confronting</vt:lpstr>
      <vt:lpstr>Collaborative</vt:lpstr>
      <vt:lpstr>Spirit of MI</vt:lpstr>
      <vt:lpstr>Engaging</vt:lpstr>
      <vt:lpstr>Engaging</vt:lpstr>
      <vt:lpstr>Spirit of MI</vt:lpstr>
      <vt:lpstr>Client Autonomy</vt:lpstr>
      <vt:lpstr>Client Autonomy</vt:lpstr>
      <vt:lpstr>Autonomy vs. Authoritarian</vt:lpstr>
      <vt:lpstr>Autonomy vs. Authoritarian</vt:lpstr>
      <vt:lpstr>Spirit of MI</vt:lpstr>
      <vt:lpstr>Spirit of MI</vt:lpstr>
      <vt:lpstr>Avoiding Common Resistance Traps</vt:lpstr>
      <vt:lpstr>Responding to Resistance</vt:lpstr>
      <vt:lpstr>Resistance Traps</vt:lpstr>
      <vt:lpstr>Resist the Righting Reflex</vt:lpstr>
      <vt:lpstr>Resist the Righting Reflex</vt:lpstr>
      <vt:lpstr>Resistance Traps</vt:lpstr>
      <vt:lpstr>Resistance Traps</vt:lpstr>
      <vt:lpstr>Resistance Traps</vt:lpstr>
      <vt:lpstr>Resistance Traps</vt:lpstr>
      <vt:lpstr>Resistance Traps</vt:lpstr>
      <vt:lpstr>Resistance Traps</vt:lpstr>
      <vt:lpstr>Avoiding Common Traps</vt:lpstr>
      <vt:lpstr>Responding to Resistance</vt:lpstr>
      <vt:lpstr>Responding to Resistance</vt:lpstr>
      <vt:lpstr>Responding to Resistance</vt:lpstr>
      <vt:lpstr>Responding to Resistance</vt:lpstr>
      <vt:lpstr>Responding to Resistance</vt:lpstr>
      <vt:lpstr>Responding to Resistance</vt:lpstr>
      <vt:lpstr>Responding to Resistance</vt:lpstr>
      <vt:lpstr>Responding to Resistance</vt:lpstr>
      <vt:lpstr>Responding to Resistance</vt:lpstr>
      <vt:lpstr>Responding to Resistance</vt:lpstr>
      <vt:lpstr>Understanding Change</vt:lpstr>
      <vt:lpstr>Understanding Change</vt:lpstr>
      <vt:lpstr>MI Principles</vt:lpstr>
      <vt:lpstr>Understand and Explore the Client’s Own Motivations</vt:lpstr>
      <vt:lpstr>Understand and Explore the Client’s Own Motivations</vt:lpstr>
      <vt:lpstr>Empower the Client</vt:lpstr>
      <vt:lpstr>Empower the Client</vt:lpstr>
      <vt:lpstr>Empower the Client</vt:lpstr>
      <vt:lpstr>MI Principles</vt:lpstr>
      <vt:lpstr>MI Skills</vt:lpstr>
      <vt:lpstr>MI Skills</vt:lpstr>
      <vt:lpstr>Asking for Permission</vt:lpstr>
      <vt:lpstr>Asking for Permission</vt:lpstr>
      <vt:lpstr>Active Listening - OARS</vt:lpstr>
      <vt:lpstr>Don’t Badger</vt:lpstr>
      <vt:lpstr>Active Listening - OARS</vt:lpstr>
      <vt:lpstr>Providing Affirmations</vt:lpstr>
      <vt:lpstr>Active Listening - OARS</vt:lpstr>
      <vt:lpstr>Active Listening - OARS</vt:lpstr>
      <vt:lpstr>Summarizing</vt:lpstr>
      <vt:lpstr>Summarizing</vt:lpstr>
      <vt:lpstr>Active Listening</vt:lpstr>
      <vt:lpstr>Recognizing Change Talk</vt:lpstr>
      <vt:lpstr>Recognizing Change Talk</vt:lpstr>
      <vt:lpstr>Recognizing Change Talk</vt:lpstr>
      <vt:lpstr>Responding to Change Talk</vt:lpstr>
      <vt:lpstr>Ask Elaborating Open Questions</vt:lpstr>
      <vt:lpstr>Eliciting Change Talk</vt:lpstr>
      <vt:lpstr>Eliciting Change Talk</vt:lpstr>
      <vt:lpstr>Eliciting Open Questions</vt:lpstr>
      <vt:lpstr>Eliciting Open Questions</vt:lpstr>
      <vt:lpstr>Eliciting Open Questions</vt:lpstr>
      <vt:lpstr>Eliciting Open Questions</vt:lpstr>
      <vt:lpstr>What do you think?</vt:lpstr>
      <vt:lpstr>Conclusion</vt:lpstr>
    </vt:vector>
  </TitlesOfParts>
  <Company>Oriana House,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Motivational Interviewing Basics</dc:title>
  <dc:creator>Sadon, Jacob A.</dc:creator>
  <cp:lastModifiedBy>gayle</cp:lastModifiedBy>
  <cp:revision>146</cp:revision>
  <cp:lastPrinted>2019-11-21T20:53:20Z</cp:lastPrinted>
  <dcterms:created xsi:type="dcterms:W3CDTF">2015-06-16T16:53:14Z</dcterms:created>
  <dcterms:modified xsi:type="dcterms:W3CDTF">2024-10-01T16:25:48Z</dcterms:modified>
</cp:coreProperties>
</file>