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66"/>
  </p:notesMasterIdLst>
  <p:sldIdLst>
    <p:sldId id="256" r:id="rId3"/>
    <p:sldId id="272" r:id="rId4"/>
    <p:sldId id="274" r:id="rId5"/>
    <p:sldId id="275" r:id="rId6"/>
    <p:sldId id="432" r:id="rId7"/>
    <p:sldId id="408" r:id="rId8"/>
    <p:sldId id="409" r:id="rId9"/>
    <p:sldId id="517" r:id="rId10"/>
    <p:sldId id="504" r:id="rId11"/>
    <p:sldId id="505" r:id="rId12"/>
    <p:sldId id="506" r:id="rId13"/>
    <p:sldId id="287" r:id="rId14"/>
    <p:sldId id="492" r:id="rId15"/>
    <p:sldId id="438" r:id="rId16"/>
    <p:sldId id="518" r:id="rId17"/>
    <p:sldId id="484" r:id="rId18"/>
    <p:sldId id="485" r:id="rId19"/>
    <p:sldId id="429" r:id="rId20"/>
    <p:sldId id="487" r:id="rId21"/>
    <p:sldId id="497" r:id="rId22"/>
    <p:sldId id="499" r:id="rId23"/>
    <p:sldId id="333" r:id="rId24"/>
    <p:sldId id="334" r:id="rId25"/>
    <p:sldId id="478" r:id="rId26"/>
    <p:sldId id="404" r:id="rId27"/>
    <p:sldId id="339" r:id="rId28"/>
    <p:sldId id="448" r:id="rId29"/>
    <p:sldId id="449" r:id="rId30"/>
    <p:sldId id="451" r:id="rId31"/>
    <p:sldId id="347" r:id="rId32"/>
    <p:sldId id="364" r:id="rId33"/>
    <p:sldId id="365" r:id="rId34"/>
    <p:sldId id="453" r:id="rId35"/>
    <p:sldId id="367" r:id="rId36"/>
    <p:sldId id="439" r:id="rId37"/>
    <p:sldId id="440" r:id="rId38"/>
    <p:sldId id="502" r:id="rId39"/>
    <p:sldId id="369" r:id="rId40"/>
    <p:sldId id="376" r:id="rId41"/>
    <p:sldId id="427" r:id="rId42"/>
    <p:sldId id="377" r:id="rId43"/>
    <p:sldId id="378" r:id="rId44"/>
    <p:sldId id="454" r:id="rId45"/>
    <p:sldId id="379" r:id="rId46"/>
    <p:sldId id="455" r:id="rId47"/>
    <p:sldId id="459" r:id="rId48"/>
    <p:sldId id="460" r:id="rId49"/>
    <p:sldId id="456" r:id="rId50"/>
    <p:sldId id="380" r:id="rId51"/>
    <p:sldId id="520" r:id="rId52"/>
    <p:sldId id="522" r:id="rId53"/>
    <p:sldId id="523" r:id="rId54"/>
    <p:sldId id="521" r:id="rId55"/>
    <p:sldId id="381" r:id="rId56"/>
    <p:sldId id="528" r:id="rId57"/>
    <p:sldId id="524" r:id="rId58"/>
    <p:sldId id="525" r:id="rId59"/>
    <p:sldId id="526" r:id="rId60"/>
    <p:sldId id="457" r:id="rId61"/>
    <p:sldId id="527" r:id="rId62"/>
    <p:sldId id="458" r:id="rId63"/>
    <p:sldId id="461" r:id="rId64"/>
    <p:sldId id="403" r:id="rId65"/>
  </p:sldIdLst>
  <p:sldSz cx="12192000" cy="6858000"/>
  <p:notesSz cx="6858000" cy="9144000"/>
  <p:embeddedFontLst>
    <p:embeddedFont>
      <p:font typeface="Century Gothic" panose="020B0502020202020204" pitchFamily="34" charset="0"/>
      <p:regular r:id="rId67"/>
      <p:bold r:id="rId68"/>
      <p:italic r:id="rId69"/>
      <p:boldItalic r:id="rId70"/>
    </p:embeddedFont>
    <p:embeddedFont>
      <p:font typeface="Calibri" panose="020F050202020403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8" roundtripDataSignature="AMtx7mhnBSCWmC3yMsGhhxvf2T7hif7x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p:restoredTop sz="95645"/>
  </p:normalViewPr>
  <p:slideViewPr>
    <p:cSldViewPr snapToGrid="0">
      <p:cViewPr varScale="1">
        <p:scale>
          <a:sx n="117" d="100"/>
          <a:sy n="117"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slide" Target="slides/slide59.xml"/><Relationship Id="rId20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7.fntdata"/><Relationship Id="rId21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21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20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tableStyles" Target="tableStyles.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264043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763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a:extLst>
            <a:ext uri="{FF2B5EF4-FFF2-40B4-BE49-F238E27FC236}">
              <a16:creationId xmlns:a16="http://schemas.microsoft.com/office/drawing/2014/main" xmlns="" id="{8A65D8AE-F8FC-3013-2381-8BB3E019F639}"/>
            </a:ext>
          </a:extLst>
        </p:cNvPr>
        <p:cNvGrpSpPr/>
        <p:nvPr/>
      </p:nvGrpSpPr>
      <p:grpSpPr>
        <a:xfrm>
          <a:off x="0" y="0"/>
          <a:ext cx="0" cy="0"/>
          <a:chOff x="0" y="0"/>
          <a:chExt cx="0" cy="0"/>
        </a:xfrm>
      </p:grpSpPr>
      <p:sp>
        <p:nvSpPr>
          <p:cNvPr id="1006" name="Google Shape;1006;p63:notes">
            <a:extLst>
              <a:ext uri="{FF2B5EF4-FFF2-40B4-BE49-F238E27FC236}">
                <a16:creationId xmlns:a16="http://schemas.microsoft.com/office/drawing/2014/main" xmlns="" id="{3B991FED-DBA1-6FCF-231F-CE709C29E46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007" name="Google Shape;1007;p63:notes">
            <a:extLst>
              <a:ext uri="{FF2B5EF4-FFF2-40B4-BE49-F238E27FC236}">
                <a16:creationId xmlns:a16="http://schemas.microsoft.com/office/drawing/2014/main" xmlns="" id="{339D460C-5617-FE36-28CB-95257B6C52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242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75" name="Google Shape;57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652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588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703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007" name="Google Shape;100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343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47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97" name="Google Shape;99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851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6" name="Google Shape;1206;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9507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18" name="Google Shape;1218;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598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8" name="Google Shape;3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4264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6949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61" name="Google Shape;1361;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3674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286" name="Google Shape;1286;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76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301" name="Google Shape;1301;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005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301" name="Google Shape;1301;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3085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301" name="Google Shape;1301;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266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9" name="Google Shape;1409;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5855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53" name="Google Shape;1653;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3366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63" name="Google Shape;1663;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6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63" name="Google Shape;1663;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614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174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03" name="Google Shape;1703;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1907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28" name="Google Shape;1728;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2325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2" name="Google Shape;1802;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1954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1" name="Google Shape;104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3649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12" name="Google Shape;1812;p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8555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1" name="Google Shape;104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4527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8317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1710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385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06" name="Google Shape;4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1468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158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7" name="Google Shape;1837;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8015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47" name="Google Shape;1847;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066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2" name="Google Shape;1802;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4899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5" name="Google Shape;1855;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7947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5" name="Google Shape;1855;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4728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5" name="Google Shape;1855;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677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27" name="Google Shape;1827;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0030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87" name="Google Shape;2187;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963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76" name="Google Shape;47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998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76" name="Google Shape;47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38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76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 </a:t>
            </a:r>
            <a:endParaRPr dirty="0"/>
          </a:p>
        </p:txBody>
      </p:sp>
      <p:sp>
        <p:nvSpPr>
          <p:cNvPr id="1007" name="Google Shape;1007;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0046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49"/>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Century Gothic"/>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9"/>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7" name="Google Shape;17;p149"/>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9"/>
          <p:cNvSpPr txBox="1">
            <a:spLocks noGrp="1"/>
          </p:cNvSpPr>
          <p:nvPr>
            <p:ph type="ftr" idx="11"/>
          </p:nvPr>
        </p:nvSpPr>
        <p:spPr>
          <a:xfrm>
            <a:off x="1127124" y="329307"/>
            <a:ext cx="5943668"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19" name="Google Shape;19;p149"/>
          <p:cNvSpPr txBox="1">
            <a:spLocks noGrp="1"/>
          </p:cNvSpPr>
          <p:nvPr>
            <p:ph type="sldNum" idx="12"/>
          </p:nvPr>
        </p:nvSpPr>
        <p:spPr>
          <a:xfrm>
            <a:off x="9924392" y="134930"/>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149"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152"/>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2"/>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08" name="Google Shape;108;p152"/>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2"/>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110" name="Google Shape;110;p152"/>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52"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153"/>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6600"/>
              <a:buFont typeface="Century Gothic"/>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53"/>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a:solidFill>
                  <a:schemeClr val="lt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15" name="Google Shape;115;p153"/>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3"/>
          <p:cNvSpPr txBox="1">
            <a:spLocks noGrp="1"/>
          </p:cNvSpPr>
          <p:nvPr>
            <p:ph type="ftr" idx="11"/>
          </p:nvPr>
        </p:nvSpPr>
        <p:spPr>
          <a:xfrm>
            <a:off x="1127124" y="329307"/>
            <a:ext cx="5943668"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117" name="Google Shape;117;p153"/>
          <p:cNvSpPr txBox="1">
            <a:spLocks noGrp="1"/>
          </p:cNvSpPr>
          <p:nvPr>
            <p:ph type="sldNum" idx="12"/>
          </p:nvPr>
        </p:nvSpPr>
        <p:spPr>
          <a:xfrm>
            <a:off x="9924392" y="134930"/>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153"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0"/>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0"/>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4" name="Google Shape;24;p150"/>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0"/>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26" name="Google Shape;26;p150"/>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50"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57"/>
          <p:cNvSpPr txBox="1">
            <a:spLocks noGrp="1"/>
          </p:cNvSpPr>
          <p:nvPr>
            <p:ph type="title"/>
          </p:nvPr>
        </p:nvSpPr>
        <p:spPr>
          <a:xfrm>
            <a:off x="1131052" y="958037"/>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7"/>
          <p:cNvSpPr txBox="1">
            <a:spLocks noGrp="1"/>
          </p:cNvSpPr>
          <p:nvPr>
            <p:ph type="body" idx="1"/>
          </p:nvPr>
        </p:nvSpPr>
        <p:spPr>
          <a:xfrm>
            <a:off x="1129166" y="2165621"/>
            <a:ext cx="4645152" cy="32938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4" name="Google Shape;44;p157"/>
          <p:cNvSpPr txBox="1">
            <a:spLocks noGrp="1"/>
          </p:cNvSpPr>
          <p:nvPr>
            <p:ph type="body" idx="2"/>
          </p:nvPr>
        </p:nvSpPr>
        <p:spPr>
          <a:xfrm>
            <a:off x="6095606" y="2171769"/>
            <a:ext cx="4645152" cy="328709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5" name="Google Shape;45;p157"/>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7"/>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47" name="Google Shape;47;p157"/>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157"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58"/>
          <p:cNvSpPr txBox="1">
            <a:spLocks noGrp="1"/>
          </p:cNvSpPr>
          <p:nvPr>
            <p:ph type="title"/>
          </p:nvPr>
        </p:nvSpPr>
        <p:spPr>
          <a:xfrm>
            <a:off x="1129166" y="953336"/>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8"/>
          <p:cNvSpPr txBox="1">
            <a:spLocks noGrp="1"/>
          </p:cNvSpPr>
          <p:nvPr>
            <p:ph type="body" idx="1"/>
          </p:nvPr>
        </p:nvSpPr>
        <p:spPr>
          <a:xfrm>
            <a:off x="1129166" y="2169727"/>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800"/>
              <a:buNone/>
              <a:defRPr sz="28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158"/>
          <p:cNvSpPr txBox="1">
            <a:spLocks noGrp="1"/>
          </p:cNvSpPr>
          <p:nvPr>
            <p:ph type="body" idx="2"/>
          </p:nvPr>
        </p:nvSpPr>
        <p:spPr>
          <a:xfrm>
            <a:off x="1129166" y="2974448"/>
            <a:ext cx="4645152" cy="24938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158"/>
          <p:cNvSpPr txBox="1">
            <a:spLocks noGrp="1"/>
          </p:cNvSpPr>
          <p:nvPr>
            <p:ph type="body" idx="3"/>
          </p:nvPr>
        </p:nvSpPr>
        <p:spPr>
          <a:xfrm>
            <a:off x="6094337" y="2173181"/>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800"/>
              <a:buNone/>
              <a:defRPr sz="28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4" name="Google Shape;54;p158"/>
          <p:cNvSpPr txBox="1">
            <a:spLocks noGrp="1"/>
          </p:cNvSpPr>
          <p:nvPr>
            <p:ph type="body" idx="4"/>
          </p:nvPr>
        </p:nvSpPr>
        <p:spPr>
          <a:xfrm>
            <a:off x="6094337" y="2971669"/>
            <a:ext cx="4645152" cy="248719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5" name="Google Shape;55;p158"/>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8"/>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57" name="Google Shape;57;p158"/>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158"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59"/>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9"/>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62" name="Google Shape;62;p159"/>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60"/>
          <p:cNvSpPr txBox="1">
            <a:spLocks noGrp="1"/>
          </p:cNvSpPr>
          <p:nvPr>
            <p:ph type="title"/>
          </p:nvPr>
        </p:nvSpPr>
        <p:spPr>
          <a:xfrm>
            <a:off x="1124291" y="952578"/>
            <a:ext cx="3275013" cy="23221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entury Gothic"/>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60"/>
          <p:cNvSpPr txBox="1">
            <a:spLocks noGrp="1"/>
          </p:cNvSpPr>
          <p:nvPr>
            <p:ph type="body" idx="1"/>
          </p:nvPr>
        </p:nvSpPr>
        <p:spPr>
          <a:xfrm>
            <a:off x="4723334" y="952578"/>
            <a:ext cx="6012470" cy="4505221"/>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160"/>
          <p:cNvSpPr txBox="1">
            <a:spLocks noGrp="1"/>
          </p:cNvSpPr>
          <p:nvPr>
            <p:ph type="body" idx="2"/>
          </p:nvPr>
        </p:nvSpPr>
        <p:spPr>
          <a:xfrm>
            <a:off x="1124291" y="3274754"/>
            <a:ext cx="3275013" cy="217891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160"/>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0"/>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69" name="Google Shape;69;p160"/>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160"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grpSp>
        <p:nvGrpSpPr>
          <p:cNvPr id="72" name="Google Shape;72;p161"/>
          <p:cNvGrpSpPr/>
          <p:nvPr/>
        </p:nvGrpSpPr>
        <p:grpSpPr>
          <a:xfrm>
            <a:off x="7477387" y="482170"/>
            <a:ext cx="4074533" cy="5149101"/>
            <a:chOff x="7477387" y="482170"/>
            <a:chExt cx="4074533" cy="5149101"/>
          </a:xfrm>
        </p:grpSpPr>
        <p:sp>
          <p:nvSpPr>
            <p:cNvPr id="73" name="Google Shape;73;p161"/>
            <p:cNvSpPr/>
            <p:nvPr/>
          </p:nvSpPr>
          <p:spPr>
            <a:xfrm>
              <a:off x="7477387" y="482170"/>
              <a:ext cx="4074533" cy="5149101"/>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61"/>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61"/>
          <p:cNvSpPr txBox="1">
            <a:spLocks noGrp="1"/>
          </p:cNvSpPr>
          <p:nvPr>
            <p:ph type="title"/>
          </p:nvPr>
        </p:nvSpPr>
        <p:spPr>
          <a:xfrm>
            <a:off x="1129124" y="1129513"/>
            <a:ext cx="5854872" cy="1924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1"/>
          <p:cNvSpPr>
            <a:spLocks noGrp="1"/>
          </p:cNvSpPr>
          <p:nvPr>
            <p:ph type="pic" idx="2"/>
          </p:nvPr>
        </p:nvSpPr>
        <p:spPr>
          <a:xfrm>
            <a:off x="8124389" y="1122542"/>
            <a:ext cx="2791171" cy="3866327"/>
          </a:xfrm>
          <a:prstGeom prst="rect">
            <a:avLst/>
          </a:prstGeom>
          <a:solidFill>
            <a:srgbClr val="D8D8D8"/>
          </a:solidFill>
          <a:ln>
            <a:noFill/>
          </a:ln>
        </p:spPr>
      </p:sp>
      <p:sp>
        <p:nvSpPr>
          <p:cNvPr id="77" name="Google Shape;77;p161"/>
          <p:cNvSpPr txBox="1">
            <a:spLocks noGrp="1"/>
          </p:cNvSpPr>
          <p:nvPr>
            <p:ph type="body" idx="1"/>
          </p:nvPr>
        </p:nvSpPr>
        <p:spPr>
          <a:xfrm>
            <a:off x="1128247" y="3053721"/>
            <a:ext cx="5846486" cy="209601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8" name="Google Shape;78;p161"/>
          <p:cNvSpPr txBox="1">
            <a:spLocks noGrp="1"/>
          </p:cNvSpPr>
          <p:nvPr>
            <p:ph type="dt" idx="10"/>
          </p:nvPr>
        </p:nvSpPr>
        <p:spPr>
          <a:xfrm>
            <a:off x="1125300" y="5469856"/>
            <a:ext cx="5849605"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1"/>
          <p:cNvSpPr txBox="1">
            <a:spLocks noGrp="1"/>
          </p:cNvSpPr>
          <p:nvPr>
            <p:ph type="ftr" idx="11"/>
          </p:nvPr>
        </p:nvSpPr>
        <p:spPr>
          <a:xfrm>
            <a:off x="1125300" y="318640"/>
            <a:ext cx="4877818"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80" name="Google Shape;80;p161"/>
          <p:cNvSpPr txBox="1">
            <a:spLocks noGrp="1"/>
          </p:cNvSpPr>
          <p:nvPr>
            <p:ph type="sldNum" idx="12"/>
          </p:nvPr>
        </p:nvSpPr>
        <p:spPr>
          <a:xfrm>
            <a:off x="6176794"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61" descr="RedHashing.emf"/>
          <p:cNvPicPr preferRelativeResize="0"/>
          <p:nvPr/>
        </p:nvPicPr>
        <p:blipFill rotWithShape="1">
          <a:blip r:embed="rId2">
            <a:alphaModFix/>
          </a:blip>
          <a:srcRect l="-115" t="474" r="48548" b="36564"/>
          <a:stretch/>
        </p:blipFill>
        <p:spPr>
          <a:xfrm>
            <a:off x="1125460" y="643464"/>
            <a:ext cx="5879592" cy="1554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62"/>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2"/>
          <p:cNvSpPr txBox="1">
            <a:spLocks noGrp="1"/>
          </p:cNvSpPr>
          <p:nvPr>
            <p:ph type="body" idx="1"/>
          </p:nvPr>
        </p:nvSpPr>
        <p:spPr>
          <a:xfrm rot="5400000">
            <a:off x="4284620" y="-982580"/>
            <a:ext cx="3294576"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5" name="Google Shape;85;p162"/>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62"/>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87" name="Google Shape;87;p162"/>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162" descr="RedHashing.emf"/>
          <p:cNvPicPr preferRelativeResize="0"/>
          <p:nvPr/>
        </p:nvPicPr>
        <p:blipFill rotWithShape="1">
          <a:blip r:embed="rId2">
            <a:alphaModFix/>
          </a:blip>
          <a:srcRect l="-115" r="15827"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63"/>
          <p:cNvSpPr txBox="1">
            <a:spLocks noGrp="1"/>
          </p:cNvSpPr>
          <p:nvPr>
            <p:ph type="title"/>
          </p:nvPr>
        </p:nvSpPr>
        <p:spPr>
          <a:xfrm rot="5400000">
            <a:off x="7602635"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3"/>
          <p:cNvSpPr txBox="1">
            <a:spLocks noGrp="1"/>
          </p:cNvSpPr>
          <p:nvPr>
            <p:ph type="body" idx="1"/>
          </p:nvPr>
        </p:nvSpPr>
        <p:spPr>
          <a:xfrm rot="5400000">
            <a:off x="2714741"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2" name="Google Shape;92;p163"/>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63"/>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1</a:t>
            </a:r>
            <a:endParaRPr/>
          </a:p>
        </p:txBody>
      </p:sp>
      <p:sp>
        <p:nvSpPr>
          <p:cNvPr id="94" name="Google Shape;94;p163"/>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63" descr="RedHashing.emf"/>
          <p:cNvPicPr preferRelativeResize="0"/>
          <p:nvPr/>
        </p:nvPicPr>
        <p:blipFill rotWithShape="1">
          <a:blip r:embed="rId2">
            <a:alphaModFix/>
          </a:blip>
          <a:srcRect l="-115" r="59214" b="36435"/>
          <a:stretch/>
        </p:blipFill>
        <p:spPr>
          <a:xfrm rot="5400000">
            <a:off x="8642279" y="3046916"/>
            <a:ext cx="4663440"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5"/>
        <p:cNvGrpSpPr/>
        <p:nvPr/>
      </p:nvGrpSpPr>
      <p:grpSpPr>
        <a:xfrm>
          <a:off x="0" y="0"/>
          <a:ext cx="0" cy="0"/>
          <a:chOff x="0" y="0"/>
          <a:chExt cx="0" cy="0"/>
        </a:xfrm>
      </p:grpSpPr>
      <p:pic>
        <p:nvPicPr>
          <p:cNvPr id="6" name="Google Shape;6;p148"/>
          <p:cNvPicPr preferRelativeResize="0"/>
          <p:nvPr/>
        </p:nvPicPr>
        <p:blipFill rotWithShape="1">
          <a:blip r:embed="rId11">
            <a:alphaModFix/>
          </a:blip>
          <a:srcRect t="1538" b="-1538"/>
          <a:stretch/>
        </p:blipFill>
        <p:spPr>
          <a:xfrm>
            <a:off x="0" y="6119336"/>
            <a:ext cx="12192000" cy="742950"/>
          </a:xfrm>
          <a:prstGeom prst="rect">
            <a:avLst/>
          </a:prstGeom>
          <a:noFill/>
          <a:ln>
            <a:noFill/>
          </a:ln>
        </p:spPr>
      </p:pic>
      <p:sp>
        <p:nvSpPr>
          <p:cNvPr id="7" name="Google Shape;7;p148"/>
          <p:cNvSpPr/>
          <p:nvPr/>
        </p:nvSpPr>
        <p:spPr>
          <a:xfrm>
            <a:off x="0" y="468769"/>
            <a:ext cx="12192000" cy="5647024"/>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48"/>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9" name="Google Shape;9;p148"/>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48"/>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48"/>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48"/>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r>
              <a:rPr lang="en-US"/>
              <a:t>1</a:t>
            </a:r>
            <a:endParaRPr/>
          </a:p>
        </p:txBody>
      </p:sp>
      <p:sp>
        <p:nvSpPr>
          <p:cNvPr id="13" name="Google Shape;13;p148"/>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B4B4B"/>
            </a:gs>
            <a:gs pos="100000">
              <a:schemeClr val="dk1"/>
            </a:gs>
          </a:gsLst>
          <a:path path="circle">
            <a:fillToRect l="50000" t="50000" r="50000" b="50000"/>
          </a:path>
          <a:tileRect/>
        </a:gradFill>
        <a:effectLst/>
      </p:bgPr>
    </p:bg>
    <p:spTree>
      <p:nvGrpSpPr>
        <p:cNvPr id="1" name="Shape 96"/>
        <p:cNvGrpSpPr/>
        <p:nvPr/>
      </p:nvGrpSpPr>
      <p:grpSpPr>
        <a:xfrm>
          <a:off x="0" y="0"/>
          <a:ext cx="0" cy="0"/>
          <a:chOff x="0" y="0"/>
          <a:chExt cx="0" cy="0"/>
        </a:xfrm>
      </p:grpSpPr>
      <p:pic>
        <p:nvPicPr>
          <p:cNvPr id="97" name="Google Shape;97;p151"/>
          <p:cNvPicPr preferRelativeResize="0"/>
          <p:nvPr/>
        </p:nvPicPr>
        <p:blipFill rotWithShape="1">
          <a:blip r:embed="rId4">
            <a:alphaModFix/>
          </a:blip>
          <a:srcRect t="1538" b="-1538"/>
          <a:stretch/>
        </p:blipFill>
        <p:spPr>
          <a:xfrm>
            <a:off x="0" y="6119336"/>
            <a:ext cx="12192000" cy="742950"/>
          </a:xfrm>
          <a:prstGeom prst="rect">
            <a:avLst/>
          </a:prstGeom>
          <a:noFill/>
          <a:ln>
            <a:noFill/>
          </a:ln>
        </p:spPr>
      </p:pic>
      <p:sp>
        <p:nvSpPr>
          <p:cNvPr id="98" name="Google Shape;98;p151"/>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9" name="Google Shape;99;p151"/>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00" name="Google Shape;100;p151"/>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151"/>
          <p:cNvSpPr txBox="1">
            <a:spLocks noGrp="1"/>
          </p:cNvSpPr>
          <p:nvPr>
            <p:ph type="body" idx="1"/>
          </p:nvPr>
        </p:nvSpPr>
        <p:spPr>
          <a:xfrm>
            <a:off x="1130270" y="2171769"/>
            <a:ext cx="9603275" cy="329457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lt1"/>
                </a:solidFill>
                <a:latin typeface="Century Gothic"/>
                <a:ea typeface="Century Gothic"/>
                <a:cs typeface="Century Gothic"/>
                <a:sym typeface="Century Gothic"/>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02" name="Google Shape;102;p151"/>
          <p:cNvSpPr txBox="1">
            <a:spLocks noGrp="1"/>
          </p:cNvSpPr>
          <p:nvPr>
            <p:ph type="dt" idx="10"/>
          </p:nvPr>
        </p:nvSpPr>
        <p:spPr>
          <a:xfrm>
            <a:off x="7232830" y="330370"/>
            <a:ext cx="2515396"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51"/>
          <p:cNvSpPr txBox="1">
            <a:spLocks noGrp="1"/>
          </p:cNvSpPr>
          <p:nvPr>
            <p:ph type="ftr" idx="11"/>
          </p:nvPr>
        </p:nvSpPr>
        <p:spPr>
          <a:xfrm>
            <a:off x="1130270" y="329307"/>
            <a:ext cx="5938836"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r>
              <a:rPr lang="en-US"/>
              <a:t>1</a:t>
            </a:r>
            <a:endParaRPr/>
          </a:p>
        </p:txBody>
      </p:sp>
      <p:sp>
        <p:nvSpPr>
          <p:cNvPr id="104" name="Google Shape;104;p151"/>
          <p:cNvSpPr txBox="1">
            <a:spLocks noGrp="1"/>
          </p:cNvSpPr>
          <p:nvPr>
            <p:ph type="sldNum" idx="12"/>
          </p:nvPr>
        </p:nvSpPr>
        <p:spPr>
          <a:xfrm>
            <a:off x="9918076" y="137408"/>
            <a:ext cx="811019"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a:spLocks noGrp="1"/>
          </p:cNvSpPr>
          <p:nvPr>
            <p:ph type="ctrTitle"/>
          </p:nvPr>
        </p:nvSpPr>
        <p:spPr>
          <a:xfrm>
            <a:off x="1128403" y="945913"/>
            <a:ext cx="8637073" cy="2618554"/>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dk1"/>
              </a:buClr>
              <a:buSzPct val="100000"/>
              <a:buFont typeface="Century Gothic"/>
              <a:buNone/>
            </a:pPr>
            <a:r>
              <a:rPr lang="en-US" dirty="0"/>
              <a:t>Crime Victims’ Rights in Ohio Post Marsy’s Law</a:t>
            </a:r>
            <a:endParaRPr dirty="0"/>
          </a:p>
        </p:txBody>
      </p:sp>
      <p:sp>
        <p:nvSpPr>
          <p:cNvPr id="130" name="Google Shape;130;p1"/>
          <p:cNvSpPr txBox="1">
            <a:spLocks noGrp="1"/>
          </p:cNvSpPr>
          <p:nvPr>
            <p:ph type="subTitle" idx="1"/>
          </p:nvPr>
        </p:nvSpPr>
        <p:spPr>
          <a:xfrm>
            <a:off x="1128404" y="3564467"/>
            <a:ext cx="8637072" cy="1071095"/>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800"/>
              <a:buNone/>
            </a:pPr>
            <a:r>
              <a:rPr lang="en-US" dirty="0"/>
              <a:t>The Current Legal Landscape for Ohio’s Crime Victims</a:t>
            </a:r>
            <a:endParaRPr dirty="0"/>
          </a:p>
        </p:txBody>
      </p:sp>
      <p:pic>
        <p:nvPicPr>
          <p:cNvPr id="131" name="Google Shape;131;p1"/>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8DC1DA7A-60FB-AE92-6A6C-3D2DFB764428}"/>
              </a:ext>
            </a:extLst>
          </p:cNvPr>
          <p:cNvSpPr>
            <a:spLocks noGrp="1"/>
          </p:cNvSpPr>
          <p:nvPr>
            <p:ph type="sldNum" idx="12"/>
          </p:nvPr>
        </p:nvSpPr>
        <p:spPr>
          <a:solidFill>
            <a:schemeClr val="bg1"/>
          </a:solidFill>
        </p:spPr>
        <p:txBody>
          <a:bodyPr lIns="91440"/>
          <a:lstStyle/>
          <a:p>
            <a:pPr marL="0" lvl="0" indent="0" algn="r" rtl="0">
              <a:spcBef>
                <a:spcPts val="0"/>
              </a:spcBef>
              <a:spcAft>
                <a:spcPts val="0"/>
              </a:spcAft>
              <a:buNone/>
            </a:pPr>
            <a:fld id="{00000000-1234-1234-1234-123412341234}" type="slidenum">
              <a:rPr lang="en-US" smtClean="0"/>
              <a:t>1</a:t>
            </a:fld>
            <a:endParaRPr lang="en-US" dirty="0"/>
          </a:p>
        </p:txBody>
      </p:sp>
      <p:pic>
        <p:nvPicPr>
          <p:cNvPr id="3" name="Picture 2">
            <a:extLst>
              <a:ext uri="{FF2B5EF4-FFF2-40B4-BE49-F238E27FC236}">
                <a16:creationId xmlns:a16="http://schemas.microsoft.com/office/drawing/2014/main" xmlns="" id="{E352FEF9-906A-A0C0-A4A4-A6A677518F3F}"/>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5" name="Picture 4">
            <a:extLst>
              <a:ext uri="{FF2B5EF4-FFF2-40B4-BE49-F238E27FC236}">
                <a16:creationId xmlns:a16="http://schemas.microsoft.com/office/drawing/2014/main" xmlns="" id="{7B458035-1CB0-9F8B-5B7F-D85EA74D8C99}"/>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63"/>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p:cNvGrpSpPr/>
          <p:nvPr/>
        </p:nvGrpSpPr>
        <p:grpSpPr>
          <a:xfrm>
            <a:off x="5100021" y="638300"/>
            <a:ext cx="6409605" cy="4858625"/>
            <a:chOff x="7807230" y="2012810"/>
            <a:chExt cx="3251252" cy="3459865"/>
          </a:xfrm>
        </p:grpSpPr>
        <p:sp>
          <p:nvSpPr>
            <p:cNvPr id="1013" name="Google Shape;1013;p63"/>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700" dirty="0">
                <a:solidFill>
                  <a:srgbClr val="000000"/>
                </a:solidFill>
              </a:rPr>
              <a:t>Rights to Safety and Reasonable Protection</a:t>
            </a:r>
            <a:endParaRPr dirty="0"/>
          </a:p>
          <a:p>
            <a:pPr marL="304038" lvl="0" indent="-285750" algn="l" rtl="0">
              <a:lnSpc>
                <a:spcPct val="110000"/>
              </a:lnSpc>
              <a:spcBef>
                <a:spcPts val="1000"/>
              </a:spcBef>
              <a:spcAft>
                <a:spcPts val="0"/>
              </a:spcAft>
              <a:buSzPts val="1700"/>
              <a:buChar char="•"/>
            </a:pPr>
            <a:r>
              <a:rPr lang="en-US" sz="1700" dirty="0">
                <a:solidFill>
                  <a:srgbClr val="000000"/>
                </a:solidFill>
              </a:rPr>
              <a:t>The Ohio Supreme Court decided that victims’ rights apply in application for relief from firearms disability proceedings, even though these proceedings are not criminal in nature.</a:t>
            </a:r>
            <a:endParaRPr dirty="0"/>
          </a:p>
          <a:p>
            <a:pPr marL="685800" lvl="1" indent="-228600">
              <a:lnSpc>
                <a:spcPct val="110000"/>
              </a:lnSpc>
              <a:buSzPts val="1700"/>
            </a:pPr>
            <a:r>
              <a:rPr lang="en-US" sz="1700" i="1" dirty="0">
                <a:solidFill>
                  <a:srgbClr val="000000"/>
                </a:solidFill>
              </a:rPr>
              <a:t>State ex rel. </a:t>
            </a:r>
            <a:r>
              <a:rPr lang="en-US" sz="1700" i="1" dirty="0" err="1">
                <a:solidFill>
                  <a:srgbClr val="000000"/>
                </a:solidFill>
              </a:rPr>
              <a:t>Suwalski</a:t>
            </a:r>
            <a:r>
              <a:rPr lang="en-US" sz="1700" i="1" dirty="0">
                <a:solidFill>
                  <a:srgbClr val="000000"/>
                </a:solidFill>
              </a:rPr>
              <a:t> v. Peeler</a:t>
            </a:r>
            <a:r>
              <a:rPr lang="en-US" sz="1700" dirty="0">
                <a:solidFill>
                  <a:srgbClr val="000000"/>
                </a:solidFill>
              </a:rPr>
              <a:t>, 2021-Ohio-4061, </a:t>
            </a:r>
            <a:r>
              <a:rPr lang="en-US" sz="1600" dirty="0"/>
              <a:t>¶ 20.</a:t>
            </a:r>
            <a:endParaRPr sz="1700" dirty="0">
              <a:solidFill>
                <a:srgbClr val="000000"/>
              </a:solidFill>
            </a:endParaRPr>
          </a:p>
        </p:txBody>
      </p:sp>
      <p:cxnSp>
        <p:nvCxnSpPr>
          <p:cNvPr id="1017" name="Google Shape;1017;p6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A7E1981-1936-48A5-5690-CFA774C0D0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2" name="Picture 1">
            <a:extLst>
              <a:ext uri="{FF2B5EF4-FFF2-40B4-BE49-F238E27FC236}">
                <a16:creationId xmlns:a16="http://schemas.microsoft.com/office/drawing/2014/main" xmlns="" id="{968955F2-2C52-7F50-F126-B7DBB70F5A94}"/>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B86CD0AD-11F0-8A92-1DFC-5FEAC006ABDB}"/>
              </a:ext>
            </a:extLst>
          </p:cNvPr>
          <p:cNvPicPr>
            <a:picLocks noChangeAspect="1"/>
          </p:cNvPicPr>
          <p:nvPr/>
        </p:nvPicPr>
        <p:blipFill>
          <a:blip r:embed="rId6"/>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69761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8">
          <a:extLst>
            <a:ext uri="{FF2B5EF4-FFF2-40B4-BE49-F238E27FC236}">
              <a16:creationId xmlns:a16="http://schemas.microsoft.com/office/drawing/2014/main" xmlns="" id="{A203835E-6065-8274-1EA2-EC054701991F}"/>
            </a:ext>
          </a:extLst>
        </p:cNvPr>
        <p:cNvGrpSpPr/>
        <p:nvPr/>
      </p:nvGrpSpPr>
      <p:grpSpPr>
        <a:xfrm>
          <a:off x="0" y="0"/>
          <a:ext cx="0" cy="0"/>
          <a:chOff x="0" y="0"/>
          <a:chExt cx="0" cy="0"/>
        </a:xfrm>
      </p:grpSpPr>
      <p:sp>
        <p:nvSpPr>
          <p:cNvPr id="1009" name="Google Shape;1009;p63">
            <a:extLst>
              <a:ext uri="{FF2B5EF4-FFF2-40B4-BE49-F238E27FC236}">
                <a16:creationId xmlns:a16="http://schemas.microsoft.com/office/drawing/2014/main" xmlns="" id="{47F63445-91A0-5E2D-F66E-69C0355E5AB7}"/>
              </a:ext>
            </a:extLst>
          </p:cNvPr>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a:extLst>
              <a:ext uri="{FF2B5EF4-FFF2-40B4-BE49-F238E27FC236}">
                <a16:creationId xmlns:a16="http://schemas.microsoft.com/office/drawing/2014/main" xmlns="" id="{BD27E1CA-544A-794D-E1AE-34F9B3762F17}"/>
              </a:ext>
            </a:extLst>
          </p:cNvPr>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a:extLst>
              <a:ext uri="{FF2B5EF4-FFF2-40B4-BE49-F238E27FC236}">
                <a16:creationId xmlns:a16="http://schemas.microsoft.com/office/drawing/2014/main" xmlns="" id="{5E7FCB94-113D-FE0A-A96E-5E327FAB8985}"/>
              </a:ext>
            </a:extLst>
          </p:cNvPr>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a:extLst>
              <a:ext uri="{FF2B5EF4-FFF2-40B4-BE49-F238E27FC236}">
                <a16:creationId xmlns:a16="http://schemas.microsoft.com/office/drawing/2014/main" xmlns="" id="{809CE148-59D6-5451-F9EB-77C7406E375A}"/>
              </a:ext>
            </a:extLst>
          </p:cNvPr>
          <p:cNvGrpSpPr/>
          <p:nvPr/>
        </p:nvGrpSpPr>
        <p:grpSpPr>
          <a:xfrm>
            <a:off x="5100021" y="638300"/>
            <a:ext cx="6409605" cy="4858625"/>
            <a:chOff x="7807230" y="2012810"/>
            <a:chExt cx="3251252" cy="3459865"/>
          </a:xfrm>
        </p:grpSpPr>
        <p:sp>
          <p:nvSpPr>
            <p:cNvPr id="1013" name="Google Shape;1013;p63">
              <a:extLst>
                <a:ext uri="{FF2B5EF4-FFF2-40B4-BE49-F238E27FC236}">
                  <a16:creationId xmlns:a16="http://schemas.microsoft.com/office/drawing/2014/main" xmlns="" id="{8E752A88-C498-4EEC-6157-3BF5129E3868}"/>
                </a:ext>
              </a:extLst>
            </p:cNvPr>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a:extLst>
                <a:ext uri="{FF2B5EF4-FFF2-40B4-BE49-F238E27FC236}">
                  <a16:creationId xmlns:a16="http://schemas.microsoft.com/office/drawing/2014/main" xmlns="" id="{B5E62AE9-9EBF-987E-F83F-30B09A1B3589}"/>
                </a:ext>
              </a:extLst>
            </p:cNvPr>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a:extLst>
              <a:ext uri="{FF2B5EF4-FFF2-40B4-BE49-F238E27FC236}">
                <a16:creationId xmlns:a16="http://schemas.microsoft.com/office/drawing/2014/main" xmlns="" id="{702AFFEA-D43D-E6B7-F6E4-72C65B5A33B1}"/>
              </a:ext>
            </a:extLst>
          </p:cNvPr>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a:extLst>
              <a:ext uri="{FF2B5EF4-FFF2-40B4-BE49-F238E27FC236}">
                <a16:creationId xmlns:a16="http://schemas.microsoft.com/office/drawing/2014/main" xmlns="" id="{BB4F5FF9-46A0-A9CA-D7ED-67DF15D87E34}"/>
              </a:ext>
            </a:extLst>
          </p:cNvPr>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700" dirty="0">
                <a:solidFill>
                  <a:srgbClr val="000000"/>
                </a:solidFill>
              </a:rPr>
              <a:t>In </a:t>
            </a:r>
            <a:r>
              <a:rPr lang="en-US" sz="1700" i="1" dirty="0">
                <a:solidFill>
                  <a:srgbClr val="000000"/>
                </a:solidFill>
              </a:rPr>
              <a:t>S.D. v. S.L.</a:t>
            </a:r>
            <a:r>
              <a:rPr lang="en-US" sz="1700" dirty="0">
                <a:solidFill>
                  <a:srgbClr val="000000"/>
                </a:solidFill>
              </a:rPr>
              <a:t>, 2023-Ohio-4575, </a:t>
            </a:r>
            <a:r>
              <a:rPr lang="en-US" sz="1800" dirty="0"/>
              <a:t>¶ 26</a:t>
            </a:r>
            <a:r>
              <a:rPr lang="en-US" sz="1700" dirty="0">
                <a:solidFill>
                  <a:srgbClr val="000000"/>
                </a:solidFill>
              </a:rPr>
              <a:t> (6th Dist.), the court stated that victims’ rights </a:t>
            </a:r>
            <a:r>
              <a:rPr lang="en-US" sz="1700" b="1" dirty="0">
                <a:solidFill>
                  <a:srgbClr val="000000"/>
                </a:solidFill>
              </a:rPr>
              <a:t>would apply</a:t>
            </a:r>
            <a:r>
              <a:rPr lang="en-US" sz="1700" dirty="0">
                <a:solidFill>
                  <a:srgbClr val="000000"/>
                </a:solidFill>
              </a:rPr>
              <a:t> in the context of a civil protection order case. </a:t>
            </a:r>
            <a:endParaRPr sz="1700" dirty="0">
              <a:solidFill>
                <a:srgbClr val="000000"/>
              </a:solidFill>
            </a:endParaRPr>
          </a:p>
        </p:txBody>
      </p:sp>
      <p:cxnSp>
        <p:nvCxnSpPr>
          <p:cNvPr id="1017" name="Google Shape;1017;p63">
            <a:extLst>
              <a:ext uri="{FF2B5EF4-FFF2-40B4-BE49-F238E27FC236}">
                <a16:creationId xmlns:a16="http://schemas.microsoft.com/office/drawing/2014/main" xmlns="" id="{3B942A28-45D3-00F5-E289-7D89C684CF5A}"/>
              </a:ext>
            </a:extLst>
          </p:cNvPr>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a:extLst>
              <a:ext uri="{FF2B5EF4-FFF2-40B4-BE49-F238E27FC236}">
                <a16:creationId xmlns:a16="http://schemas.microsoft.com/office/drawing/2014/main" xmlns="" id="{CDFC56CC-A752-CF15-F6D3-2CCB9FEA94D4}"/>
              </a:ext>
            </a:extLst>
          </p:cNvPr>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a:extLst>
              <a:ext uri="{FF2B5EF4-FFF2-40B4-BE49-F238E27FC236}">
                <a16:creationId xmlns:a16="http://schemas.microsoft.com/office/drawing/2014/main" xmlns="" id="{E0DA5831-4DA4-C513-D5F3-E99C725F10DE}"/>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98DD21B8-9B13-CF74-F853-EFDC0073B0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2" name="Picture 1">
            <a:extLst>
              <a:ext uri="{FF2B5EF4-FFF2-40B4-BE49-F238E27FC236}">
                <a16:creationId xmlns:a16="http://schemas.microsoft.com/office/drawing/2014/main" xmlns="" id="{A81BFEE7-91F7-B670-CCC9-7ED9B81411F7}"/>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82431103-973E-39C9-1FDB-7B8116CA7038}"/>
              </a:ext>
            </a:extLst>
          </p:cNvPr>
          <p:cNvPicPr>
            <a:picLocks noChangeAspect="1"/>
          </p:cNvPicPr>
          <p:nvPr/>
        </p:nvPicPr>
        <p:blipFill>
          <a:blip r:embed="rId6"/>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11316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576"/>
        <p:cNvGrpSpPr/>
        <p:nvPr/>
      </p:nvGrpSpPr>
      <p:grpSpPr>
        <a:xfrm>
          <a:off x="0" y="0"/>
          <a:ext cx="0" cy="0"/>
          <a:chOff x="0" y="0"/>
          <a:chExt cx="0" cy="0"/>
        </a:xfrm>
      </p:grpSpPr>
      <p:sp>
        <p:nvSpPr>
          <p:cNvPr id="577" name="Google Shape;577;p3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78" name="Google Shape;578;p3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2"/>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80" name="Google Shape;580;p32"/>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Ohio Constitution, Article I, Section 10a(A)(1)</a:t>
            </a:r>
            <a:endParaRPr dirty="0"/>
          </a:p>
        </p:txBody>
      </p:sp>
      <p:grpSp>
        <p:nvGrpSpPr>
          <p:cNvPr id="581" name="Google Shape;581;p32"/>
          <p:cNvGrpSpPr/>
          <p:nvPr/>
        </p:nvGrpSpPr>
        <p:grpSpPr>
          <a:xfrm>
            <a:off x="4705594" y="1240077"/>
            <a:ext cx="6034827" cy="4916464"/>
            <a:chOff x="0" y="0"/>
            <a:chExt cx="6034827" cy="4916464"/>
          </a:xfrm>
        </p:grpSpPr>
        <p:cxnSp>
          <p:nvCxnSpPr>
            <p:cNvPr id="582" name="Google Shape;582;p32"/>
            <p:cNvCxnSpPr/>
            <p:nvPr/>
          </p:nvCxnSpPr>
          <p:spPr>
            <a:xfrm>
              <a:off x="0" y="0"/>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83" name="Google Shape;583;p32"/>
            <p:cNvSpPr/>
            <p:nvPr/>
          </p:nvSpPr>
          <p:spPr>
            <a:xfrm>
              <a:off x="0" y="0"/>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2"/>
            <p:cNvSpPr txBox="1"/>
            <p:nvPr/>
          </p:nvSpPr>
          <p:spPr>
            <a:xfrm>
              <a:off x="0" y="0"/>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Right to be treated with fairness and respect for:</a:t>
              </a:r>
              <a:endParaRPr sz="1400" b="0" i="0" u="none" strike="noStrike" cap="none" dirty="0">
                <a:solidFill>
                  <a:srgbClr val="000000"/>
                </a:solidFill>
                <a:latin typeface="Arial"/>
                <a:ea typeface="Arial"/>
                <a:cs typeface="Arial"/>
                <a:sym typeface="Arial"/>
              </a:endParaRPr>
            </a:p>
          </p:txBody>
        </p:sp>
        <p:cxnSp>
          <p:nvCxnSpPr>
            <p:cNvPr id="585" name="Google Shape;585;p32"/>
            <p:cNvCxnSpPr/>
            <p:nvPr/>
          </p:nvCxnSpPr>
          <p:spPr>
            <a:xfrm>
              <a:off x="0" y="1229116"/>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86" name="Google Shape;586;p32"/>
            <p:cNvSpPr/>
            <p:nvPr/>
          </p:nvSpPr>
          <p:spPr>
            <a:xfrm>
              <a:off x="0" y="1229116"/>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2"/>
            <p:cNvSpPr txBox="1"/>
            <p:nvPr/>
          </p:nvSpPr>
          <p:spPr>
            <a:xfrm>
              <a:off x="0" y="1229116"/>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Safety</a:t>
              </a:r>
              <a:endParaRPr sz="1400" b="0" i="0" u="none" strike="noStrike" cap="none" dirty="0">
                <a:solidFill>
                  <a:srgbClr val="000000"/>
                </a:solidFill>
                <a:latin typeface="Arial"/>
                <a:ea typeface="Arial"/>
                <a:cs typeface="Arial"/>
                <a:sym typeface="Arial"/>
              </a:endParaRPr>
            </a:p>
          </p:txBody>
        </p:sp>
        <p:cxnSp>
          <p:nvCxnSpPr>
            <p:cNvPr id="588" name="Google Shape;588;p32"/>
            <p:cNvCxnSpPr/>
            <p:nvPr/>
          </p:nvCxnSpPr>
          <p:spPr>
            <a:xfrm>
              <a:off x="0" y="2458232"/>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89" name="Google Shape;589;p32"/>
            <p:cNvSpPr/>
            <p:nvPr/>
          </p:nvSpPr>
          <p:spPr>
            <a:xfrm>
              <a:off x="0" y="2458232"/>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2"/>
            <p:cNvSpPr txBox="1"/>
            <p:nvPr/>
          </p:nvSpPr>
          <p:spPr>
            <a:xfrm>
              <a:off x="0" y="2458232"/>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Dignity</a:t>
              </a:r>
              <a:endParaRPr sz="1400" b="0" i="0" u="none" strike="noStrike" cap="none" dirty="0">
                <a:solidFill>
                  <a:srgbClr val="000000"/>
                </a:solidFill>
                <a:latin typeface="Arial"/>
                <a:ea typeface="Arial"/>
                <a:cs typeface="Arial"/>
                <a:sym typeface="Arial"/>
              </a:endParaRPr>
            </a:p>
          </p:txBody>
        </p:sp>
        <p:cxnSp>
          <p:nvCxnSpPr>
            <p:cNvPr id="591" name="Google Shape;591;p32"/>
            <p:cNvCxnSpPr/>
            <p:nvPr/>
          </p:nvCxnSpPr>
          <p:spPr>
            <a:xfrm>
              <a:off x="0" y="3687348"/>
              <a:ext cx="6034827" cy="0"/>
            </a:xfrm>
            <a:prstGeom prst="straightConnector1">
              <a:avLst/>
            </a:prstGeom>
            <a:solidFill>
              <a:srgbClr val="405588"/>
            </a:solidFill>
            <a:ln w="15875" cap="flat" cmpd="sng">
              <a:solidFill>
                <a:srgbClr val="405588"/>
              </a:solidFill>
              <a:prstDash val="solid"/>
              <a:round/>
              <a:headEnd type="none" w="sm" len="sm"/>
              <a:tailEnd type="none" w="sm" len="sm"/>
            </a:ln>
          </p:spPr>
        </p:cxnSp>
        <p:sp>
          <p:nvSpPr>
            <p:cNvPr id="592" name="Google Shape;592;p32"/>
            <p:cNvSpPr/>
            <p:nvPr/>
          </p:nvSpPr>
          <p:spPr>
            <a:xfrm>
              <a:off x="0" y="3687348"/>
              <a:ext cx="6034827" cy="122911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2"/>
            <p:cNvSpPr txBox="1"/>
            <p:nvPr/>
          </p:nvSpPr>
          <p:spPr>
            <a:xfrm>
              <a:off x="0" y="3687348"/>
              <a:ext cx="6034827" cy="122911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Century Gothic"/>
                <a:buNone/>
              </a:pPr>
              <a:r>
                <a:rPr lang="en-US" sz="2400" b="0" i="0" u="none" strike="noStrike" cap="none" dirty="0">
                  <a:solidFill>
                    <a:schemeClr val="dk1"/>
                  </a:solidFill>
                  <a:latin typeface="Century Gothic"/>
                  <a:ea typeface="Century Gothic"/>
                  <a:cs typeface="Century Gothic"/>
                  <a:sym typeface="Century Gothic"/>
                </a:rPr>
                <a:t>Privacy</a:t>
              </a:r>
              <a:endParaRPr sz="1400" b="0" i="0" u="none" strike="noStrike" cap="none" dirty="0">
                <a:solidFill>
                  <a:srgbClr val="000000"/>
                </a:solidFill>
                <a:latin typeface="Arial"/>
                <a:ea typeface="Arial"/>
                <a:cs typeface="Arial"/>
                <a:sym typeface="Arial"/>
              </a:endParaRPr>
            </a:p>
          </p:txBody>
        </p:sp>
      </p:grpSp>
      <p:pic>
        <p:nvPicPr>
          <p:cNvPr id="594" name="Google Shape;594;p3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9FC1F5C-2370-8856-01EC-B139603AF0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2" name="Picture 1">
            <a:extLst>
              <a:ext uri="{FF2B5EF4-FFF2-40B4-BE49-F238E27FC236}">
                <a16:creationId xmlns:a16="http://schemas.microsoft.com/office/drawing/2014/main" xmlns="" id="{2A493E7D-AF01-37CA-9DF9-3FA9F31C554A}"/>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2183EBBC-DB5E-98EB-9AAC-6CCFF84F5C0E}"/>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Privacy: RC 2930.07</a:t>
            </a:r>
            <a:endParaRPr dirty="0"/>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fontScale="85000" lnSpcReduction="10000"/>
          </a:bodyPr>
          <a:lstStyle/>
          <a:p>
            <a:pPr marL="228600" lvl="0" indent="-101600" algn="l" rtl="0">
              <a:lnSpc>
                <a:spcPct val="120000"/>
              </a:lnSpc>
              <a:spcBef>
                <a:spcPts val="0"/>
              </a:spcBef>
              <a:spcAft>
                <a:spcPts val="0"/>
              </a:spcAft>
              <a:buSzPts val="2000"/>
              <a:buNone/>
            </a:pPr>
            <a:endParaRPr dirty="0"/>
          </a:p>
          <a:p>
            <a:pPr marL="361188">
              <a:buSzPts val="2000"/>
            </a:pPr>
            <a:r>
              <a:rPr lang="en-US" dirty="0"/>
              <a:t>Victims have the right to redaction of their names, addresses, and identifying information from public records, upon request.</a:t>
            </a:r>
          </a:p>
          <a:p>
            <a:pPr marL="818388" lvl="1">
              <a:buSzPts val="2000"/>
            </a:pPr>
            <a:r>
              <a:rPr lang="en-US" dirty="0"/>
              <a:t>In certain instances, victims may receive this right automatically until contacted by the prosecutor.</a:t>
            </a:r>
          </a:p>
          <a:p>
            <a:pPr marL="361188">
              <a:buSzPts val="2000"/>
            </a:pPr>
            <a:r>
              <a:rPr lang="en-US" dirty="0"/>
              <a:t>Victims may make a request for redaction using the Victims’ Rights Request Form (VRR form) or any other method in writing.</a:t>
            </a:r>
          </a:p>
          <a:p>
            <a:pPr marL="361188">
              <a:buSzPts val="2000"/>
            </a:pPr>
            <a:r>
              <a:rPr lang="en-US" dirty="0"/>
              <a:t>Victims have the right to unredacted versions of their own records.</a:t>
            </a:r>
          </a:p>
          <a:p>
            <a:pPr marL="361188">
              <a:buSzPts val="2000"/>
            </a:pPr>
            <a:r>
              <a:rPr lang="en-US" dirty="0"/>
              <a:t>Victim preferred contact information may be shared with victim service organizations who are designated by LE or prosecutors without waiving the right to redaction.</a:t>
            </a:r>
            <a:endParaRPr dirty="0"/>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2" name="Picture 1">
            <a:extLst>
              <a:ext uri="{FF2B5EF4-FFF2-40B4-BE49-F238E27FC236}">
                <a16:creationId xmlns:a16="http://schemas.microsoft.com/office/drawing/2014/main" xmlns="" id="{AEF94B97-228C-CF0E-0E62-9D97292933B7}"/>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8A748E0C-C349-F151-CD95-2869DD94E4CF}"/>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111777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0"/>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Protection: Ohio Constitution, Article I, Section 10a(A)(4)</a:t>
            </a:r>
            <a:endParaRPr dirty="0"/>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228600" lvl="0" indent="-101600" algn="l" rtl="0">
              <a:lnSpc>
                <a:spcPct val="120000"/>
              </a:lnSpc>
              <a:spcBef>
                <a:spcPts val="0"/>
              </a:spcBef>
              <a:spcAft>
                <a:spcPts val="0"/>
              </a:spcAft>
              <a:buSzPts val="2000"/>
              <a:buNone/>
            </a:pPr>
            <a:endParaRPr dirty="0"/>
          </a:p>
          <a:p>
            <a:pPr marL="18288" lvl="0" indent="0" algn="l" rtl="0">
              <a:lnSpc>
                <a:spcPct val="120000"/>
              </a:lnSpc>
              <a:spcBef>
                <a:spcPts val="1000"/>
              </a:spcBef>
              <a:spcAft>
                <a:spcPts val="0"/>
              </a:spcAft>
              <a:buSzPts val="2000"/>
              <a:buNone/>
            </a:pPr>
            <a:r>
              <a:rPr lang="en-US" dirty="0" err="1"/>
              <a:t>Marsy’s</a:t>
            </a:r>
            <a:r>
              <a:rPr lang="en-US" dirty="0"/>
              <a:t> Law provides victims with the right to reasonable protection from the accused and those acting on behalf of the accused.</a:t>
            </a:r>
            <a:endParaRPr dirty="0"/>
          </a:p>
          <a:p>
            <a:pPr marL="0" lvl="0" indent="0" algn="l" rtl="0">
              <a:lnSpc>
                <a:spcPct val="120000"/>
              </a:lnSpc>
              <a:spcBef>
                <a:spcPts val="1000"/>
              </a:spcBef>
              <a:spcAft>
                <a:spcPts val="0"/>
              </a:spcAft>
              <a:buSzPts val="2000"/>
              <a:buNone/>
            </a:pPr>
            <a:endParaRPr dirty="0"/>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2" name="Picture 1">
            <a:extLst>
              <a:ext uri="{FF2B5EF4-FFF2-40B4-BE49-F238E27FC236}">
                <a16:creationId xmlns:a16="http://schemas.microsoft.com/office/drawing/2014/main" xmlns="" id="{E232DDD3-E528-B522-89F9-7EB1CEFD89E5}"/>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04AD063B-A01C-A224-D052-028361F0EF24}"/>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2644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63"/>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0" name="Google Shape;1010;p63"/>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1" name="Google Shape;1011;p63"/>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Case Law Spotlight</a:t>
            </a:r>
            <a:endParaRPr dirty="0"/>
          </a:p>
        </p:txBody>
      </p:sp>
      <p:grpSp>
        <p:nvGrpSpPr>
          <p:cNvPr id="1012" name="Google Shape;1012;p63"/>
          <p:cNvGrpSpPr/>
          <p:nvPr/>
        </p:nvGrpSpPr>
        <p:grpSpPr>
          <a:xfrm>
            <a:off x="5100021" y="638300"/>
            <a:ext cx="6409605" cy="4858625"/>
            <a:chOff x="7807230" y="2012810"/>
            <a:chExt cx="3251252" cy="3459865"/>
          </a:xfrm>
        </p:grpSpPr>
        <p:sp>
          <p:nvSpPr>
            <p:cNvPr id="1013" name="Google Shape;1013;p63"/>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4" name="Google Shape;1014;p63"/>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015" name="Google Shape;1015;p63"/>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16" name="Google Shape;1016;p63"/>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700"/>
              <a:buNone/>
            </a:pPr>
            <a:r>
              <a:rPr lang="en-US" sz="1700" dirty="0">
                <a:solidFill>
                  <a:srgbClr val="000000"/>
                </a:solidFill>
              </a:rPr>
              <a:t>Rights to Safety and Reasonable Protection</a:t>
            </a:r>
            <a:endParaRPr dirty="0"/>
          </a:p>
          <a:p>
            <a:pPr marL="304038" lvl="0" indent="-285750" algn="l" rtl="0">
              <a:lnSpc>
                <a:spcPct val="110000"/>
              </a:lnSpc>
              <a:spcBef>
                <a:spcPts val="1000"/>
              </a:spcBef>
              <a:spcAft>
                <a:spcPts val="0"/>
              </a:spcAft>
              <a:buSzPts val="1700"/>
              <a:buChar char="•"/>
            </a:pPr>
            <a:r>
              <a:rPr lang="en-US" sz="1700" dirty="0">
                <a:solidFill>
                  <a:srgbClr val="000000"/>
                </a:solidFill>
              </a:rPr>
              <a:t>The Eighth District Court of Appeals held that a trial court </a:t>
            </a:r>
            <a:r>
              <a:rPr lang="en-US" sz="1600" dirty="0"/>
              <a:t>must notify a victim of a probation or community control revocation disposition proceeding or any proceeding in which the court is asked to terminate the probation or community control</a:t>
            </a:r>
            <a:r>
              <a:rPr lang="en-US" sz="1700" dirty="0">
                <a:solidFill>
                  <a:srgbClr val="000000"/>
                </a:solidFill>
              </a:rPr>
              <a:t>.</a:t>
            </a:r>
            <a:endParaRPr dirty="0"/>
          </a:p>
          <a:p>
            <a:pPr marL="685800" lvl="1" indent="-228600">
              <a:lnSpc>
                <a:spcPct val="110000"/>
              </a:lnSpc>
              <a:buSzPts val="1700"/>
            </a:pPr>
            <a:r>
              <a:rPr lang="en-US" sz="1700" i="1" dirty="0">
                <a:solidFill>
                  <a:srgbClr val="000000"/>
                </a:solidFill>
                <a:effectLst/>
                <a:latin typeface="Century Gothic" panose="020B0502020202020204" pitchFamily="34" charset="0"/>
              </a:rPr>
              <a:t>State v. </a:t>
            </a:r>
            <a:r>
              <a:rPr lang="en-US" sz="1700" i="1" dirty="0" err="1">
                <a:solidFill>
                  <a:srgbClr val="000000"/>
                </a:solidFill>
                <a:effectLst/>
                <a:latin typeface="Century Gothic" panose="020B0502020202020204" pitchFamily="34" charset="0"/>
              </a:rPr>
              <a:t>Malfregeot</a:t>
            </a:r>
            <a:r>
              <a:rPr lang="en-US" sz="1700" dirty="0">
                <a:solidFill>
                  <a:srgbClr val="000000"/>
                </a:solidFill>
                <a:effectLst/>
                <a:latin typeface="Century Gothic" panose="020B0502020202020204" pitchFamily="34" charset="0"/>
              </a:rPr>
              <a:t>, 2024-Ohio-257, </a:t>
            </a:r>
            <a:r>
              <a:rPr lang="en-US" sz="1600" dirty="0">
                <a:solidFill>
                  <a:schemeClr val="tx1"/>
                </a:solidFill>
              </a:rPr>
              <a:t>¶ 11</a:t>
            </a:r>
            <a:r>
              <a:rPr lang="en-US" sz="1700" dirty="0">
                <a:solidFill>
                  <a:schemeClr val="tx1"/>
                </a:solidFill>
                <a:effectLst/>
                <a:latin typeface="Century Gothic" panose="020B0502020202020204" pitchFamily="34" charset="0"/>
              </a:rPr>
              <a:t> </a:t>
            </a:r>
            <a:r>
              <a:rPr lang="en-US" sz="1700" dirty="0">
                <a:solidFill>
                  <a:srgbClr val="000000"/>
                </a:solidFill>
                <a:effectLst/>
                <a:latin typeface="Century Gothic" panose="020B0502020202020204" pitchFamily="34" charset="0"/>
              </a:rPr>
              <a:t>(8</a:t>
            </a:r>
            <a:r>
              <a:rPr lang="en-US" sz="1700" dirty="0">
                <a:solidFill>
                  <a:srgbClr val="000000"/>
                </a:solidFill>
                <a:latin typeface="Century Gothic" panose="020B0502020202020204" pitchFamily="34" charset="0"/>
              </a:rPr>
              <a:t>th Dist</a:t>
            </a:r>
            <a:r>
              <a:rPr lang="en-US" sz="1700" dirty="0">
                <a:solidFill>
                  <a:srgbClr val="000000"/>
                </a:solidFill>
                <a:effectLst/>
                <a:latin typeface="Century Gothic" panose="020B0502020202020204" pitchFamily="34" charset="0"/>
              </a:rPr>
              <a:t>.).</a:t>
            </a:r>
          </a:p>
        </p:txBody>
      </p:sp>
      <p:cxnSp>
        <p:nvCxnSpPr>
          <p:cNvPr id="1017" name="Google Shape;1017;p6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018" name="Google Shape;1018;p63"/>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019" name="Google Shape;1019;p63"/>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A7E1981-1936-48A5-5690-CFA774C0D0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2" name="Picture 1">
            <a:extLst>
              <a:ext uri="{FF2B5EF4-FFF2-40B4-BE49-F238E27FC236}">
                <a16:creationId xmlns:a16="http://schemas.microsoft.com/office/drawing/2014/main" xmlns="" id="{B2B7BC37-7192-C6D8-DB04-EAC7F92751D1}"/>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9DBE37EA-0AA4-5440-96B2-1A6995FAEA91}"/>
              </a:ext>
            </a:extLst>
          </p:cNvPr>
          <p:cNvPicPr>
            <a:picLocks noChangeAspect="1"/>
          </p:cNvPicPr>
          <p:nvPr/>
        </p:nvPicPr>
        <p:blipFill>
          <a:blip r:embed="rId6"/>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94980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251206"/>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8901" y="1240076"/>
            <a:ext cx="4381500"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Effective Communication:</a:t>
            </a:r>
            <a:br>
              <a:rPr lang="en-US" dirty="0">
                <a:solidFill>
                  <a:srgbClr val="FFFFFF"/>
                </a:solidFill>
              </a:rPr>
            </a:br>
            <a:r>
              <a:rPr lang="en-US" dirty="0">
                <a:solidFill>
                  <a:srgbClr val="FFFFFF"/>
                </a:solidFill>
              </a:rPr>
              <a:t>RC 2930.041</a:t>
            </a:r>
            <a:endParaRPr dirty="0"/>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228600" lvl="0" indent="-101600" algn="l" rtl="0">
              <a:lnSpc>
                <a:spcPct val="120000"/>
              </a:lnSpc>
              <a:spcBef>
                <a:spcPts val="0"/>
              </a:spcBef>
              <a:spcAft>
                <a:spcPts val="0"/>
              </a:spcAft>
              <a:buSzPts val="2000"/>
              <a:buNone/>
            </a:pPr>
            <a:endParaRPr dirty="0"/>
          </a:p>
          <a:p>
            <a:pPr marL="361188">
              <a:buSzPts val="2000"/>
            </a:pPr>
            <a:r>
              <a:rPr lang="en-US" dirty="0"/>
              <a:t>Victims with disabilities have the right to a registered or certified American Sign Language interpreter on the registry for interpreters for the deaf at the following times:</a:t>
            </a:r>
          </a:p>
          <a:p>
            <a:pPr marL="818388" lvl="1">
              <a:buSzPts val="2000"/>
            </a:pPr>
            <a:r>
              <a:rPr lang="en-US" dirty="0"/>
              <a:t>All court proceedings</a:t>
            </a:r>
          </a:p>
          <a:p>
            <a:pPr marL="818388" lvl="1">
              <a:buSzPts val="2000"/>
            </a:pPr>
            <a:r>
              <a:rPr lang="en-US" dirty="0"/>
              <a:t>All prosecutor meetings</a:t>
            </a:r>
          </a:p>
          <a:p>
            <a:pPr marL="818388" lvl="1">
              <a:buSzPts val="2000"/>
            </a:pPr>
            <a:r>
              <a:rPr lang="en-US" dirty="0"/>
              <a:t>All investigative contacts with LE</a:t>
            </a:r>
          </a:p>
          <a:p>
            <a:pPr marL="818388" lvl="1">
              <a:buSzPts val="2000"/>
            </a:pPr>
            <a:r>
              <a:rPr lang="en-US" dirty="0"/>
              <a:t>All contacts with probation, DRC, and DYS</a:t>
            </a:r>
          </a:p>
          <a:p>
            <a:pPr marL="818388" lvl="1">
              <a:buSzPts val="2000"/>
            </a:pPr>
            <a:endParaRPr lang="en-US" dirty="0"/>
          </a:p>
          <a:p>
            <a:pPr marL="0" lvl="0" indent="0" algn="l" rtl="0">
              <a:lnSpc>
                <a:spcPct val="120000"/>
              </a:lnSpc>
              <a:spcBef>
                <a:spcPts val="1000"/>
              </a:spcBef>
              <a:spcAft>
                <a:spcPts val="0"/>
              </a:spcAft>
              <a:buSzPts val="2000"/>
              <a:buNone/>
            </a:pPr>
            <a:endParaRPr dirty="0"/>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2" name="Picture 1">
            <a:extLst>
              <a:ext uri="{FF2B5EF4-FFF2-40B4-BE49-F238E27FC236}">
                <a16:creationId xmlns:a16="http://schemas.microsoft.com/office/drawing/2014/main" xmlns="" id="{64C310FD-7F76-C81A-C566-3A67B141008F}"/>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D0DBEAB2-57A9-72BB-3B7B-69E677DD2451}"/>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26066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206227"/>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8901" y="1240076"/>
            <a:ext cx="4381500"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Effective Communication:</a:t>
            </a:r>
            <a:br>
              <a:rPr lang="en-US" dirty="0">
                <a:solidFill>
                  <a:srgbClr val="FFFFFF"/>
                </a:solidFill>
              </a:rPr>
            </a:br>
            <a:r>
              <a:rPr lang="en-US" dirty="0">
                <a:solidFill>
                  <a:srgbClr val="FFFFFF"/>
                </a:solidFill>
              </a:rPr>
              <a:t>RC 2930.041</a:t>
            </a:r>
            <a:endParaRPr dirty="0"/>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fontScale="92500" lnSpcReduction="20000"/>
          </a:bodyPr>
          <a:lstStyle/>
          <a:p>
            <a:pPr marL="228600" lvl="0" indent="-101600" algn="l" rtl="0">
              <a:lnSpc>
                <a:spcPct val="120000"/>
              </a:lnSpc>
              <a:spcBef>
                <a:spcPts val="0"/>
              </a:spcBef>
              <a:spcAft>
                <a:spcPts val="0"/>
              </a:spcAft>
              <a:buSzPts val="2000"/>
              <a:buNone/>
            </a:pPr>
            <a:endParaRPr dirty="0"/>
          </a:p>
          <a:p>
            <a:pPr marL="361188">
              <a:buSzPts val="2000"/>
            </a:pPr>
            <a:r>
              <a:rPr lang="en-US" dirty="0"/>
              <a:t>Victims who are non-English speaking or limited English proficient have the right to a certified, provisional, registered, or language skilled foreign language interpreter at the following times:</a:t>
            </a:r>
          </a:p>
          <a:p>
            <a:pPr marL="818388" lvl="1">
              <a:buSzPts val="2000"/>
            </a:pPr>
            <a:r>
              <a:rPr lang="en-US" dirty="0"/>
              <a:t>All court proceedings</a:t>
            </a:r>
          </a:p>
          <a:p>
            <a:pPr marL="818388" lvl="1">
              <a:buSzPts val="2000"/>
            </a:pPr>
            <a:r>
              <a:rPr lang="en-US" dirty="0"/>
              <a:t>All prosecutor meetings</a:t>
            </a:r>
          </a:p>
          <a:p>
            <a:pPr marL="818388" lvl="1">
              <a:buSzPts val="2000"/>
            </a:pPr>
            <a:r>
              <a:rPr lang="en-US" dirty="0"/>
              <a:t>All investigative contacts with LE</a:t>
            </a:r>
          </a:p>
          <a:p>
            <a:pPr marL="1275588" lvl="2">
              <a:buSzPts val="2000"/>
            </a:pPr>
            <a:r>
              <a:rPr lang="en-US" dirty="0"/>
              <a:t>Exception: LE may use technology assisted interpretation services in the field if interpreters are not reasonably available</a:t>
            </a:r>
          </a:p>
          <a:p>
            <a:pPr marL="818388" lvl="1">
              <a:buSzPts val="2000"/>
            </a:pPr>
            <a:r>
              <a:rPr lang="en-US" dirty="0"/>
              <a:t>All contacts with probation, DRC, and DYS</a:t>
            </a:r>
          </a:p>
          <a:p>
            <a:pPr marL="361188">
              <a:buSzPts val="2000"/>
            </a:pPr>
            <a:r>
              <a:rPr lang="en-US" dirty="0"/>
              <a:t>Interpretation services guaranteed under this section are subject to availability but not cost</a:t>
            </a:r>
          </a:p>
          <a:p>
            <a:pPr marL="475488" lvl="1" indent="0">
              <a:buSzPts val="2000"/>
              <a:buNone/>
            </a:pPr>
            <a:endParaRPr lang="en-US" dirty="0"/>
          </a:p>
          <a:p>
            <a:pPr marL="818388" lvl="1">
              <a:buSzPts val="2000"/>
            </a:pPr>
            <a:endParaRPr lang="en-US" dirty="0"/>
          </a:p>
          <a:p>
            <a:pPr marL="0" lvl="0" indent="0" algn="l" rtl="0">
              <a:lnSpc>
                <a:spcPct val="120000"/>
              </a:lnSpc>
              <a:spcBef>
                <a:spcPts val="1000"/>
              </a:spcBef>
              <a:spcAft>
                <a:spcPts val="0"/>
              </a:spcAft>
              <a:buSzPts val="2000"/>
              <a:buNone/>
            </a:pPr>
            <a:endParaRPr dirty="0"/>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2" name="Picture 1">
            <a:extLst>
              <a:ext uri="{FF2B5EF4-FFF2-40B4-BE49-F238E27FC236}">
                <a16:creationId xmlns:a16="http://schemas.microsoft.com/office/drawing/2014/main" xmlns="" id="{C2767008-BABD-131A-D7D7-ECCC448CCA5B}"/>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AFE36D1E-848B-8D4F-CF27-2DBB779FB850}"/>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112118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2"/>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0" name="Google Shape;1000;p6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2"/>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2" name="Google Shape;1002;p62"/>
          <p:cNvSpPr txBox="1">
            <a:spLocks noGrp="1"/>
          </p:cNvSpPr>
          <p:nvPr>
            <p:ph type="title"/>
          </p:nvPr>
        </p:nvSpPr>
        <p:spPr>
          <a:xfrm>
            <a:off x="88901" y="1240076"/>
            <a:ext cx="4381500"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Effective Communication:</a:t>
            </a:r>
            <a:br>
              <a:rPr lang="en-US" dirty="0">
                <a:solidFill>
                  <a:srgbClr val="FFFFFF"/>
                </a:solidFill>
              </a:rPr>
            </a:br>
            <a:r>
              <a:rPr lang="en-US" dirty="0">
                <a:solidFill>
                  <a:srgbClr val="FFFFFF"/>
                </a:solidFill>
              </a:rPr>
              <a:t>RC 2930.041</a:t>
            </a:r>
            <a:endParaRPr dirty="0"/>
          </a:p>
        </p:txBody>
      </p:sp>
      <p:sp>
        <p:nvSpPr>
          <p:cNvPr id="1003" name="Google Shape;1003;p62"/>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228600" lvl="0" indent="-101600" algn="l" rtl="0">
              <a:lnSpc>
                <a:spcPct val="120000"/>
              </a:lnSpc>
              <a:spcBef>
                <a:spcPts val="0"/>
              </a:spcBef>
              <a:spcAft>
                <a:spcPts val="0"/>
              </a:spcAft>
              <a:buSzPts val="2000"/>
              <a:buNone/>
            </a:pPr>
            <a:endParaRPr dirty="0"/>
          </a:p>
          <a:p>
            <a:pPr marL="361188">
              <a:buSzPts val="2000"/>
            </a:pPr>
            <a:r>
              <a:rPr lang="en-US" dirty="0"/>
              <a:t>Interpretation services are provided at no cost to the victim and shall be paid for as follows:</a:t>
            </a:r>
          </a:p>
          <a:p>
            <a:pPr marL="818388" lvl="1">
              <a:buSzPts val="2000"/>
            </a:pPr>
            <a:r>
              <a:rPr lang="en-US" dirty="0"/>
              <a:t>By the court at all hearings and probation contacts</a:t>
            </a:r>
          </a:p>
          <a:p>
            <a:pPr marL="818388" lvl="1">
              <a:buSzPts val="2000"/>
            </a:pPr>
            <a:r>
              <a:rPr lang="en-US" dirty="0"/>
              <a:t>By the prosecutor at all meetings with the prosecutor</a:t>
            </a:r>
          </a:p>
          <a:p>
            <a:pPr marL="818388" lvl="1">
              <a:buSzPts val="2000"/>
            </a:pPr>
            <a:r>
              <a:rPr lang="en-US" dirty="0"/>
              <a:t>By the LE agency at all contacts with LE</a:t>
            </a:r>
          </a:p>
          <a:p>
            <a:pPr marL="818388" lvl="1">
              <a:buSzPts val="2000"/>
            </a:pPr>
            <a:r>
              <a:rPr lang="en-US" dirty="0"/>
              <a:t>By the custodial agency at all contacts with DRC and DYS</a:t>
            </a:r>
          </a:p>
          <a:p>
            <a:pPr marL="18288" lvl="0" indent="0" algn="l" rtl="0">
              <a:lnSpc>
                <a:spcPct val="120000"/>
              </a:lnSpc>
              <a:spcBef>
                <a:spcPts val="1000"/>
              </a:spcBef>
              <a:spcAft>
                <a:spcPts val="0"/>
              </a:spcAft>
              <a:buSzPts val="2000"/>
              <a:buNone/>
            </a:pPr>
            <a:endParaRPr lang="en-US" dirty="0"/>
          </a:p>
          <a:p>
            <a:pPr marL="0" lvl="0" indent="0" algn="l" rtl="0">
              <a:lnSpc>
                <a:spcPct val="120000"/>
              </a:lnSpc>
              <a:spcBef>
                <a:spcPts val="1000"/>
              </a:spcBef>
              <a:spcAft>
                <a:spcPts val="0"/>
              </a:spcAft>
              <a:buSzPts val="2000"/>
              <a:buNone/>
            </a:pPr>
            <a:endParaRPr dirty="0"/>
          </a:p>
        </p:txBody>
      </p:sp>
      <p:pic>
        <p:nvPicPr>
          <p:cNvPr id="1004" name="Google Shape;1004;p6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04E70CC2-79A0-E382-25D7-AB5E18601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2" name="Picture 1">
            <a:extLst>
              <a:ext uri="{FF2B5EF4-FFF2-40B4-BE49-F238E27FC236}">
                <a16:creationId xmlns:a16="http://schemas.microsoft.com/office/drawing/2014/main" xmlns="" id="{0A4358F2-4C2C-CD38-7DD9-343D09D4813C}"/>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0DEFA6B1-BD1B-B8E0-E31B-E9DB5FA7B14E}"/>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171528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D5CE1-5725-8A39-10D9-A02864E013A4}"/>
              </a:ext>
            </a:extLst>
          </p:cNvPr>
          <p:cNvSpPr>
            <a:spLocks noGrp="1"/>
          </p:cNvSpPr>
          <p:nvPr>
            <p:ph type="ctrTitle"/>
          </p:nvPr>
        </p:nvSpPr>
        <p:spPr/>
        <p:txBody>
          <a:bodyPr/>
          <a:lstStyle/>
          <a:p>
            <a:r>
              <a:rPr lang="en-US" dirty="0"/>
              <a:t>The Victims’ Rights Request Form</a:t>
            </a:r>
          </a:p>
        </p:txBody>
      </p:sp>
      <p:sp>
        <p:nvSpPr>
          <p:cNvPr id="3" name="Subtitle 2">
            <a:extLst>
              <a:ext uri="{FF2B5EF4-FFF2-40B4-BE49-F238E27FC236}">
                <a16:creationId xmlns:a16="http://schemas.microsoft.com/office/drawing/2014/main" xmlns="" id="{56C7CE1F-CC72-31E0-5F25-FFC0574C9BFE}"/>
              </a:ext>
            </a:extLst>
          </p:cNvPr>
          <p:cNvSpPr>
            <a:spLocks noGrp="1"/>
          </p:cNvSpPr>
          <p:nvPr>
            <p:ph type="subTitle" idx="1"/>
          </p:nvPr>
        </p:nvSpPr>
        <p:spPr/>
        <p:txBody>
          <a:bodyPr/>
          <a:lstStyle/>
          <a:p>
            <a:r>
              <a:rPr lang="en-US" dirty="0"/>
              <a:t>How the form is created, its format, and who gets it when</a:t>
            </a:r>
          </a:p>
        </p:txBody>
      </p:sp>
      <p:sp>
        <p:nvSpPr>
          <p:cNvPr id="4" name="Slide Number Placeholder 3">
            <a:extLst>
              <a:ext uri="{FF2B5EF4-FFF2-40B4-BE49-F238E27FC236}">
                <a16:creationId xmlns:a16="http://schemas.microsoft.com/office/drawing/2014/main" xmlns="" id="{80A99FCF-C811-5908-66A9-65BA6C4800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23582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7"/>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sp>
        <p:nvSpPr>
          <p:cNvPr id="361" name="Google Shape;361;p17"/>
          <p:cNvSpPr/>
          <p:nvPr/>
        </p:nvSpPr>
        <p:spPr>
          <a:xfrm>
            <a:off x="0" y="468769"/>
            <a:ext cx="12192000" cy="5647024"/>
          </a:xfrm>
          <a:prstGeom prst="rect">
            <a:avLst/>
          </a:prstGeom>
          <a:gradFill>
            <a:gsLst>
              <a:gs pos="0">
                <a:srgbClr val="454545">
                  <a:alpha val="0"/>
                </a:srgbClr>
              </a:gs>
              <a:gs pos="100000">
                <a:srgbClr val="4D4D4D"/>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2" name="Google Shape;362;p17"/>
          <p:cNvCxnSpPr/>
          <p:nvPr/>
        </p:nvCxnSpPr>
        <p:spPr>
          <a:xfrm>
            <a:off x="0" y="6121269"/>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363" name="Google Shape;363;p17"/>
          <p:cNvPicPr preferRelativeResize="0"/>
          <p:nvPr/>
        </p:nvPicPr>
        <p:blipFill rotWithShape="1">
          <a:blip r:embed="rId4">
            <a:alphaModFix/>
          </a:blip>
          <a:srcRect l="-115" r="15827" b="36435"/>
          <a:stretch/>
        </p:blipFill>
        <p:spPr>
          <a:xfrm>
            <a:off x="1125460" y="643464"/>
            <a:ext cx="9610344" cy="155448"/>
          </a:xfrm>
          <a:prstGeom prst="rect">
            <a:avLst/>
          </a:prstGeom>
          <a:noFill/>
          <a:ln>
            <a:noFill/>
          </a:ln>
        </p:spPr>
      </p:pic>
      <p:sp>
        <p:nvSpPr>
          <p:cNvPr id="364" name="Google Shape;364;p17"/>
          <p:cNvSpPr/>
          <p:nvPr/>
        </p:nvSpPr>
        <p:spPr>
          <a:xfrm>
            <a:off x="0" y="638508"/>
            <a:ext cx="12191695" cy="6858000"/>
          </a:xfrm>
          <a:prstGeom prst="rect">
            <a:avLst/>
          </a:prstGeom>
          <a:gradFill>
            <a:gsLst>
              <a:gs pos="0">
                <a:srgbClr val="646464"/>
              </a:gs>
              <a:gs pos="100000">
                <a:srgbClr val="42424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5" name="Google Shape;365;p17"/>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6" name="Google Shape;366;p17"/>
          <p:cNvSpPr/>
          <p:nvPr/>
        </p:nvSpPr>
        <p:spPr>
          <a:xfrm>
            <a:off x="643180" y="638508"/>
            <a:ext cx="10905339" cy="4843439"/>
          </a:xfrm>
          <a:prstGeom prst="rect">
            <a:avLst/>
          </a:prstGeom>
          <a:gradFill>
            <a:gsLst>
              <a:gs pos="0">
                <a:srgbClr val="000000"/>
              </a:gs>
              <a:gs pos="100000">
                <a:srgbClr val="000000"/>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7" name="Google Shape;367;p17"/>
          <p:cNvSpPr/>
          <p:nvPr/>
        </p:nvSpPr>
        <p:spPr>
          <a:xfrm>
            <a:off x="870204" y="865667"/>
            <a:ext cx="10451592" cy="4389120"/>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8" name="Google Shape;368;p17"/>
          <p:cNvSpPr/>
          <p:nvPr/>
        </p:nvSpPr>
        <p:spPr>
          <a:xfrm>
            <a:off x="1034645" y="1030259"/>
            <a:ext cx="10122408" cy="4059936"/>
          </a:xfrm>
          <a:prstGeom prst="rect">
            <a:avLst/>
          </a:prstGeom>
          <a:solidFill>
            <a:srgbClr val="FFFFFE"/>
          </a:solidFill>
          <a:ln w="9525" cap="flat" cmpd="sng">
            <a:solidFill>
              <a:srgbClr val="DCDCE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369" name="Google Shape;369;p17"/>
          <p:cNvSpPr txBox="1">
            <a:spLocks noGrp="1"/>
          </p:cNvSpPr>
          <p:nvPr>
            <p:ph type="title"/>
          </p:nvPr>
        </p:nvSpPr>
        <p:spPr>
          <a:xfrm>
            <a:off x="1546222" y="1584552"/>
            <a:ext cx="9099255" cy="2537251"/>
          </a:xfrm>
          <a:prstGeom prst="rect">
            <a:avLst/>
          </a:prstGeom>
          <a:noFill/>
          <a:ln>
            <a:noFill/>
          </a:ln>
        </p:spPr>
        <p:txBody>
          <a:bodyPr spcFirstLastPara="1" wrap="square" lIns="91425" tIns="45700" rIns="91425" bIns="0" anchor="ctr" anchorCtr="0">
            <a:normAutofit/>
          </a:bodyPr>
          <a:lstStyle/>
          <a:p>
            <a:pPr marL="0" lvl="0" indent="0" algn="ctr" rtl="0">
              <a:lnSpc>
                <a:spcPct val="90000"/>
              </a:lnSpc>
              <a:spcBef>
                <a:spcPts val="0"/>
              </a:spcBef>
              <a:spcAft>
                <a:spcPts val="0"/>
              </a:spcAft>
              <a:buClr>
                <a:srgbClr val="454545"/>
              </a:buClr>
              <a:buSzPts val="8000"/>
              <a:buFont typeface="Century Gothic"/>
              <a:buNone/>
            </a:pPr>
            <a:r>
              <a:rPr lang="en-US" sz="8000">
                <a:solidFill>
                  <a:srgbClr val="454545"/>
                </a:solidFill>
              </a:rPr>
              <a:t>Who is a victim?</a:t>
            </a:r>
            <a:endParaRPr/>
          </a:p>
        </p:txBody>
      </p:sp>
      <p:sp>
        <p:nvSpPr>
          <p:cNvPr id="370" name="Google Shape;370;p17"/>
          <p:cNvSpPr txBox="1">
            <a:spLocks noGrp="1"/>
          </p:cNvSpPr>
          <p:nvPr>
            <p:ph type="body" idx="1"/>
          </p:nvPr>
        </p:nvSpPr>
        <p:spPr>
          <a:xfrm>
            <a:off x="1535372" y="4133234"/>
            <a:ext cx="9120954" cy="744373"/>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1800"/>
              <a:buNone/>
            </a:pPr>
            <a:r>
              <a:rPr lang="en-US" sz="1800" dirty="0">
                <a:solidFill>
                  <a:schemeClr val="accent1"/>
                </a:solidFill>
              </a:rPr>
              <a:t>Marsy’s Law and HB 343 Changes</a:t>
            </a:r>
            <a:endParaRPr dirty="0"/>
          </a:p>
        </p:txBody>
      </p:sp>
      <p:cxnSp>
        <p:nvCxnSpPr>
          <p:cNvPr id="371" name="Google Shape;371;p17"/>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372" name="Google Shape;372;p17"/>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pic>
        <p:nvPicPr>
          <p:cNvPr id="373" name="Google Shape;373;p17"/>
          <p:cNvPicPr preferRelativeResize="0"/>
          <p:nvPr/>
        </p:nvPicPr>
        <p:blipFill rotWithShape="1">
          <a:blip r:embed="rId5">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DACB5DD3-8D49-4842-4AF8-0B5133FD99CC}"/>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2</a:t>
            </a:fld>
            <a:endParaRPr lang="en-US" dirty="0"/>
          </a:p>
        </p:txBody>
      </p:sp>
      <p:pic>
        <p:nvPicPr>
          <p:cNvPr id="2" name="Picture 1">
            <a:extLst>
              <a:ext uri="{FF2B5EF4-FFF2-40B4-BE49-F238E27FC236}">
                <a16:creationId xmlns:a16="http://schemas.microsoft.com/office/drawing/2014/main" xmlns="" id="{A2F22D96-F71D-C2BC-522F-0AA36A1CBB9F}"/>
              </a:ext>
            </a:extLst>
          </p:cNvPr>
          <p:cNvPicPr>
            <a:picLocks noChangeAspect="1"/>
          </p:cNvPicPr>
          <p:nvPr/>
        </p:nvPicPr>
        <p:blipFill>
          <a:blip r:embed="rId6"/>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1C5A4517-49F5-EE00-F40A-3A239E5960C0}"/>
              </a:ext>
            </a:extLst>
          </p:cNvPr>
          <p:cNvPicPr>
            <a:picLocks noChangeAspect="1"/>
          </p:cNvPicPr>
          <p:nvPr/>
        </p:nvPicPr>
        <p:blipFill>
          <a:blip r:embed="rId7"/>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6523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2C4F6-7A0A-416A-E426-A848A239C0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35773AB5-53BD-048C-2667-51A3032819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F426173F-49A8-600D-D55E-98B7A3FC1C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6" name="Picture 5">
            <a:extLst>
              <a:ext uri="{FF2B5EF4-FFF2-40B4-BE49-F238E27FC236}">
                <a16:creationId xmlns:a16="http://schemas.microsoft.com/office/drawing/2014/main" xmlns="" id="{9B21928F-5EB6-50A5-52A0-ABD61C735A2E}"/>
              </a:ext>
            </a:extLst>
          </p:cNvPr>
          <p:cNvPicPr>
            <a:picLocks noChangeAspect="1"/>
          </p:cNvPicPr>
          <p:nvPr/>
        </p:nvPicPr>
        <p:blipFill>
          <a:blip r:embed="rId2"/>
          <a:stretch>
            <a:fillRect/>
          </a:stretch>
        </p:blipFill>
        <p:spPr>
          <a:xfrm>
            <a:off x="570864" y="850005"/>
            <a:ext cx="3837904" cy="5157989"/>
          </a:xfrm>
          <a:prstGeom prst="rect">
            <a:avLst/>
          </a:prstGeom>
        </p:spPr>
      </p:pic>
      <p:pic>
        <p:nvPicPr>
          <p:cNvPr id="8" name="Picture 7">
            <a:extLst>
              <a:ext uri="{FF2B5EF4-FFF2-40B4-BE49-F238E27FC236}">
                <a16:creationId xmlns:a16="http://schemas.microsoft.com/office/drawing/2014/main" xmlns="" id="{39004FEA-2CA4-B222-EABF-B1B051AEF987}"/>
              </a:ext>
            </a:extLst>
          </p:cNvPr>
          <p:cNvPicPr>
            <a:picLocks noChangeAspect="1"/>
          </p:cNvPicPr>
          <p:nvPr/>
        </p:nvPicPr>
        <p:blipFill>
          <a:blip r:embed="rId3"/>
          <a:stretch>
            <a:fillRect/>
          </a:stretch>
        </p:blipFill>
        <p:spPr>
          <a:xfrm>
            <a:off x="4408768" y="850005"/>
            <a:ext cx="3671976" cy="5157989"/>
          </a:xfrm>
          <a:prstGeom prst="rect">
            <a:avLst/>
          </a:prstGeom>
        </p:spPr>
      </p:pic>
      <p:pic>
        <p:nvPicPr>
          <p:cNvPr id="10" name="Picture 9">
            <a:extLst>
              <a:ext uri="{FF2B5EF4-FFF2-40B4-BE49-F238E27FC236}">
                <a16:creationId xmlns:a16="http://schemas.microsoft.com/office/drawing/2014/main" xmlns="" id="{6E225CF1-04D5-88BD-11CE-DBDF7AB0D759}"/>
              </a:ext>
            </a:extLst>
          </p:cNvPr>
          <p:cNvPicPr>
            <a:picLocks noChangeAspect="1"/>
          </p:cNvPicPr>
          <p:nvPr/>
        </p:nvPicPr>
        <p:blipFill>
          <a:blip r:embed="rId4"/>
          <a:stretch>
            <a:fillRect/>
          </a:stretch>
        </p:blipFill>
        <p:spPr>
          <a:xfrm>
            <a:off x="8108198" y="850005"/>
            <a:ext cx="3671975" cy="5157990"/>
          </a:xfrm>
          <a:prstGeom prst="rect">
            <a:avLst/>
          </a:prstGeom>
        </p:spPr>
      </p:pic>
    </p:spTree>
    <p:extLst>
      <p:ext uri="{BB962C8B-B14F-4D97-AF65-F5344CB8AC3E}">
        <p14:creationId xmlns:p14="http://schemas.microsoft.com/office/powerpoint/2010/main" val="283892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8D4A1D2-209E-6DFC-77B8-503DE44F41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3" name="Picture 2" descr="A diagram of a flowchart&#10;&#10;Description automatically generated">
            <a:extLst>
              <a:ext uri="{FF2B5EF4-FFF2-40B4-BE49-F238E27FC236}">
                <a16:creationId xmlns:a16="http://schemas.microsoft.com/office/drawing/2014/main" xmlns="" id="{A9464D99-9B2D-B9C2-3488-01A7CB4B782E}"/>
              </a:ext>
            </a:extLst>
          </p:cNvPr>
          <p:cNvPicPr>
            <a:picLocks noChangeAspect="1"/>
          </p:cNvPicPr>
          <p:nvPr/>
        </p:nvPicPr>
        <p:blipFill>
          <a:blip r:embed="rId2"/>
          <a:stretch>
            <a:fillRect/>
          </a:stretch>
        </p:blipFill>
        <p:spPr>
          <a:xfrm>
            <a:off x="2137724" y="0"/>
            <a:ext cx="7391400" cy="6858000"/>
          </a:xfrm>
          <a:prstGeom prst="rect">
            <a:avLst/>
          </a:prstGeom>
        </p:spPr>
      </p:pic>
    </p:spTree>
    <p:extLst>
      <p:ext uri="{BB962C8B-B14F-4D97-AF65-F5344CB8AC3E}">
        <p14:creationId xmlns:p14="http://schemas.microsoft.com/office/powerpoint/2010/main" val="71920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207"/>
        <p:cNvGrpSpPr/>
        <p:nvPr/>
      </p:nvGrpSpPr>
      <p:grpSpPr>
        <a:xfrm>
          <a:off x="0" y="0"/>
          <a:ext cx="0" cy="0"/>
          <a:chOff x="0" y="0"/>
          <a:chExt cx="0" cy="0"/>
        </a:xfrm>
      </p:grpSpPr>
      <p:sp>
        <p:nvSpPr>
          <p:cNvPr id="1208" name="Google Shape;1208;p77"/>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09" name="Google Shape;1209;p77"/>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77"/>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Notice: Ohio Constitution, Article I, Section 10a(A)(2)</a:t>
            </a:r>
            <a:endParaRPr/>
          </a:p>
        </p:txBody>
      </p:sp>
      <p:sp>
        <p:nvSpPr>
          <p:cNvPr id="1211" name="Google Shape;1211;p77"/>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12" name="Google Shape;1212;p77"/>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13" name="Google Shape;1213;p77"/>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14" name="Google Shape;1214;p77"/>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a:solidFill>
                  <a:schemeClr val="lt1"/>
                </a:solidFill>
              </a:rPr>
              <a:t>Marsy’s Law provides victims the right to reasonable and timely notice of all public proceedings, upon request.</a:t>
            </a:r>
            <a:endParaRPr/>
          </a:p>
        </p:txBody>
      </p:sp>
      <p:pic>
        <p:nvPicPr>
          <p:cNvPr id="1215" name="Google Shape;1215;p77"/>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3F4FFF6E-9D50-D152-9DFC-89BC255ED8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2" name="Picture 1">
            <a:extLst>
              <a:ext uri="{FF2B5EF4-FFF2-40B4-BE49-F238E27FC236}">
                <a16:creationId xmlns:a16="http://schemas.microsoft.com/office/drawing/2014/main" xmlns="" id="{66553A96-872E-C804-862A-EFB024D2328E}"/>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48DEC99C-5DE1-AF22-C3FA-AF9CBAC8AD0A}"/>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219"/>
        <p:cNvGrpSpPr/>
        <p:nvPr/>
      </p:nvGrpSpPr>
      <p:grpSpPr>
        <a:xfrm>
          <a:off x="0" y="0"/>
          <a:ext cx="0" cy="0"/>
          <a:chOff x="0" y="0"/>
          <a:chExt cx="0" cy="0"/>
        </a:xfrm>
      </p:grpSpPr>
      <p:sp>
        <p:nvSpPr>
          <p:cNvPr id="1220" name="Google Shape;1220;p78"/>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21" name="Google Shape;1221;p78"/>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78"/>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Notice: RC 2930.06</a:t>
            </a:r>
            <a:endParaRPr/>
          </a:p>
        </p:txBody>
      </p:sp>
      <p:sp>
        <p:nvSpPr>
          <p:cNvPr id="1223" name="Google Shape;1223;p78"/>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24" name="Google Shape;1224;p78"/>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25" name="Google Shape;1225;p78"/>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26" name="Google Shape;1226;p78"/>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685800" lvl="1" indent="-228600" algn="l" rtl="0">
              <a:lnSpc>
                <a:spcPct val="120000"/>
              </a:lnSpc>
              <a:spcBef>
                <a:spcPts val="0"/>
              </a:spcBef>
              <a:spcAft>
                <a:spcPts val="0"/>
              </a:spcAft>
              <a:buSzPts val="1800"/>
              <a:buChar char="•"/>
            </a:pPr>
            <a:r>
              <a:rPr lang="en-US" dirty="0">
                <a:solidFill>
                  <a:schemeClr val="lt1"/>
                </a:solidFill>
              </a:rPr>
              <a:t>Specifically, victims are entitled to notice seven days prior to the hearing, unless shorter notice is reasonable under the circumstances</a:t>
            </a:r>
          </a:p>
          <a:p>
            <a:pPr marL="685800" lvl="1" indent="-228600" algn="l" rtl="0">
              <a:lnSpc>
                <a:spcPct val="120000"/>
              </a:lnSpc>
              <a:spcBef>
                <a:spcPts val="0"/>
              </a:spcBef>
              <a:spcAft>
                <a:spcPts val="0"/>
              </a:spcAft>
              <a:buSzPts val="1800"/>
              <a:buChar char="•"/>
            </a:pPr>
            <a:r>
              <a:rPr lang="en-US" dirty="0">
                <a:solidFill>
                  <a:schemeClr val="lt1"/>
                </a:solidFill>
              </a:rPr>
              <a:t>Victim and representative must keep prosecutors updated with current contact information</a:t>
            </a:r>
          </a:p>
          <a:p>
            <a:pPr marL="685800" lvl="1" indent="-228600" algn="l" rtl="0">
              <a:lnSpc>
                <a:spcPct val="120000"/>
              </a:lnSpc>
              <a:spcBef>
                <a:spcPts val="0"/>
              </a:spcBef>
              <a:spcAft>
                <a:spcPts val="0"/>
              </a:spcAft>
              <a:buSzPts val="1800"/>
              <a:buChar char="•"/>
            </a:pPr>
            <a:r>
              <a:rPr lang="en-US" dirty="0">
                <a:solidFill>
                  <a:schemeClr val="lt1"/>
                </a:solidFill>
              </a:rPr>
              <a:t>Prosecutors must attempt notice at least one time and </a:t>
            </a:r>
            <a:r>
              <a:rPr lang="en-US">
                <a:solidFill>
                  <a:schemeClr val="lt1"/>
                </a:solidFill>
              </a:rPr>
              <a:t>record this attempt</a:t>
            </a:r>
            <a:endParaRPr dirty="0"/>
          </a:p>
        </p:txBody>
      </p:sp>
      <p:pic>
        <p:nvPicPr>
          <p:cNvPr id="1227" name="Google Shape;1227;p78"/>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A2913280-E00F-6E18-A429-6D03D4D6C0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2" name="Picture 1">
            <a:extLst>
              <a:ext uri="{FF2B5EF4-FFF2-40B4-BE49-F238E27FC236}">
                <a16:creationId xmlns:a16="http://schemas.microsoft.com/office/drawing/2014/main" xmlns="" id="{77954853-0C05-017D-24DC-0F526876FBC4}"/>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14338603-0117-8648-0231-B47051B360F3}"/>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51207"/>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Methods of Notice: RC 2930.06 &amp; 2930.16</a:t>
            </a:r>
            <a:endParaRPr dirty="0"/>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742950" lvl="1" indent="-285750"/>
            <a:r>
              <a:rPr lang="en-US" dirty="0"/>
              <a:t>Prosecutors and courts, if applicable, must keep records of attempts to notify including</a:t>
            </a:r>
          </a:p>
          <a:p>
            <a:pPr marL="1200150" lvl="2" indent="-285750"/>
            <a:r>
              <a:rPr lang="en-US" dirty="0"/>
              <a:t>Recipient of notice</a:t>
            </a:r>
          </a:p>
          <a:p>
            <a:pPr marL="1200150" lvl="2" indent="-285750"/>
            <a:r>
              <a:rPr lang="en-US" dirty="0"/>
              <a:t>Date of notice</a:t>
            </a:r>
          </a:p>
          <a:p>
            <a:pPr marL="1200150" lvl="2" indent="-285750"/>
            <a:r>
              <a:rPr lang="en-US" dirty="0"/>
              <a:t>Manner of attempt</a:t>
            </a:r>
          </a:p>
          <a:p>
            <a:pPr marL="1200150" lvl="2" indent="-285750"/>
            <a:r>
              <a:rPr lang="en-US" dirty="0"/>
              <a:t>Person who made attempt</a:t>
            </a:r>
          </a:p>
          <a:p>
            <a:pPr marL="457200" lvl="1" indent="0">
              <a:buNone/>
            </a:pPr>
            <a:endParaRPr lang="en-US" dirty="0"/>
          </a:p>
          <a:p>
            <a:pPr marL="457200" lvl="1" indent="0" algn="l" rtl="0">
              <a:lnSpc>
                <a:spcPct val="120000"/>
              </a:lnSpc>
              <a:spcBef>
                <a:spcPts val="500"/>
              </a:spcBef>
              <a:spcAft>
                <a:spcPts val="0"/>
              </a:spcAft>
              <a:buSzPts val="1800"/>
              <a:buNone/>
            </a:pPr>
            <a:endParaRPr lang="en-US"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2" name="Picture 1">
            <a:extLst>
              <a:ext uri="{FF2B5EF4-FFF2-40B4-BE49-F238E27FC236}">
                <a16:creationId xmlns:a16="http://schemas.microsoft.com/office/drawing/2014/main" xmlns="" id="{0A679560-B4DC-83A8-A14F-AF02ADCCE40E}"/>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8F50FABA-9B3B-F7F9-0223-F9BE60CF67BA}"/>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175638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88"/>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4" name="Google Shape;1364;p88"/>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88"/>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Case Law Spotlight</a:t>
            </a:r>
            <a:endParaRPr dirty="0"/>
          </a:p>
        </p:txBody>
      </p:sp>
      <p:sp>
        <p:nvSpPr>
          <p:cNvPr id="1366" name="Google Shape;1366;p88"/>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7" name="Google Shape;1367;p88"/>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8" name="Google Shape;1368;p88"/>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69" name="Google Shape;1369;p88"/>
          <p:cNvSpPr txBox="1">
            <a:spLocks noGrp="1"/>
          </p:cNvSpPr>
          <p:nvPr>
            <p:ph type="body" idx="1"/>
          </p:nvPr>
        </p:nvSpPr>
        <p:spPr>
          <a:xfrm>
            <a:off x="5149689" y="1268898"/>
            <a:ext cx="5852160" cy="4361688"/>
          </a:xfrm>
          <a:prstGeom prst="rect">
            <a:avLst/>
          </a:prstGeom>
          <a:noFill/>
          <a:ln>
            <a:noFill/>
          </a:ln>
        </p:spPr>
        <p:txBody>
          <a:bodyPr spcFirstLastPara="1" wrap="square" lIns="91425" tIns="91425" rIns="91425" bIns="91425" anchor="ctr" anchorCtr="0">
            <a:normAutofit/>
          </a:bodyPr>
          <a:lstStyle/>
          <a:p>
            <a:pPr marL="0" lvl="0" indent="0" algn="l" rtl="0">
              <a:lnSpc>
                <a:spcPct val="120000"/>
              </a:lnSpc>
              <a:spcBef>
                <a:spcPts val="0"/>
              </a:spcBef>
              <a:spcAft>
                <a:spcPts val="0"/>
              </a:spcAft>
              <a:buSzPts val="2000"/>
              <a:buNone/>
            </a:pPr>
            <a:r>
              <a:rPr lang="en-US" dirty="0">
                <a:solidFill>
                  <a:schemeClr val="lt1"/>
                </a:solidFill>
              </a:rPr>
              <a:t>Right to Notice </a:t>
            </a:r>
            <a:endParaRPr dirty="0"/>
          </a:p>
          <a:p>
            <a:pPr marL="685800" lvl="1" indent="-228600" algn="l" rtl="0">
              <a:lnSpc>
                <a:spcPct val="120000"/>
              </a:lnSpc>
              <a:spcBef>
                <a:spcPts val="500"/>
              </a:spcBef>
              <a:spcAft>
                <a:spcPts val="0"/>
              </a:spcAft>
              <a:buSzPts val="1800"/>
              <a:buChar char="•"/>
            </a:pPr>
            <a:r>
              <a:rPr lang="en-US" dirty="0">
                <a:solidFill>
                  <a:schemeClr val="lt1"/>
                </a:solidFill>
              </a:rPr>
              <a:t>The Eighth District Court of Appeals held that a trial court must reopen sentencing after a victim was not notified of the hearing and was, therefore, unable to be present, heard, and seek restitution.</a:t>
            </a:r>
            <a:endParaRPr dirty="0"/>
          </a:p>
          <a:p>
            <a:pPr marL="1143000" lvl="2" indent="-228600" algn="l" rtl="0">
              <a:lnSpc>
                <a:spcPct val="120000"/>
              </a:lnSpc>
              <a:spcBef>
                <a:spcPts val="500"/>
              </a:spcBef>
              <a:spcAft>
                <a:spcPts val="0"/>
              </a:spcAft>
              <a:buSzPts val="1600"/>
              <a:buChar char="•"/>
            </a:pPr>
            <a:r>
              <a:rPr lang="en-US" i="1" dirty="0">
                <a:solidFill>
                  <a:schemeClr val="lt1"/>
                </a:solidFill>
              </a:rPr>
              <a:t>City of Cleveland v. Rudolph</a:t>
            </a:r>
            <a:r>
              <a:rPr lang="en-US" dirty="0">
                <a:solidFill>
                  <a:schemeClr val="lt1"/>
                </a:solidFill>
              </a:rPr>
              <a:t>, 2022-Ohio-2363, </a:t>
            </a:r>
            <a:r>
              <a:rPr lang="en-US" sz="1600" dirty="0">
                <a:solidFill>
                  <a:schemeClr val="bg1"/>
                </a:solidFill>
              </a:rPr>
              <a:t>¶ 1 (8th Dist.).</a:t>
            </a:r>
            <a:endParaRPr dirty="0"/>
          </a:p>
        </p:txBody>
      </p:sp>
      <p:pic>
        <p:nvPicPr>
          <p:cNvPr id="1370" name="Google Shape;1370;p88"/>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62BABC3C-F66E-E185-38EB-F69758B3B7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2" name="Picture 1">
            <a:extLst>
              <a:ext uri="{FF2B5EF4-FFF2-40B4-BE49-F238E27FC236}">
                <a16:creationId xmlns:a16="http://schemas.microsoft.com/office/drawing/2014/main" xmlns="" id="{FB899304-01EA-31F9-6B79-C6BBF7F6861C}"/>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2149914E-9D47-3628-D082-EFC595FECB44}"/>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7517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65"/>
                                        </p:tgtEl>
                                        <p:attrNameLst>
                                          <p:attrName>style.visibility</p:attrName>
                                        </p:attrNameLst>
                                      </p:cBhvr>
                                      <p:to>
                                        <p:strVal val="visible"/>
                                      </p:to>
                                    </p:set>
                                    <p:animEffect transition="in" filter="fade">
                                      <p:cBhvr>
                                        <p:cTn id="7" dur="700"/>
                                        <p:tgtEl>
                                          <p:spTgt spid="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287"/>
        <p:cNvGrpSpPr/>
        <p:nvPr/>
      </p:nvGrpSpPr>
      <p:grpSpPr>
        <a:xfrm>
          <a:off x="0" y="0"/>
          <a:ext cx="0" cy="0"/>
          <a:chOff x="0" y="0"/>
          <a:chExt cx="0" cy="0"/>
        </a:xfrm>
      </p:grpSpPr>
      <p:sp>
        <p:nvSpPr>
          <p:cNvPr id="1288" name="Google Shape;1288;p83"/>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89" name="Google Shape;1289;p83"/>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90" name="Google Shape;1290;p83"/>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a:t>Right to be Present: Ohio Constitution, Article I, Section 10a(A)(2)</a:t>
            </a:r>
            <a:endParaRPr/>
          </a:p>
        </p:txBody>
      </p:sp>
      <p:grpSp>
        <p:nvGrpSpPr>
          <p:cNvPr id="1291" name="Google Shape;1291;p83"/>
          <p:cNvGrpSpPr/>
          <p:nvPr/>
        </p:nvGrpSpPr>
        <p:grpSpPr>
          <a:xfrm>
            <a:off x="5100021" y="638300"/>
            <a:ext cx="6409605" cy="4858625"/>
            <a:chOff x="7807230" y="2012810"/>
            <a:chExt cx="3251252" cy="3459865"/>
          </a:xfrm>
        </p:grpSpPr>
        <p:sp>
          <p:nvSpPr>
            <p:cNvPr id="1292" name="Google Shape;1292;p83"/>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93" name="Google Shape;1293;p83"/>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294" name="Google Shape;1294;p83"/>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95" name="Google Shape;1295;p83"/>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a:solidFill>
                  <a:srgbClr val="000000"/>
                </a:solidFill>
              </a:rPr>
              <a:t>Marsy’s Law provides that victims have the right to be present at any public proceeding.</a:t>
            </a:r>
            <a:endParaRPr/>
          </a:p>
          <a:p>
            <a:pPr marL="228600" lvl="0" indent="-101600" algn="l" rtl="0">
              <a:lnSpc>
                <a:spcPct val="120000"/>
              </a:lnSpc>
              <a:spcBef>
                <a:spcPts val="1000"/>
              </a:spcBef>
              <a:spcAft>
                <a:spcPts val="0"/>
              </a:spcAft>
              <a:buSzPts val="2000"/>
              <a:buNone/>
            </a:pPr>
            <a:endParaRPr>
              <a:solidFill>
                <a:srgbClr val="000000"/>
              </a:solidFill>
            </a:endParaRPr>
          </a:p>
        </p:txBody>
      </p:sp>
      <p:cxnSp>
        <p:nvCxnSpPr>
          <p:cNvPr id="1296" name="Google Shape;1296;p8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297" name="Google Shape;1297;p83"/>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298" name="Google Shape;1298;p83"/>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6C7A5113-0146-9C6D-80F4-1D761669A1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2" name="Picture 1">
            <a:extLst>
              <a:ext uri="{FF2B5EF4-FFF2-40B4-BE49-F238E27FC236}">
                <a16:creationId xmlns:a16="http://schemas.microsoft.com/office/drawing/2014/main" xmlns="" id="{5F1FED55-FA27-5E76-FBE7-3F6F16514BC9}"/>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555B03AB-CE64-0179-688A-236C73073E30}"/>
              </a:ext>
            </a:extLst>
          </p:cNvPr>
          <p:cNvPicPr>
            <a:picLocks noChangeAspect="1"/>
          </p:cNvPicPr>
          <p:nvPr/>
        </p:nvPicPr>
        <p:blipFill>
          <a:blip r:embed="rId6"/>
          <a:stretch>
            <a:fillRect/>
          </a:stretch>
        </p:blipFill>
        <p:spPr>
          <a:xfrm>
            <a:off x="4109775" y="6088755"/>
            <a:ext cx="2914023" cy="79618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302"/>
        <p:cNvGrpSpPr/>
        <p:nvPr/>
      </p:nvGrpSpPr>
      <p:grpSpPr>
        <a:xfrm>
          <a:off x="0" y="0"/>
          <a:ext cx="0" cy="0"/>
          <a:chOff x="0" y="0"/>
          <a:chExt cx="0" cy="0"/>
        </a:xfrm>
      </p:grpSpPr>
      <p:sp>
        <p:nvSpPr>
          <p:cNvPr id="1303" name="Google Shape;1303;p84"/>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4" name="Google Shape;1304;p84"/>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84"/>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be Present and Heard: RC 2930.09</a:t>
            </a:r>
            <a:endParaRPr dirty="0"/>
          </a:p>
        </p:txBody>
      </p:sp>
      <p:sp>
        <p:nvSpPr>
          <p:cNvPr id="1306" name="Google Shape;1306;p84"/>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7" name="Google Shape;1307;p84"/>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8" name="Google Shape;1308;p84"/>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9" name="Google Shape;1309;p84"/>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fontScale="92500" lnSpcReduction="10000"/>
          </a:bodyPr>
          <a:lstStyle/>
          <a:p>
            <a:pPr marL="342900">
              <a:spcBef>
                <a:spcPts val="0"/>
              </a:spcBef>
              <a:buSzPts val="2000"/>
            </a:pPr>
            <a:endParaRPr lang="en-US" dirty="0">
              <a:solidFill>
                <a:schemeClr val="lt1"/>
              </a:solidFill>
            </a:endParaRPr>
          </a:p>
          <a:p>
            <a:pPr marL="342900">
              <a:spcBef>
                <a:spcPts val="0"/>
              </a:spcBef>
              <a:buSzPts val="2000"/>
            </a:pPr>
            <a:r>
              <a:rPr lang="en-US" dirty="0">
                <a:solidFill>
                  <a:schemeClr val="lt1"/>
                </a:solidFill>
              </a:rPr>
              <a:t>If victim or representative are not present at a proceeding implicating the victims’ rights, the Court MUST ask prosecutor:</a:t>
            </a:r>
          </a:p>
          <a:p>
            <a:pPr marL="800100" lvl="1">
              <a:spcBef>
                <a:spcPts val="0"/>
              </a:spcBef>
              <a:buSzPts val="2000"/>
            </a:pPr>
            <a:r>
              <a:rPr lang="en-US" dirty="0">
                <a:solidFill>
                  <a:schemeClr val="lt1"/>
                </a:solidFill>
              </a:rPr>
              <a:t>If victim requested notice, was the victim notified of time, place, and purpose of proceeding?</a:t>
            </a:r>
          </a:p>
          <a:p>
            <a:pPr marL="342900">
              <a:spcBef>
                <a:spcPts val="0"/>
              </a:spcBef>
              <a:buSzPts val="2000"/>
            </a:pPr>
            <a:r>
              <a:rPr lang="en-US" dirty="0">
                <a:solidFill>
                  <a:schemeClr val="lt1"/>
                </a:solidFill>
              </a:rPr>
              <a:t>The prosecutor must disclose:</a:t>
            </a:r>
          </a:p>
          <a:p>
            <a:pPr marL="800100" lvl="1">
              <a:spcBef>
                <a:spcPts val="0"/>
              </a:spcBef>
              <a:buSzPts val="2000"/>
            </a:pPr>
            <a:r>
              <a:rPr lang="en-US" dirty="0">
                <a:solidFill>
                  <a:schemeClr val="lt1"/>
                </a:solidFill>
              </a:rPr>
              <a:t>Attempts to provide notice</a:t>
            </a:r>
          </a:p>
          <a:p>
            <a:pPr marL="800100" lvl="1">
              <a:spcBef>
                <a:spcPts val="0"/>
              </a:spcBef>
              <a:buSzPts val="2000"/>
            </a:pPr>
            <a:r>
              <a:rPr lang="en-US" dirty="0">
                <a:solidFill>
                  <a:schemeClr val="lt1"/>
                </a:solidFill>
              </a:rPr>
              <a:t>Whether victim and representative were advised of right to be heard at proceeding</a:t>
            </a:r>
          </a:p>
          <a:p>
            <a:pPr marL="800100" lvl="1">
              <a:spcBef>
                <a:spcPts val="0"/>
              </a:spcBef>
              <a:buSzPts val="2000"/>
            </a:pPr>
            <a:r>
              <a:rPr lang="en-US" dirty="0">
                <a:solidFill>
                  <a:schemeClr val="lt1"/>
                </a:solidFill>
              </a:rPr>
              <a:t>Whether the victim and representative were conferred with</a:t>
            </a:r>
          </a:p>
          <a:p>
            <a:pPr marL="0" lvl="0" indent="0" algn="l" rtl="0">
              <a:lnSpc>
                <a:spcPct val="120000"/>
              </a:lnSpc>
              <a:spcBef>
                <a:spcPts val="0"/>
              </a:spcBef>
              <a:spcAft>
                <a:spcPts val="0"/>
              </a:spcAft>
              <a:buSzPts val="2000"/>
              <a:buNone/>
            </a:pPr>
            <a:r>
              <a:rPr lang="en-US" dirty="0">
                <a:solidFill>
                  <a:schemeClr val="lt1"/>
                </a:solidFill>
              </a:rPr>
              <a:t> </a:t>
            </a:r>
          </a:p>
          <a:p>
            <a:pPr marL="228600" lvl="0" indent="-101600" algn="l" rtl="0">
              <a:lnSpc>
                <a:spcPct val="120000"/>
              </a:lnSpc>
              <a:spcBef>
                <a:spcPts val="1000"/>
              </a:spcBef>
              <a:spcAft>
                <a:spcPts val="0"/>
              </a:spcAft>
              <a:buSzPts val="2000"/>
              <a:buNone/>
            </a:pPr>
            <a:endParaRPr dirty="0">
              <a:solidFill>
                <a:schemeClr val="lt1"/>
              </a:solidFill>
            </a:endParaRPr>
          </a:p>
        </p:txBody>
      </p:sp>
      <p:pic>
        <p:nvPicPr>
          <p:cNvPr id="1310" name="Google Shape;1310;p84"/>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B2C9810F-B5E6-8EA2-DE3F-1FBE535814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2" name="Picture 1">
            <a:extLst>
              <a:ext uri="{FF2B5EF4-FFF2-40B4-BE49-F238E27FC236}">
                <a16:creationId xmlns:a16="http://schemas.microsoft.com/office/drawing/2014/main" xmlns="" id="{E2152780-38D8-DF79-D344-D81BB6C0D084}"/>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926CCCD6-AFA2-C782-9894-563E71A62674}"/>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40068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302"/>
        <p:cNvGrpSpPr/>
        <p:nvPr/>
      </p:nvGrpSpPr>
      <p:grpSpPr>
        <a:xfrm>
          <a:off x="0" y="0"/>
          <a:ext cx="0" cy="0"/>
          <a:chOff x="0" y="0"/>
          <a:chExt cx="0" cy="0"/>
        </a:xfrm>
      </p:grpSpPr>
      <p:sp>
        <p:nvSpPr>
          <p:cNvPr id="1303" name="Google Shape;1303;p84"/>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4" name="Google Shape;1304;p84"/>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84"/>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be Present and Heard: RC 2930.09</a:t>
            </a:r>
            <a:endParaRPr dirty="0"/>
          </a:p>
        </p:txBody>
      </p:sp>
      <p:sp>
        <p:nvSpPr>
          <p:cNvPr id="1306" name="Google Shape;1306;p84"/>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7" name="Google Shape;1307;p84"/>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8" name="Google Shape;1308;p84"/>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9" name="Google Shape;1309;p84"/>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fontScale="85000" lnSpcReduction="20000"/>
          </a:bodyPr>
          <a:lstStyle/>
          <a:p>
            <a:pPr marL="342900">
              <a:spcBef>
                <a:spcPts val="0"/>
              </a:spcBef>
              <a:buSzPts val="2000"/>
            </a:pPr>
            <a:endParaRPr lang="en-US" dirty="0">
              <a:solidFill>
                <a:schemeClr val="lt1"/>
              </a:solidFill>
            </a:endParaRPr>
          </a:p>
          <a:p>
            <a:pPr marL="342900">
              <a:spcBef>
                <a:spcPts val="0"/>
              </a:spcBef>
              <a:buSzPts val="2000"/>
            </a:pPr>
            <a:r>
              <a:rPr lang="en-US" dirty="0">
                <a:solidFill>
                  <a:schemeClr val="lt1"/>
                </a:solidFill>
              </a:rPr>
              <a:t>If timely notice was not given, inadequate information about proceeding was given, or the prosecutor failed to confer, the court cannot rule on any substantive issue that implicates victims’ rights, accept a plea, impose a sentence, and shall continue for the time necessary to notify the victim.</a:t>
            </a:r>
          </a:p>
          <a:p>
            <a:pPr marL="342900">
              <a:spcBef>
                <a:spcPts val="0"/>
              </a:spcBef>
              <a:buSzPts val="2000"/>
            </a:pPr>
            <a:endParaRPr lang="en-US" dirty="0">
              <a:solidFill>
                <a:schemeClr val="lt1"/>
              </a:solidFill>
            </a:endParaRPr>
          </a:p>
          <a:p>
            <a:pPr marL="342900">
              <a:spcBef>
                <a:spcPts val="0"/>
              </a:spcBef>
              <a:buSzPts val="2000"/>
            </a:pPr>
            <a:r>
              <a:rPr lang="en-US" dirty="0">
                <a:solidFill>
                  <a:schemeClr val="lt1"/>
                </a:solidFill>
              </a:rPr>
              <a:t>If victim and representative are not present, the court may proceed if prosecutor informs court that victim was notified of time, place, and purpose of hearing, which attempts were made to contact them, and informs court of victim’s position relative to proceedings.</a:t>
            </a:r>
          </a:p>
          <a:p>
            <a:pPr marL="342900">
              <a:spcBef>
                <a:spcPts val="0"/>
              </a:spcBef>
              <a:buSzPts val="2000"/>
            </a:pPr>
            <a:endParaRPr lang="en-US" dirty="0">
              <a:solidFill>
                <a:schemeClr val="lt1"/>
              </a:solidFill>
            </a:endParaRPr>
          </a:p>
        </p:txBody>
      </p:sp>
      <p:pic>
        <p:nvPicPr>
          <p:cNvPr id="1310" name="Google Shape;1310;p84"/>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B2C9810F-B5E6-8EA2-DE3F-1FBE535814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2" name="Picture 1">
            <a:extLst>
              <a:ext uri="{FF2B5EF4-FFF2-40B4-BE49-F238E27FC236}">
                <a16:creationId xmlns:a16="http://schemas.microsoft.com/office/drawing/2014/main" xmlns="" id="{B998448D-E5E0-E2CA-7492-CCCDFD199FE9}"/>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5109E828-52E0-7A5A-E032-DBAC854E8892}"/>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69130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302"/>
        <p:cNvGrpSpPr/>
        <p:nvPr/>
      </p:nvGrpSpPr>
      <p:grpSpPr>
        <a:xfrm>
          <a:off x="0" y="0"/>
          <a:ext cx="0" cy="0"/>
          <a:chOff x="0" y="0"/>
          <a:chExt cx="0" cy="0"/>
        </a:xfrm>
      </p:grpSpPr>
      <p:sp>
        <p:nvSpPr>
          <p:cNvPr id="1303" name="Google Shape;1303;p84"/>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4" name="Google Shape;1304;p84"/>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84"/>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be Present and Heard : RC 2930.09</a:t>
            </a:r>
            <a:endParaRPr dirty="0"/>
          </a:p>
        </p:txBody>
      </p:sp>
      <p:sp>
        <p:nvSpPr>
          <p:cNvPr id="1306" name="Google Shape;1306;p84"/>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7" name="Google Shape;1307;p84"/>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8" name="Google Shape;1308;p84"/>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09" name="Google Shape;1309;p84"/>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0" indent="0">
              <a:spcBef>
                <a:spcPts val="0"/>
              </a:spcBef>
              <a:buSzPts val="2000"/>
              <a:buNone/>
            </a:pPr>
            <a:endParaRPr lang="en-US" dirty="0">
              <a:solidFill>
                <a:schemeClr val="lt1"/>
              </a:solidFill>
            </a:endParaRPr>
          </a:p>
          <a:p>
            <a:pPr marL="342900">
              <a:spcBef>
                <a:spcPts val="0"/>
              </a:spcBef>
              <a:buSzPts val="2000"/>
            </a:pPr>
            <a:r>
              <a:rPr lang="en-US" dirty="0">
                <a:solidFill>
                  <a:schemeClr val="lt1"/>
                </a:solidFill>
              </a:rPr>
              <a:t>Victims and representatives have right to be present at:</a:t>
            </a:r>
          </a:p>
          <a:p>
            <a:pPr marL="800100" lvl="1">
              <a:spcBef>
                <a:spcPts val="0"/>
              </a:spcBef>
              <a:buSzPts val="2000"/>
            </a:pPr>
            <a:r>
              <a:rPr lang="en-US" dirty="0">
                <a:solidFill>
                  <a:schemeClr val="lt1"/>
                </a:solidFill>
              </a:rPr>
              <a:t>Arraignment </a:t>
            </a:r>
          </a:p>
          <a:p>
            <a:pPr marL="800100" lvl="1">
              <a:spcBef>
                <a:spcPts val="0"/>
              </a:spcBef>
              <a:buSzPts val="2000"/>
            </a:pPr>
            <a:r>
              <a:rPr lang="en-US" dirty="0">
                <a:solidFill>
                  <a:schemeClr val="lt1"/>
                </a:solidFill>
              </a:rPr>
              <a:t>Any hearing on release</a:t>
            </a:r>
          </a:p>
          <a:p>
            <a:pPr marL="800100" lvl="1">
              <a:spcBef>
                <a:spcPts val="0"/>
              </a:spcBef>
              <a:buSzPts val="2000"/>
            </a:pPr>
            <a:r>
              <a:rPr lang="en-US" dirty="0">
                <a:solidFill>
                  <a:schemeClr val="lt1"/>
                </a:solidFill>
              </a:rPr>
              <a:t>Any hearing to terminate probation or community control</a:t>
            </a:r>
          </a:p>
          <a:p>
            <a:pPr marL="800100" lvl="1">
              <a:spcBef>
                <a:spcPts val="0"/>
              </a:spcBef>
              <a:buSzPts val="2000"/>
            </a:pPr>
            <a:r>
              <a:rPr lang="en-US" dirty="0">
                <a:solidFill>
                  <a:schemeClr val="lt1"/>
                </a:solidFill>
              </a:rPr>
              <a:t>Any hearing to modify the terms of probation or community control</a:t>
            </a:r>
          </a:p>
          <a:p>
            <a:pPr marL="342900">
              <a:spcBef>
                <a:spcPts val="0"/>
              </a:spcBef>
              <a:buSzPts val="2000"/>
            </a:pPr>
            <a:endParaRPr lang="en-US" dirty="0">
              <a:solidFill>
                <a:schemeClr val="lt1"/>
              </a:solidFill>
            </a:endParaRPr>
          </a:p>
        </p:txBody>
      </p:sp>
      <p:pic>
        <p:nvPicPr>
          <p:cNvPr id="1310" name="Google Shape;1310;p84"/>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B2C9810F-B5E6-8EA2-DE3F-1FBE535814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2" name="Picture 1">
            <a:extLst>
              <a:ext uri="{FF2B5EF4-FFF2-40B4-BE49-F238E27FC236}">
                <a16:creationId xmlns:a16="http://schemas.microsoft.com/office/drawing/2014/main" xmlns="" id="{B60A18DA-3AE9-17B1-6BA9-144F96888920}"/>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FF9D470D-664C-1C1B-2EB6-AD53605CA834}"/>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411721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9" name="Google Shape;399;p19"/>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9"/>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1" name="Google Shape;401;p19"/>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Ohio Constitution, Article I, Section 10a(D)</a:t>
            </a:r>
            <a:endParaRPr/>
          </a:p>
        </p:txBody>
      </p:sp>
      <p:sp>
        <p:nvSpPr>
          <p:cNvPr id="402" name="Google Shape;402;p19"/>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dirty="0"/>
              <a:t>Marsy’s Law and R.C. 2930.01 expand the legal definition of victim to protect the person against whom the criminal offense or delinquent act was committed and/or the person directly and proximately harmed by the criminal offense or delinquent act. </a:t>
            </a:r>
            <a:endParaRPr dirty="0"/>
          </a:p>
          <a:p>
            <a:pPr marL="228600" lvl="0" indent="-114300" algn="l" rtl="0">
              <a:lnSpc>
                <a:spcPct val="120000"/>
              </a:lnSpc>
              <a:spcBef>
                <a:spcPts val="1000"/>
              </a:spcBef>
              <a:spcAft>
                <a:spcPts val="0"/>
              </a:spcAft>
              <a:buSzPts val="1800"/>
              <a:buNone/>
            </a:pPr>
            <a:endParaRPr sz="1800" dirty="0"/>
          </a:p>
        </p:txBody>
      </p:sp>
      <p:pic>
        <p:nvPicPr>
          <p:cNvPr id="403" name="Google Shape;403;p19"/>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5E89E77B-F452-137F-DC0B-F26E8F8EBBCF}"/>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2" name="Picture 1">
            <a:extLst>
              <a:ext uri="{FF2B5EF4-FFF2-40B4-BE49-F238E27FC236}">
                <a16:creationId xmlns:a16="http://schemas.microsoft.com/office/drawing/2014/main" xmlns="" id="{59684771-D23D-2B08-86BF-DA268082E083}"/>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18B5C9FB-AF8B-30BE-E04A-1AF55FDAEACB}"/>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73385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410"/>
        <p:cNvGrpSpPr/>
        <p:nvPr/>
      </p:nvGrpSpPr>
      <p:grpSpPr>
        <a:xfrm>
          <a:off x="0" y="0"/>
          <a:ext cx="0" cy="0"/>
          <a:chOff x="0" y="0"/>
          <a:chExt cx="0" cy="0"/>
        </a:xfrm>
      </p:grpSpPr>
      <p:sp>
        <p:nvSpPr>
          <p:cNvPr id="1411" name="Google Shape;1411;p91"/>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12" name="Google Shape;1412;p91"/>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91"/>
          <p:cNvSpPr txBox="1">
            <a:spLocks noGrp="1"/>
          </p:cNvSpPr>
          <p:nvPr>
            <p:ph type="title"/>
          </p:nvPr>
        </p:nvSpPr>
        <p:spPr>
          <a:xfrm>
            <a:off x="1249961" y="1600199"/>
            <a:ext cx="3171432" cy="42976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be Heard: Ohio Constitution, Article I, Section 10a(A)(3)</a:t>
            </a:r>
            <a:endParaRPr/>
          </a:p>
        </p:txBody>
      </p:sp>
      <p:pic>
        <p:nvPicPr>
          <p:cNvPr id="1414" name="Google Shape;1414;p91"/>
          <p:cNvPicPr preferRelativeResize="0"/>
          <p:nvPr/>
        </p:nvPicPr>
        <p:blipFill rotWithShape="1">
          <a:blip r:embed="rId3">
            <a:alphaModFix/>
          </a:blip>
          <a:srcRect l="23891" t="10889" r="38495" b="30828"/>
          <a:stretch/>
        </p:blipFill>
        <p:spPr>
          <a:xfrm rot="5400000">
            <a:off x="2509892" y="3682213"/>
            <a:ext cx="4288809" cy="142524"/>
          </a:xfrm>
          <a:prstGeom prst="rect">
            <a:avLst/>
          </a:prstGeom>
          <a:noFill/>
          <a:ln>
            <a:noFill/>
          </a:ln>
        </p:spPr>
      </p:pic>
      <p:sp>
        <p:nvSpPr>
          <p:cNvPr id="1415" name="Google Shape;1415;p91"/>
          <p:cNvSpPr txBox="1">
            <a:spLocks noGrp="1"/>
          </p:cNvSpPr>
          <p:nvPr>
            <p:ph type="body" idx="1"/>
          </p:nvPr>
        </p:nvSpPr>
        <p:spPr>
          <a:xfrm>
            <a:off x="4976636" y="1600199"/>
            <a:ext cx="6078218" cy="4297680"/>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dirty="0" err="1"/>
              <a:t>Marsy’s</a:t>
            </a:r>
            <a:r>
              <a:rPr lang="en-US" dirty="0"/>
              <a:t> Law provides victims with the right to be heard in any public proceeding involving release, plea, sentencing, disposition, parole, OR any time a victim’s right is implicated.</a:t>
            </a:r>
            <a:endParaRPr i="1" dirty="0"/>
          </a:p>
          <a:p>
            <a:pPr marL="0" lvl="0" indent="0" algn="l" rtl="0">
              <a:lnSpc>
                <a:spcPct val="120000"/>
              </a:lnSpc>
              <a:spcBef>
                <a:spcPts val="1000"/>
              </a:spcBef>
              <a:spcAft>
                <a:spcPts val="0"/>
              </a:spcAft>
              <a:buSzPts val="2000"/>
              <a:buNone/>
            </a:pPr>
            <a:endParaRPr dirty="0"/>
          </a:p>
        </p:txBody>
      </p:sp>
      <p:pic>
        <p:nvPicPr>
          <p:cNvPr id="1416" name="Google Shape;1416;p91"/>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12E38C46-BA4B-43D7-9279-21CC3E3F17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2" name="Picture 1">
            <a:extLst>
              <a:ext uri="{FF2B5EF4-FFF2-40B4-BE49-F238E27FC236}">
                <a16:creationId xmlns:a16="http://schemas.microsoft.com/office/drawing/2014/main" xmlns="" id="{01437259-B165-9690-F696-181EECAE0227}"/>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0E530949-967D-938A-0354-F747A47CB0A7}"/>
              </a:ext>
            </a:extLst>
          </p:cNvPr>
          <p:cNvPicPr>
            <a:picLocks noChangeAspect="1"/>
          </p:cNvPicPr>
          <p:nvPr/>
        </p:nvPicPr>
        <p:blipFill>
          <a:blip r:embed="rId6"/>
          <a:stretch>
            <a:fillRect/>
          </a:stretch>
        </p:blipFill>
        <p:spPr>
          <a:xfrm>
            <a:off x="4109775" y="6088755"/>
            <a:ext cx="2914023" cy="79618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654"/>
        <p:cNvGrpSpPr/>
        <p:nvPr/>
      </p:nvGrpSpPr>
      <p:grpSpPr>
        <a:xfrm>
          <a:off x="0" y="0"/>
          <a:ext cx="0" cy="0"/>
          <a:chOff x="0" y="0"/>
          <a:chExt cx="0" cy="0"/>
        </a:xfrm>
      </p:grpSpPr>
      <p:sp>
        <p:nvSpPr>
          <p:cNvPr id="1655" name="Google Shape;1655;p108"/>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6" name="Google Shape;1656;p108"/>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108"/>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58" name="Google Shape;1658;p108"/>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Notice: RC 2930.12</a:t>
            </a:r>
            <a:endParaRPr/>
          </a:p>
        </p:txBody>
      </p:sp>
      <p:sp>
        <p:nvSpPr>
          <p:cNvPr id="1659" name="Google Shape;1659;p108"/>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000"/>
              <a:buNone/>
            </a:pPr>
            <a:r>
              <a:rPr lang="en-US" dirty="0"/>
              <a:t>Within seven days, victims must be notified of:</a:t>
            </a:r>
            <a:endParaRPr dirty="0"/>
          </a:p>
          <a:p>
            <a:pPr marL="685800" lvl="1" indent="-228600" algn="l" rtl="0">
              <a:lnSpc>
                <a:spcPct val="120000"/>
              </a:lnSpc>
              <a:spcBef>
                <a:spcPts val="500"/>
              </a:spcBef>
              <a:spcAft>
                <a:spcPts val="0"/>
              </a:spcAft>
              <a:buSzPts val="2000"/>
              <a:buChar char="•"/>
            </a:pPr>
            <a:r>
              <a:rPr lang="en-US" sz="2000" dirty="0"/>
              <a:t>Acquittal or conviction for each offense</a:t>
            </a:r>
          </a:p>
          <a:p>
            <a:pPr marL="685800" lvl="1" indent="-228600" algn="l" rtl="0">
              <a:lnSpc>
                <a:spcPct val="120000"/>
              </a:lnSpc>
              <a:spcBef>
                <a:spcPts val="500"/>
              </a:spcBef>
              <a:spcAft>
                <a:spcPts val="0"/>
              </a:spcAft>
              <a:buSzPts val="2000"/>
              <a:buChar char="•"/>
            </a:pPr>
            <a:r>
              <a:rPr lang="en-US" sz="2000" dirty="0"/>
              <a:t>Purpose of </a:t>
            </a:r>
            <a:r>
              <a:rPr lang="en-US" sz="1800" dirty="0"/>
              <a:t>pre-sentence investigation (PSI) and right to view PSI</a:t>
            </a:r>
            <a:endParaRPr dirty="0"/>
          </a:p>
          <a:p>
            <a:pPr marL="685800" lvl="1" indent="-228600" algn="l" rtl="0">
              <a:lnSpc>
                <a:spcPct val="120000"/>
              </a:lnSpc>
              <a:spcBef>
                <a:spcPts val="500"/>
              </a:spcBef>
              <a:spcAft>
                <a:spcPts val="0"/>
              </a:spcAft>
              <a:buSzPts val="2000"/>
              <a:buChar char="•"/>
            </a:pPr>
            <a:r>
              <a:rPr lang="en-US" sz="2000" dirty="0"/>
              <a:t>Contact info for probation officer conducting PSI</a:t>
            </a:r>
            <a:endParaRPr dirty="0"/>
          </a:p>
          <a:p>
            <a:pPr marL="685800" lvl="1" indent="-228600" algn="l" rtl="0">
              <a:lnSpc>
                <a:spcPct val="120000"/>
              </a:lnSpc>
              <a:spcBef>
                <a:spcPts val="500"/>
              </a:spcBef>
              <a:spcAft>
                <a:spcPts val="0"/>
              </a:spcAft>
              <a:buSzPts val="2000"/>
              <a:buChar char="•"/>
            </a:pPr>
            <a:r>
              <a:rPr lang="en-US" sz="2000" dirty="0"/>
              <a:t>Sentence imposed and subsequent modifications</a:t>
            </a:r>
          </a:p>
          <a:p>
            <a:pPr marL="1143000" lvl="2" indent="-228600">
              <a:buSzPts val="2000"/>
            </a:pPr>
            <a:r>
              <a:rPr lang="en-US" dirty="0"/>
              <a:t>Including right to file restitution lien, if applicable</a:t>
            </a:r>
            <a:endParaRPr dirty="0"/>
          </a:p>
          <a:p>
            <a:pPr marL="685800" lvl="1" indent="-228600" algn="l" rtl="0">
              <a:lnSpc>
                <a:spcPct val="120000"/>
              </a:lnSpc>
              <a:spcBef>
                <a:spcPts val="500"/>
              </a:spcBef>
              <a:spcAft>
                <a:spcPts val="0"/>
              </a:spcAft>
              <a:buSzPts val="2000"/>
              <a:buChar char="•"/>
            </a:pPr>
            <a:r>
              <a:rPr lang="en-US" sz="2000" dirty="0"/>
              <a:t>Right to make victim impact statement (VIS)</a:t>
            </a:r>
            <a:endParaRPr dirty="0"/>
          </a:p>
          <a:p>
            <a:pPr marL="1143000" lvl="2" indent="-228600" algn="l" rtl="0">
              <a:lnSpc>
                <a:spcPct val="120000"/>
              </a:lnSpc>
              <a:spcBef>
                <a:spcPts val="500"/>
              </a:spcBef>
              <a:spcAft>
                <a:spcPts val="0"/>
              </a:spcAft>
              <a:buSzPts val="2000"/>
              <a:buChar char="•"/>
            </a:pPr>
            <a:r>
              <a:rPr lang="en-US" sz="2000" dirty="0"/>
              <a:t>VIS may be disclosed to defendant</a:t>
            </a:r>
            <a:endParaRPr dirty="0"/>
          </a:p>
          <a:p>
            <a:pPr marL="228600" lvl="0" indent="-114300" algn="l" rtl="0">
              <a:lnSpc>
                <a:spcPct val="120000"/>
              </a:lnSpc>
              <a:spcBef>
                <a:spcPts val="1000"/>
              </a:spcBef>
              <a:spcAft>
                <a:spcPts val="0"/>
              </a:spcAft>
              <a:buSzPts val="1800"/>
              <a:buNone/>
            </a:pPr>
            <a:endParaRPr sz="1800" dirty="0"/>
          </a:p>
        </p:txBody>
      </p:sp>
      <p:pic>
        <p:nvPicPr>
          <p:cNvPr id="1660" name="Google Shape;1660;p108"/>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D4A000A2-84F8-049D-1388-1E6FB5856FF0}"/>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31</a:t>
            </a:fld>
            <a:endParaRPr lang="en-US" dirty="0"/>
          </a:p>
        </p:txBody>
      </p:sp>
      <p:pic>
        <p:nvPicPr>
          <p:cNvPr id="2" name="Picture 1">
            <a:extLst>
              <a:ext uri="{FF2B5EF4-FFF2-40B4-BE49-F238E27FC236}">
                <a16:creationId xmlns:a16="http://schemas.microsoft.com/office/drawing/2014/main" xmlns="" id="{3A538151-E13C-B5AD-80B9-83598755FBA9}"/>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13D7689F-58C7-A141-D4A5-5A600F6B3F98}"/>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664"/>
        <p:cNvGrpSpPr/>
        <p:nvPr/>
      </p:nvGrpSpPr>
      <p:grpSpPr>
        <a:xfrm>
          <a:off x="0" y="0"/>
          <a:ext cx="0" cy="0"/>
          <a:chOff x="0" y="0"/>
          <a:chExt cx="0" cy="0"/>
        </a:xfrm>
      </p:grpSpPr>
      <p:sp>
        <p:nvSpPr>
          <p:cNvPr id="1665" name="Google Shape;1665;p109"/>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6" name="Google Shape;1666;p109"/>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7" name="Google Shape;1667;p109"/>
          <p:cNvSpPr txBox="1">
            <a:spLocks noGrp="1"/>
          </p:cNvSpPr>
          <p:nvPr>
            <p:ph type="title"/>
          </p:nvPr>
        </p:nvSpPr>
        <p:spPr>
          <a:xfrm>
            <a:off x="1451579" y="2303047"/>
            <a:ext cx="3272093" cy="26741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be Heard: Pre-Sentence Investigations</a:t>
            </a:r>
            <a:endParaRPr/>
          </a:p>
        </p:txBody>
      </p:sp>
      <p:cxnSp>
        <p:nvCxnSpPr>
          <p:cNvPr id="1668" name="Google Shape;1668;p109"/>
          <p:cNvCxnSpPr/>
          <p:nvPr/>
        </p:nvCxnSpPr>
        <p:spPr>
          <a:xfrm>
            <a:off x="1451579" y="2146542"/>
            <a:ext cx="3272094" cy="0"/>
          </a:xfrm>
          <a:prstGeom prst="straightConnector1">
            <a:avLst/>
          </a:prstGeom>
          <a:noFill/>
          <a:ln w="31750" cap="flat" cmpd="sng">
            <a:solidFill>
              <a:schemeClr val="accent1"/>
            </a:solidFill>
            <a:prstDash val="solid"/>
            <a:round/>
            <a:headEnd type="none" w="sm" len="sm"/>
            <a:tailEnd type="none" w="sm" len="sm"/>
          </a:ln>
        </p:spPr>
      </p:cxnSp>
      <p:sp>
        <p:nvSpPr>
          <p:cNvPr id="1669" name="Google Shape;1669;p109"/>
          <p:cNvSpPr txBox="1"/>
          <p:nvPr/>
        </p:nvSpPr>
        <p:spPr>
          <a:xfrm>
            <a:off x="1451580" y="3122496"/>
            <a:ext cx="3530157" cy="10492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Century Gothic"/>
              <a:buNone/>
            </a:pPr>
            <a:endParaRPr sz="3200" b="0" i="0" u="none" strike="noStrike" cap="none">
              <a:solidFill>
                <a:schemeClr val="dk1"/>
              </a:solidFill>
              <a:latin typeface="Century Gothic"/>
              <a:ea typeface="Century Gothic"/>
              <a:cs typeface="Century Gothic"/>
              <a:sym typeface="Century Gothic"/>
            </a:endParaRPr>
          </a:p>
        </p:txBody>
      </p:sp>
      <p:cxnSp>
        <p:nvCxnSpPr>
          <p:cNvPr id="1670" name="Google Shape;1670;p109"/>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671" name="Google Shape;1671;p109"/>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grpSp>
        <p:nvGrpSpPr>
          <p:cNvPr id="1672" name="Google Shape;1672;p109"/>
          <p:cNvGrpSpPr/>
          <p:nvPr/>
        </p:nvGrpSpPr>
        <p:grpSpPr>
          <a:xfrm>
            <a:off x="5141913" y="1118058"/>
            <a:ext cx="5913437" cy="4007521"/>
            <a:chOff x="0" y="314783"/>
            <a:chExt cx="5913437" cy="4007521"/>
          </a:xfrm>
        </p:grpSpPr>
        <p:sp>
          <p:nvSpPr>
            <p:cNvPr id="1673" name="Google Shape;1673;p109"/>
            <p:cNvSpPr/>
            <p:nvPr/>
          </p:nvSpPr>
          <p:spPr>
            <a:xfrm>
              <a:off x="0" y="314783"/>
              <a:ext cx="5913437" cy="1291680"/>
            </a:xfrm>
            <a:prstGeom prst="roundRect">
              <a:avLst>
                <a:gd name="adj" fmla="val 16667"/>
              </a:avLst>
            </a:prstGeom>
            <a:gradFill>
              <a:gsLst>
                <a:gs pos="0">
                  <a:srgbClr val="4B9DBF"/>
                </a:gs>
                <a:gs pos="69000">
                  <a:srgbClr val="2686AC"/>
                </a:gs>
                <a:gs pos="100000">
                  <a:srgbClr val="247EA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109"/>
            <p:cNvSpPr txBox="1"/>
            <p:nvPr/>
          </p:nvSpPr>
          <p:spPr>
            <a:xfrm>
              <a:off x="63055" y="377838"/>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dirty="0">
                  <a:solidFill>
                    <a:schemeClr val="lt1"/>
                  </a:solidFill>
                  <a:latin typeface="Century Gothic"/>
                  <a:ea typeface="Century Gothic"/>
                  <a:cs typeface="Century Gothic"/>
                  <a:sym typeface="Century Gothic"/>
                </a:rPr>
                <a:t>Probation must contact the victim to request a written victim impact statement to include in the PSI.</a:t>
              </a:r>
              <a:endParaRPr sz="1400" b="0" i="0" u="none" strike="noStrike" cap="none" dirty="0">
                <a:solidFill>
                  <a:srgbClr val="000000"/>
                </a:solidFill>
                <a:latin typeface="Arial"/>
                <a:ea typeface="Arial"/>
                <a:cs typeface="Arial"/>
                <a:sym typeface="Arial"/>
              </a:endParaRPr>
            </a:p>
          </p:txBody>
        </p:sp>
        <p:sp>
          <p:nvSpPr>
            <p:cNvPr id="1675" name="Google Shape;1675;p109"/>
            <p:cNvSpPr/>
            <p:nvPr/>
          </p:nvSpPr>
          <p:spPr>
            <a:xfrm>
              <a:off x="0" y="1672703"/>
              <a:ext cx="5913437" cy="1291680"/>
            </a:xfrm>
            <a:prstGeom prst="roundRect">
              <a:avLst>
                <a:gd name="adj" fmla="val 16667"/>
              </a:avLst>
            </a:prstGeom>
            <a:gradFill>
              <a:gsLst>
                <a:gs pos="0">
                  <a:srgbClr val="2D97AC"/>
                </a:gs>
                <a:gs pos="69000">
                  <a:srgbClr val="078599"/>
                </a:gs>
                <a:gs pos="100000">
                  <a:srgbClr val="067E9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109"/>
            <p:cNvSpPr txBox="1"/>
            <p:nvPr/>
          </p:nvSpPr>
          <p:spPr>
            <a:xfrm>
              <a:off x="63055" y="1735758"/>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VIS should contain information about the physical, psychological, and financial impact on the victim.</a:t>
              </a:r>
              <a:endParaRPr sz="1400" b="0" i="0" u="none" strike="noStrike" cap="none">
                <a:solidFill>
                  <a:srgbClr val="000000"/>
                </a:solidFill>
                <a:latin typeface="Arial"/>
                <a:ea typeface="Arial"/>
                <a:cs typeface="Arial"/>
                <a:sym typeface="Arial"/>
              </a:endParaRPr>
            </a:p>
          </p:txBody>
        </p:sp>
        <p:sp>
          <p:nvSpPr>
            <p:cNvPr id="1677" name="Google Shape;1677;p109"/>
            <p:cNvSpPr/>
            <p:nvPr/>
          </p:nvSpPr>
          <p:spPr>
            <a:xfrm>
              <a:off x="0" y="3030624"/>
              <a:ext cx="5913437" cy="1291680"/>
            </a:xfrm>
            <a:prstGeom prst="roundRect">
              <a:avLst>
                <a:gd name="adj" fmla="val 16667"/>
              </a:avLst>
            </a:prstGeom>
            <a:gradFill>
              <a:gsLst>
                <a:gs pos="0">
                  <a:srgbClr val="278887"/>
                </a:gs>
                <a:gs pos="69000">
                  <a:srgbClr val="007978"/>
                </a:gs>
                <a:gs pos="100000">
                  <a:srgbClr val="00727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109"/>
            <p:cNvSpPr txBox="1"/>
            <p:nvPr/>
          </p:nvSpPr>
          <p:spPr>
            <a:xfrm>
              <a:off x="63055" y="3093679"/>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VIS can contain the restitution request with supporting documentation and victim’s sentencing recommendation. </a:t>
              </a:r>
              <a:endParaRPr sz="1400" b="0" i="0" u="none" strike="noStrike" cap="none">
                <a:solidFill>
                  <a:srgbClr val="000000"/>
                </a:solidFill>
                <a:latin typeface="Arial"/>
                <a:ea typeface="Arial"/>
                <a:cs typeface="Arial"/>
                <a:sym typeface="Arial"/>
              </a:endParaRPr>
            </a:p>
          </p:txBody>
        </p:sp>
      </p:grpSp>
      <p:pic>
        <p:nvPicPr>
          <p:cNvPr id="1679" name="Google Shape;1679;p109"/>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33E5CFC4-8525-CE38-8191-E6991523E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2" name="Picture 1">
            <a:extLst>
              <a:ext uri="{FF2B5EF4-FFF2-40B4-BE49-F238E27FC236}">
                <a16:creationId xmlns:a16="http://schemas.microsoft.com/office/drawing/2014/main" xmlns="" id="{3B8DFCFB-F275-9394-2E29-A1193BBC6A06}"/>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AD27B961-9E27-FCDD-6115-02FFD3673CDC}"/>
              </a:ext>
            </a:extLst>
          </p:cNvPr>
          <p:cNvPicPr>
            <a:picLocks noChangeAspect="1"/>
          </p:cNvPicPr>
          <p:nvPr/>
        </p:nvPicPr>
        <p:blipFill>
          <a:blip r:embed="rId6"/>
          <a:stretch>
            <a:fillRect/>
          </a:stretch>
        </p:blipFill>
        <p:spPr>
          <a:xfrm>
            <a:off x="4109775" y="6088755"/>
            <a:ext cx="2914023" cy="79618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664"/>
        <p:cNvGrpSpPr/>
        <p:nvPr/>
      </p:nvGrpSpPr>
      <p:grpSpPr>
        <a:xfrm>
          <a:off x="0" y="0"/>
          <a:ext cx="0" cy="0"/>
          <a:chOff x="0" y="0"/>
          <a:chExt cx="0" cy="0"/>
        </a:xfrm>
      </p:grpSpPr>
      <p:sp>
        <p:nvSpPr>
          <p:cNvPr id="1665" name="Google Shape;1665;p109"/>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6" name="Google Shape;1666;p109"/>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667" name="Google Shape;1667;p109"/>
          <p:cNvSpPr txBox="1">
            <a:spLocks noGrp="1"/>
          </p:cNvSpPr>
          <p:nvPr>
            <p:ph type="title"/>
          </p:nvPr>
        </p:nvSpPr>
        <p:spPr>
          <a:xfrm>
            <a:off x="1451579" y="2303047"/>
            <a:ext cx="3272093" cy="26741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Right to View PSI: RC 2930.131</a:t>
            </a:r>
            <a:endParaRPr dirty="0"/>
          </a:p>
        </p:txBody>
      </p:sp>
      <p:cxnSp>
        <p:nvCxnSpPr>
          <p:cNvPr id="1668" name="Google Shape;1668;p109"/>
          <p:cNvCxnSpPr/>
          <p:nvPr/>
        </p:nvCxnSpPr>
        <p:spPr>
          <a:xfrm>
            <a:off x="1451579" y="2146542"/>
            <a:ext cx="3272094" cy="0"/>
          </a:xfrm>
          <a:prstGeom prst="straightConnector1">
            <a:avLst/>
          </a:prstGeom>
          <a:noFill/>
          <a:ln w="31750" cap="flat" cmpd="sng">
            <a:solidFill>
              <a:schemeClr val="accent1"/>
            </a:solidFill>
            <a:prstDash val="solid"/>
            <a:round/>
            <a:headEnd type="none" w="sm" len="sm"/>
            <a:tailEnd type="none" w="sm" len="sm"/>
          </a:ln>
        </p:spPr>
      </p:cxnSp>
      <p:sp>
        <p:nvSpPr>
          <p:cNvPr id="1669" name="Google Shape;1669;p109"/>
          <p:cNvSpPr txBox="1"/>
          <p:nvPr/>
        </p:nvSpPr>
        <p:spPr>
          <a:xfrm>
            <a:off x="1402635" y="2868132"/>
            <a:ext cx="3530157" cy="10492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Century Gothic"/>
              <a:buNone/>
            </a:pPr>
            <a:endParaRPr sz="3200" b="0" i="0" u="none" strike="noStrike" cap="none" dirty="0">
              <a:solidFill>
                <a:schemeClr val="dk1"/>
              </a:solidFill>
              <a:latin typeface="Century Gothic"/>
              <a:ea typeface="Century Gothic"/>
              <a:cs typeface="Century Gothic"/>
              <a:sym typeface="Century Gothic"/>
            </a:endParaRPr>
          </a:p>
        </p:txBody>
      </p:sp>
      <p:cxnSp>
        <p:nvCxnSpPr>
          <p:cNvPr id="1670" name="Google Shape;1670;p109"/>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671" name="Google Shape;1671;p109"/>
          <p:cNvPicPr preferRelativeResize="0"/>
          <p:nvPr/>
        </p:nvPicPr>
        <p:blipFill rotWithShape="1">
          <a:blip r:embed="rId3">
            <a:alphaModFix/>
          </a:blip>
          <a:srcRect t="1538" b="-1538"/>
          <a:stretch/>
        </p:blipFill>
        <p:spPr>
          <a:xfrm>
            <a:off x="0" y="6119336"/>
            <a:ext cx="12192000" cy="742950"/>
          </a:xfrm>
          <a:prstGeom prst="rect">
            <a:avLst/>
          </a:prstGeom>
          <a:noFill/>
          <a:ln>
            <a:noFill/>
          </a:ln>
        </p:spPr>
      </p:pic>
      <p:grpSp>
        <p:nvGrpSpPr>
          <p:cNvPr id="1672" name="Google Shape;1672;p109"/>
          <p:cNvGrpSpPr/>
          <p:nvPr/>
        </p:nvGrpSpPr>
        <p:grpSpPr>
          <a:xfrm>
            <a:off x="5141913" y="1118058"/>
            <a:ext cx="5913437" cy="4007521"/>
            <a:chOff x="0" y="314783"/>
            <a:chExt cx="5913437" cy="4007521"/>
          </a:xfrm>
        </p:grpSpPr>
        <p:sp>
          <p:nvSpPr>
            <p:cNvPr id="1673" name="Google Shape;1673;p109"/>
            <p:cNvSpPr/>
            <p:nvPr/>
          </p:nvSpPr>
          <p:spPr>
            <a:xfrm>
              <a:off x="0" y="314783"/>
              <a:ext cx="5913437" cy="1291680"/>
            </a:xfrm>
            <a:prstGeom prst="roundRect">
              <a:avLst>
                <a:gd name="adj" fmla="val 16667"/>
              </a:avLst>
            </a:prstGeom>
            <a:gradFill>
              <a:gsLst>
                <a:gs pos="0">
                  <a:srgbClr val="4B9DBF"/>
                </a:gs>
                <a:gs pos="69000">
                  <a:srgbClr val="2686AC"/>
                </a:gs>
                <a:gs pos="100000">
                  <a:srgbClr val="247EA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109"/>
            <p:cNvSpPr txBox="1"/>
            <p:nvPr/>
          </p:nvSpPr>
          <p:spPr>
            <a:xfrm>
              <a:off x="63055" y="377838"/>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dirty="0">
                  <a:solidFill>
                    <a:schemeClr val="lt1"/>
                  </a:solidFill>
                  <a:latin typeface="Century Gothic"/>
                  <a:ea typeface="Century Gothic"/>
                  <a:cs typeface="Century Gothic"/>
                  <a:sym typeface="Century Gothic"/>
                </a:rPr>
                <a:t>If a PSI is avai</a:t>
              </a:r>
              <a:r>
                <a:rPr lang="en-US" sz="2300" dirty="0">
                  <a:solidFill>
                    <a:schemeClr val="lt1"/>
                  </a:solidFill>
                  <a:latin typeface="Century Gothic"/>
                  <a:ea typeface="Century Gothic"/>
                  <a:cs typeface="Century Gothic"/>
                  <a:sym typeface="Century Gothic"/>
                </a:rPr>
                <a:t>lable to the defense, the prosecutor must also be given a copy.</a:t>
              </a:r>
              <a:endParaRPr sz="1400" b="0" i="0" u="none" strike="noStrike" cap="none" dirty="0">
                <a:solidFill>
                  <a:srgbClr val="000000"/>
                </a:solidFill>
                <a:latin typeface="Arial"/>
                <a:ea typeface="Arial"/>
                <a:cs typeface="Arial"/>
                <a:sym typeface="Arial"/>
              </a:endParaRPr>
            </a:p>
          </p:txBody>
        </p:sp>
        <p:sp>
          <p:nvSpPr>
            <p:cNvPr id="1675" name="Google Shape;1675;p109"/>
            <p:cNvSpPr/>
            <p:nvPr/>
          </p:nvSpPr>
          <p:spPr>
            <a:xfrm>
              <a:off x="0" y="1672703"/>
              <a:ext cx="5913437" cy="1291680"/>
            </a:xfrm>
            <a:prstGeom prst="roundRect">
              <a:avLst>
                <a:gd name="adj" fmla="val 16667"/>
              </a:avLst>
            </a:prstGeom>
            <a:gradFill>
              <a:gsLst>
                <a:gs pos="0">
                  <a:srgbClr val="2D97AC"/>
                </a:gs>
                <a:gs pos="69000">
                  <a:srgbClr val="078599"/>
                </a:gs>
                <a:gs pos="100000">
                  <a:srgbClr val="067E9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109"/>
            <p:cNvSpPr txBox="1"/>
            <p:nvPr/>
          </p:nvSpPr>
          <p:spPr>
            <a:xfrm>
              <a:off x="63055" y="1735758"/>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dirty="0">
                  <a:solidFill>
                    <a:schemeClr val="lt1"/>
                  </a:solidFill>
                  <a:latin typeface="Century Gothic"/>
                  <a:ea typeface="Century Gothic"/>
                  <a:cs typeface="Century Gothic"/>
                  <a:sym typeface="Century Gothic"/>
                </a:rPr>
                <a:t>The prosecutor must forward a copy to the victim and representative.</a:t>
              </a:r>
              <a:endParaRPr sz="1400" b="0" i="0" u="none" strike="noStrike" cap="none" dirty="0">
                <a:solidFill>
                  <a:srgbClr val="000000"/>
                </a:solidFill>
                <a:latin typeface="Arial"/>
                <a:ea typeface="Arial"/>
                <a:cs typeface="Arial"/>
                <a:sym typeface="Arial"/>
              </a:endParaRPr>
            </a:p>
          </p:txBody>
        </p:sp>
        <p:sp>
          <p:nvSpPr>
            <p:cNvPr id="1677" name="Google Shape;1677;p109"/>
            <p:cNvSpPr/>
            <p:nvPr/>
          </p:nvSpPr>
          <p:spPr>
            <a:xfrm>
              <a:off x="0" y="3030624"/>
              <a:ext cx="5913437" cy="1291680"/>
            </a:xfrm>
            <a:prstGeom prst="roundRect">
              <a:avLst>
                <a:gd name="adj" fmla="val 16667"/>
              </a:avLst>
            </a:prstGeom>
            <a:gradFill>
              <a:gsLst>
                <a:gs pos="0">
                  <a:srgbClr val="278887"/>
                </a:gs>
                <a:gs pos="69000">
                  <a:srgbClr val="007978"/>
                </a:gs>
                <a:gs pos="100000">
                  <a:srgbClr val="00727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109"/>
            <p:cNvSpPr txBox="1"/>
            <p:nvPr/>
          </p:nvSpPr>
          <p:spPr>
            <a:xfrm>
              <a:off x="63055" y="3093679"/>
              <a:ext cx="5787327" cy="1165570"/>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dirty="0">
                  <a:solidFill>
                    <a:schemeClr val="lt1"/>
                  </a:solidFill>
                  <a:latin typeface="Century Gothic"/>
                  <a:ea typeface="Century Gothic"/>
                  <a:cs typeface="Century Gothic"/>
                  <a:sym typeface="Century Gothic"/>
                </a:rPr>
                <a:t>If any portion of the PSI is redacted, the court must explain this on the record. </a:t>
              </a:r>
              <a:endParaRPr sz="1400" b="0" i="0" u="none" strike="noStrike" cap="none" dirty="0">
                <a:solidFill>
                  <a:srgbClr val="000000"/>
                </a:solidFill>
                <a:latin typeface="Arial"/>
                <a:ea typeface="Arial"/>
                <a:cs typeface="Arial"/>
                <a:sym typeface="Arial"/>
              </a:endParaRPr>
            </a:p>
          </p:txBody>
        </p:sp>
      </p:grpSp>
      <p:pic>
        <p:nvPicPr>
          <p:cNvPr id="1679" name="Google Shape;1679;p109"/>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33E5CFC4-8525-CE38-8191-E6991523E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2" name="Picture 1">
            <a:extLst>
              <a:ext uri="{FF2B5EF4-FFF2-40B4-BE49-F238E27FC236}">
                <a16:creationId xmlns:a16="http://schemas.microsoft.com/office/drawing/2014/main" xmlns="" id="{C73B4036-CBB7-5E02-2A94-F7D3E03596F2}"/>
              </a:ext>
            </a:extLst>
          </p:cNvPr>
          <p:cNvPicPr>
            <a:picLocks noChangeAspect="1"/>
          </p:cNvPicPr>
          <p:nvPr/>
        </p:nvPicPr>
        <p:blipFill>
          <a:blip r:embed="rId5"/>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507872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111"/>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Restitution: Ohio Constitution, Article I, Section 10a(A)(7)</a:t>
            </a:r>
            <a:endParaRPr/>
          </a:p>
        </p:txBody>
      </p:sp>
      <p:grpSp>
        <p:nvGrpSpPr>
          <p:cNvPr id="1706" name="Google Shape;1706;p111"/>
          <p:cNvGrpSpPr/>
          <p:nvPr/>
        </p:nvGrpSpPr>
        <p:grpSpPr>
          <a:xfrm>
            <a:off x="1130270" y="2342832"/>
            <a:ext cx="9603275" cy="2952450"/>
            <a:chOff x="0" y="171063"/>
            <a:chExt cx="9603275" cy="2952450"/>
          </a:xfrm>
        </p:grpSpPr>
        <p:sp>
          <p:nvSpPr>
            <p:cNvPr id="1707" name="Google Shape;1707;p111"/>
            <p:cNvSpPr/>
            <p:nvPr/>
          </p:nvSpPr>
          <p:spPr>
            <a:xfrm>
              <a:off x="0" y="171063"/>
              <a:ext cx="9603275" cy="1074060"/>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111"/>
            <p:cNvSpPr txBox="1"/>
            <p:nvPr/>
          </p:nvSpPr>
          <p:spPr>
            <a:xfrm>
              <a:off x="52431" y="223494"/>
              <a:ext cx="9498413" cy="969198"/>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entury Gothic"/>
                <a:buNone/>
              </a:pPr>
              <a:r>
                <a:rPr lang="en-US" sz="2700" b="0" i="0" u="none" strike="noStrike" cap="none">
                  <a:solidFill>
                    <a:schemeClr val="lt1"/>
                  </a:solidFill>
                  <a:latin typeface="Century Gothic"/>
                  <a:ea typeface="Century Gothic"/>
                  <a:cs typeface="Century Gothic"/>
                  <a:sym typeface="Century Gothic"/>
                </a:rPr>
                <a:t>Marsy’s Law makes restitution mandatory so long as the victim can prove their losses.</a:t>
              </a:r>
              <a:endParaRPr sz="1400" b="0" i="0" u="none" strike="noStrike" cap="none">
                <a:solidFill>
                  <a:srgbClr val="000000"/>
                </a:solidFill>
                <a:latin typeface="Arial"/>
                <a:ea typeface="Arial"/>
                <a:cs typeface="Arial"/>
                <a:sym typeface="Arial"/>
              </a:endParaRPr>
            </a:p>
          </p:txBody>
        </p:sp>
        <p:sp>
          <p:nvSpPr>
            <p:cNvPr id="1709" name="Google Shape;1709;p111"/>
            <p:cNvSpPr/>
            <p:nvPr/>
          </p:nvSpPr>
          <p:spPr>
            <a:xfrm>
              <a:off x="0" y="1322883"/>
              <a:ext cx="9603275" cy="1074060"/>
            </a:xfrm>
            <a:prstGeom prst="roundRect">
              <a:avLst>
                <a:gd name="adj" fmla="val 16667"/>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111"/>
            <p:cNvSpPr txBox="1"/>
            <p:nvPr/>
          </p:nvSpPr>
          <p:spPr>
            <a:xfrm>
              <a:off x="52431" y="1375314"/>
              <a:ext cx="9498413" cy="969198"/>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Century Gothic"/>
                <a:buNone/>
              </a:pPr>
              <a:r>
                <a:rPr lang="en-US" sz="2700" b="0" i="0" u="none" strike="noStrike" cap="none">
                  <a:solidFill>
                    <a:schemeClr val="lt1"/>
                  </a:solidFill>
                  <a:latin typeface="Century Gothic"/>
                  <a:ea typeface="Century Gothic"/>
                  <a:cs typeface="Century Gothic"/>
                  <a:sym typeface="Century Gothic"/>
                </a:rPr>
                <a:t>Losses must be proven by competent, credible evidence.</a:t>
              </a:r>
              <a:endParaRPr sz="1400" b="0" i="0" u="none" strike="noStrike" cap="none">
                <a:solidFill>
                  <a:srgbClr val="000000"/>
                </a:solidFill>
                <a:latin typeface="Arial"/>
                <a:ea typeface="Arial"/>
                <a:cs typeface="Arial"/>
                <a:sym typeface="Arial"/>
              </a:endParaRPr>
            </a:p>
          </p:txBody>
        </p:sp>
        <p:sp>
          <p:nvSpPr>
            <p:cNvPr id="1711" name="Google Shape;1711;p111"/>
            <p:cNvSpPr/>
            <p:nvPr/>
          </p:nvSpPr>
          <p:spPr>
            <a:xfrm>
              <a:off x="0" y="2396943"/>
              <a:ext cx="9603275" cy="7265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111"/>
            <p:cNvSpPr txBox="1"/>
            <p:nvPr/>
          </p:nvSpPr>
          <p:spPr>
            <a:xfrm>
              <a:off x="0" y="2396943"/>
              <a:ext cx="9603275" cy="726570"/>
            </a:xfrm>
            <a:prstGeom prst="rect">
              <a:avLst/>
            </a:prstGeom>
            <a:noFill/>
            <a:ln>
              <a:noFill/>
            </a:ln>
          </p:spPr>
          <p:txBody>
            <a:bodyPr spcFirstLastPara="1" wrap="square" lIns="304900" tIns="34275" rIns="192000" bIns="34275" anchor="t" anchorCtr="0">
              <a:noAutofit/>
            </a:bodyPr>
            <a:lstStyle/>
            <a:p>
              <a:pPr marL="228600" marR="0" lvl="1" indent="-228600" algn="l" rtl="0">
                <a:lnSpc>
                  <a:spcPct val="90000"/>
                </a:lnSpc>
                <a:spcBef>
                  <a:spcPts val="0"/>
                </a:spcBef>
                <a:spcAft>
                  <a:spcPts val="0"/>
                </a:spcAft>
                <a:buClr>
                  <a:schemeClr val="dk1"/>
                </a:buClr>
                <a:buSzPts val="2100"/>
                <a:buFont typeface="Century Gothic"/>
                <a:buChar char="•"/>
              </a:pPr>
              <a:r>
                <a:rPr lang="en-US" sz="2100" b="0" i="0" u="none" strike="noStrike" cap="none">
                  <a:solidFill>
                    <a:schemeClr val="dk1"/>
                  </a:solidFill>
                  <a:latin typeface="Century Gothic"/>
                  <a:ea typeface="Century Gothic"/>
                  <a:cs typeface="Century Gothic"/>
                  <a:sym typeface="Century Gothic"/>
                </a:rPr>
                <a:t>Alert victims to save receipts, invoices, estimates, medical bills, etc.</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Century Gothic"/>
                <a:buChar char="•"/>
              </a:pPr>
              <a:r>
                <a:rPr lang="en-US" sz="2100" b="0" i="0" u="none" strike="noStrike" cap="none">
                  <a:solidFill>
                    <a:schemeClr val="dk1"/>
                  </a:solidFill>
                  <a:latin typeface="Century Gothic"/>
                  <a:ea typeface="Century Gothic"/>
                  <a:cs typeface="Century Gothic"/>
                  <a:sym typeface="Century Gothic"/>
                </a:rPr>
                <a:t>Losses may also be proven by testimony</a:t>
              </a:r>
              <a:endParaRPr sz="1400" b="0" i="0" u="none" strike="noStrike" cap="none">
                <a:solidFill>
                  <a:srgbClr val="000000"/>
                </a:solidFill>
                <a:latin typeface="Arial"/>
                <a:ea typeface="Arial"/>
                <a:cs typeface="Arial"/>
                <a:sym typeface="Arial"/>
              </a:endParaRPr>
            </a:p>
          </p:txBody>
        </p:sp>
      </p:grpSp>
      <p:pic>
        <p:nvPicPr>
          <p:cNvPr id="1713" name="Google Shape;1713;p111"/>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9660AC72-53F8-3AE5-E26A-C052A5574B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2" name="Picture 1">
            <a:extLst>
              <a:ext uri="{FF2B5EF4-FFF2-40B4-BE49-F238E27FC236}">
                <a16:creationId xmlns:a16="http://schemas.microsoft.com/office/drawing/2014/main" xmlns="" id="{2938B8FC-1CE8-116D-E506-9125DECD701F}"/>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39E8C18F-C607-2AA6-09EF-5B1F1CAF36CF}"/>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68531-1B37-840D-D119-2A0D8EFF19B4}"/>
              </a:ext>
            </a:extLst>
          </p:cNvPr>
          <p:cNvSpPr>
            <a:spLocks noGrp="1"/>
          </p:cNvSpPr>
          <p:nvPr>
            <p:ph type="title"/>
          </p:nvPr>
        </p:nvSpPr>
        <p:spPr/>
        <p:txBody>
          <a:bodyPr/>
          <a:lstStyle/>
          <a:p>
            <a:r>
              <a:rPr lang="en-US" dirty="0"/>
              <a:t>Right to Restitution: RC 2152.20, RC 2152.203, RC 2929.18, RC 2929.28, RC 2929.281</a:t>
            </a:r>
          </a:p>
        </p:txBody>
      </p:sp>
      <p:sp>
        <p:nvSpPr>
          <p:cNvPr id="3" name="Text Placeholder 2">
            <a:extLst>
              <a:ext uri="{FF2B5EF4-FFF2-40B4-BE49-F238E27FC236}">
                <a16:creationId xmlns:a16="http://schemas.microsoft.com/office/drawing/2014/main" xmlns="" id="{290DD813-FCCF-7E31-7602-4BC5A257764F}"/>
              </a:ext>
            </a:extLst>
          </p:cNvPr>
          <p:cNvSpPr>
            <a:spLocks noGrp="1"/>
          </p:cNvSpPr>
          <p:nvPr>
            <p:ph type="body" idx="1"/>
          </p:nvPr>
        </p:nvSpPr>
        <p:spPr/>
        <p:txBody>
          <a:bodyPr>
            <a:normAutofit fontScale="70000" lnSpcReduction="20000"/>
          </a:bodyPr>
          <a:lstStyle/>
          <a:p>
            <a:r>
              <a:rPr lang="en-US" dirty="0"/>
              <a:t>Examples of compensable losses include, but are not limited to:</a:t>
            </a:r>
          </a:p>
          <a:p>
            <a:pPr lvl="1"/>
            <a:r>
              <a:rPr lang="en-US" dirty="0"/>
              <a:t>Full or partial payment for the value of stolen or damaged property. The value of stolen or damaged property shall be the replacement cost of the property or the actual cost of repairing the property when repair is possible.</a:t>
            </a:r>
          </a:p>
          <a:p>
            <a:pPr lvl="1"/>
            <a:r>
              <a:rPr lang="en-US" dirty="0"/>
              <a:t>Medical expenses;</a:t>
            </a:r>
          </a:p>
          <a:p>
            <a:pPr lvl="1"/>
            <a:r>
              <a:rPr lang="en-US" dirty="0"/>
              <a:t>Mental health counseling expenses;</a:t>
            </a:r>
          </a:p>
          <a:p>
            <a:pPr lvl="1"/>
            <a:r>
              <a:rPr lang="en-US" dirty="0"/>
              <a:t>Wages or profits lost due to injury or harm to the victim as determined by the court. Lost wages include commission income as well as base wages. Commission income shall be established by evidence of commission income during the twelve-month period prior to the date of the delinquent act for which restitution is being ordered, unless good cause for a shorter time period is shown.</a:t>
            </a:r>
          </a:p>
          <a:p>
            <a:pPr lvl="1"/>
            <a:r>
              <a:rPr lang="en-US" dirty="0"/>
              <a:t>Expenses related to making a vehicle or residence accessible to the victim if the victim is partially permanently disabled or totally permanently disabled as a direct result of the delinquent act.</a:t>
            </a:r>
          </a:p>
          <a:p>
            <a:pPr marL="571500" lvl="1" indent="0">
              <a:buNone/>
            </a:pPr>
            <a:endParaRPr lang="en-US" dirty="0"/>
          </a:p>
        </p:txBody>
      </p:sp>
      <p:sp>
        <p:nvSpPr>
          <p:cNvPr id="4" name="Slide Number Placeholder 3">
            <a:extLst>
              <a:ext uri="{FF2B5EF4-FFF2-40B4-BE49-F238E27FC236}">
                <a16:creationId xmlns:a16="http://schemas.microsoft.com/office/drawing/2014/main" xmlns="" id="{0E6A4C16-AFE9-13E6-72E5-5D80F34D8E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5" name="Google Shape;1713;p111">
            <a:extLst>
              <a:ext uri="{FF2B5EF4-FFF2-40B4-BE49-F238E27FC236}">
                <a16:creationId xmlns:a16="http://schemas.microsoft.com/office/drawing/2014/main" xmlns="" id="{77C088F9-36AE-06B5-9DF0-99BA031B7EB3}"/>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pic>
        <p:nvPicPr>
          <p:cNvPr id="6" name="Picture 5">
            <a:extLst>
              <a:ext uri="{FF2B5EF4-FFF2-40B4-BE49-F238E27FC236}">
                <a16:creationId xmlns:a16="http://schemas.microsoft.com/office/drawing/2014/main" xmlns="" id="{4F004E9B-B296-0F2C-1B9A-CDF11E0210C6}"/>
              </a:ext>
            </a:extLst>
          </p:cNvPr>
          <p:cNvPicPr>
            <a:picLocks noChangeAspect="1"/>
          </p:cNvPicPr>
          <p:nvPr/>
        </p:nvPicPr>
        <p:blipFill>
          <a:blip r:embed="rId3"/>
          <a:stretch>
            <a:fillRect/>
          </a:stretch>
        </p:blipFill>
        <p:spPr>
          <a:xfrm>
            <a:off x="191896" y="6124896"/>
            <a:ext cx="1498600" cy="723900"/>
          </a:xfrm>
          <a:prstGeom prst="rect">
            <a:avLst/>
          </a:prstGeom>
        </p:spPr>
      </p:pic>
      <p:pic>
        <p:nvPicPr>
          <p:cNvPr id="7" name="Picture 6">
            <a:extLst>
              <a:ext uri="{FF2B5EF4-FFF2-40B4-BE49-F238E27FC236}">
                <a16:creationId xmlns:a16="http://schemas.microsoft.com/office/drawing/2014/main" xmlns="" id="{E9290BBF-5646-535E-53EE-85E202519C1F}"/>
              </a:ext>
            </a:extLst>
          </p:cNvPr>
          <p:cNvPicPr>
            <a:picLocks noChangeAspect="1"/>
          </p:cNvPicPr>
          <p:nvPr/>
        </p:nvPicPr>
        <p:blipFill>
          <a:blip r:embed="rId4"/>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1509212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68531-1B37-840D-D119-2A0D8EFF19B4}"/>
              </a:ext>
            </a:extLst>
          </p:cNvPr>
          <p:cNvSpPr>
            <a:spLocks noGrp="1"/>
          </p:cNvSpPr>
          <p:nvPr>
            <p:ph type="title"/>
          </p:nvPr>
        </p:nvSpPr>
        <p:spPr/>
        <p:txBody>
          <a:bodyPr/>
          <a:lstStyle/>
          <a:p>
            <a:r>
              <a:rPr lang="en-US" dirty="0"/>
              <a:t>Right to Restitution: RC 2152.20, RC 2152.203, RC 2929.18, RC 2929.28, RC 2929.281</a:t>
            </a:r>
          </a:p>
        </p:txBody>
      </p:sp>
      <p:sp>
        <p:nvSpPr>
          <p:cNvPr id="3" name="Text Placeholder 2">
            <a:extLst>
              <a:ext uri="{FF2B5EF4-FFF2-40B4-BE49-F238E27FC236}">
                <a16:creationId xmlns:a16="http://schemas.microsoft.com/office/drawing/2014/main" xmlns="" id="{290DD813-FCCF-7E31-7602-4BC5A257764F}"/>
              </a:ext>
            </a:extLst>
          </p:cNvPr>
          <p:cNvSpPr>
            <a:spLocks noGrp="1"/>
          </p:cNvSpPr>
          <p:nvPr>
            <p:ph type="body" idx="1"/>
          </p:nvPr>
        </p:nvSpPr>
        <p:spPr/>
        <p:txBody>
          <a:bodyPr>
            <a:normAutofit lnSpcReduction="10000"/>
          </a:bodyPr>
          <a:lstStyle/>
          <a:p>
            <a:r>
              <a:rPr lang="en-US" dirty="0"/>
              <a:t>Court must order full restitution that is proven by a preponderance of evidence.</a:t>
            </a:r>
          </a:p>
          <a:p>
            <a:r>
              <a:rPr lang="en-US" dirty="0"/>
              <a:t>An offender’s tax return can be seized to pay restitution.</a:t>
            </a:r>
          </a:p>
          <a:p>
            <a:r>
              <a:rPr lang="en-US" dirty="0"/>
              <a:t>A restitution order does not expire until paid in full. Upon termination of court’s jurisdiction, it becomes an automatic civil judgment for the victim, at no cost to the victim.</a:t>
            </a:r>
          </a:p>
          <a:p>
            <a:r>
              <a:rPr lang="en-US" dirty="0"/>
              <a:t>The Supreme Court must create a form to assist victims in requesting restitution.</a:t>
            </a:r>
          </a:p>
          <a:p>
            <a:endParaRPr lang="en-US" dirty="0"/>
          </a:p>
        </p:txBody>
      </p:sp>
      <p:sp>
        <p:nvSpPr>
          <p:cNvPr id="4" name="Slide Number Placeholder 3">
            <a:extLst>
              <a:ext uri="{FF2B5EF4-FFF2-40B4-BE49-F238E27FC236}">
                <a16:creationId xmlns:a16="http://schemas.microsoft.com/office/drawing/2014/main" xmlns="" id="{0E6A4C16-AFE9-13E6-72E5-5D80F34D8E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pic>
        <p:nvPicPr>
          <p:cNvPr id="5" name="Google Shape;1713;p111">
            <a:extLst>
              <a:ext uri="{FF2B5EF4-FFF2-40B4-BE49-F238E27FC236}">
                <a16:creationId xmlns:a16="http://schemas.microsoft.com/office/drawing/2014/main" xmlns="" id="{BD6DE9C9-7851-EA6B-B6A8-9CF8A9CF9D46}"/>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pic>
        <p:nvPicPr>
          <p:cNvPr id="6" name="Picture 5">
            <a:extLst>
              <a:ext uri="{FF2B5EF4-FFF2-40B4-BE49-F238E27FC236}">
                <a16:creationId xmlns:a16="http://schemas.microsoft.com/office/drawing/2014/main" xmlns="" id="{D272CDF3-7064-4C18-7A5A-BB56905B465B}"/>
              </a:ext>
            </a:extLst>
          </p:cNvPr>
          <p:cNvPicPr>
            <a:picLocks noChangeAspect="1"/>
          </p:cNvPicPr>
          <p:nvPr/>
        </p:nvPicPr>
        <p:blipFill>
          <a:blip r:embed="rId3"/>
          <a:stretch>
            <a:fillRect/>
          </a:stretch>
        </p:blipFill>
        <p:spPr>
          <a:xfrm>
            <a:off x="191896" y="6124896"/>
            <a:ext cx="1498600" cy="723900"/>
          </a:xfrm>
          <a:prstGeom prst="rect">
            <a:avLst/>
          </a:prstGeom>
        </p:spPr>
      </p:pic>
      <p:pic>
        <p:nvPicPr>
          <p:cNvPr id="7" name="Picture 6">
            <a:extLst>
              <a:ext uri="{FF2B5EF4-FFF2-40B4-BE49-F238E27FC236}">
                <a16:creationId xmlns:a16="http://schemas.microsoft.com/office/drawing/2014/main" xmlns="" id="{A995597F-8E8E-3AF3-8442-3F6659930E3A}"/>
              </a:ext>
            </a:extLst>
          </p:cNvPr>
          <p:cNvPicPr>
            <a:picLocks noChangeAspect="1"/>
          </p:cNvPicPr>
          <p:nvPr/>
        </p:nvPicPr>
        <p:blipFill>
          <a:blip r:embed="rId4"/>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317805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68531-1B37-840D-D119-2A0D8EFF19B4}"/>
              </a:ext>
            </a:extLst>
          </p:cNvPr>
          <p:cNvSpPr>
            <a:spLocks noGrp="1"/>
          </p:cNvSpPr>
          <p:nvPr>
            <p:ph type="title"/>
          </p:nvPr>
        </p:nvSpPr>
        <p:spPr/>
        <p:txBody>
          <a:bodyPr/>
          <a:lstStyle/>
          <a:p>
            <a:r>
              <a:rPr lang="en-US" dirty="0"/>
              <a:t>Right to Restitution: Practical Tips</a:t>
            </a:r>
          </a:p>
        </p:txBody>
      </p:sp>
      <p:sp>
        <p:nvSpPr>
          <p:cNvPr id="3" name="Text Placeholder 2">
            <a:extLst>
              <a:ext uri="{FF2B5EF4-FFF2-40B4-BE49-F238E27FC236}">
                <a16:creationId xmlns:a16="http://schemas.microsoft.com/office/drawing/2014/main" xmlns="" id="{290DD813-FCCF-7E31-7602-4BC5A257764F}"/>
              </a:ext>
            </a:extLst>
          </p:cNvPr>
          <p:cNvSpPr>
            <a:spLocks noGrp="1"/>
          </p:cNvSpPr>
          <p:nvPr>
            <p:ph type="body" idx="1"/>
          </p:nvPr>
        </p:nvSpPr>
        <p:spPr/>
        <p:txBody>
          <a:bodyPr>
            <a:normAutofit/>
          </a:bodyPr>
          <a:lstStyle/>
          <a:p>
            <a:pPr marL="114300" indent="0">
              <a:buNone/>
            </a:pPr>
            <a:endParaRPr lang="en-US" dirty="0"/>
          </a:p>
          <a:p>
            <a:r>
              <a:rPr lang="en-US" dirty="0"/>
              <a:t>A court can, and should, set a restitution hearing separate from sentencing if needed.</a:t>
            </a:r>
          </a:p>
          <a:p>
            <a:r>
              <a:rPr lang="en-US" dirty="0"/>
              <a:t>A restitution hearing is only required if the defendant disputes the restitution amount.</a:t>
            </a:r>
          </a:p>
          <a:p>
            <a:r>
              <a:rPr lang="en-US" dirty="0"/>
              <a:t>Restitution can be proven by receipts or testimony or both, but testimony alone can be sufficient.</a:t>
            </a:r>
          </a:p>
        </p:txBody>
      </p:sp>
      <p:sp>
        <p:nvSpPr>
          <p:cNvPr id="4" name="Slide Number Placeholder 3">
            <a:extLst>
              <a:ext uri="{FF2B5EF4-FFF2-40B4-BE49-F238E27FC236}">
                <a16:creationId xmlns:a16="http://schemas.microsoft.com/office/drawing/2014/main" xmlns="" id="{0E6A4C16-AFE9-13E6-72E5-5D80F34D8E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pic>
        <p:nvPicPr>
          <p:cNvPr id="5" name="Google Shape;1713;p111">
            <a:extLst>
              <a:ext uri="{FF2B5EF4-FFF2-40B4-BE49-F238E27FC236}">
                <a16:creationId xmlns:a16="http://schemas.microsoft.com/office/drawing/2014/main" xmlns="" id="{BD6DE9C9-7851-EA6B-B6A8-9CF8A9CF9D46}"/>
              </a:ext>
            </a:extLst>
          </p:cNvPr>
          <p:cNvPicPr preferRelativeResize="0"/>
          <p:nvPr/>
        </p:nvPicPr>
        <p:blipFill rotWithShape="1">
          <a:blip r:embed="rId2">
            <a:alphaModFix/>
          </a:blip>
          <a:srcRect/>
          <a:stretch/>
        </p:blipFill>
        <p:spPr>
          <a:xfrm>
            <a:off x="9066029" y="6183021"/>
            <a:ext cx="3020377" cy="607650"/>
          </a:xfrm>
          <a:prstGeom prst="rect">
            <a:avLst/>
          </a:prstGeom>
          <a:noFill/>
          <a:ln>
            <a:noFill/>
          </a:ln>
        </p:spPr>
      </p:pic>
      <p:pic>
        <p:nvPicPr>
          <p:cNvPr id="6" name="Picture 5">
            <a:extLst>
              <a:ext uri="{FF2B5EF4-FFF2-40B4-BE49-F238E27FC236}">
                <a16:creationId xmlns:a16="http://schemas.microsoft.com/office/drawing/2014/main" xmlns="" id="{CABEC278-53DA-3CCD-8B8B-620C2D31C8E1}"/>
              </a:ext>
            </a:extLst>
          </p:cNvPr>
          <p:cNvPicPr>
            <a:picLocks noChangeAspect="1"/>
          </p:cNvPicPr>
          <p:nvPr/>
        </p:nvPicPr>
        <p:blipFill>
          <a:blip r:embed="rId3"/>
          <a:stretch>
            <a:fillRect/>
          </a:stretch>
        </p:blipFill>
        <p:spPr>
          <a:xfrm>
            <a:off x="191896" y="6124896"/>
            <a:ext cx="1498600" cy="723900"/>
          </a:xfrm>
          <a:prstGeom prst="rect">
            <a:avLst/>
          </a:prstGeom>
        </p:spPr>
      </p:pic>
      <p:pic>
        <p:nvPicPr>
          <p:cNvPr id="7" name="Picture 6">
            <a:extLst>
              <a:ext uri="{FF2B5EF4-FFF2-40B4-BE49-F238E27FC236}">
                <a16:creationId xmlns:a16="http://schemas.microsoft.com/office/drawing/2014/main" xmlns="" id="{CD34FE73-0242-8B0A-33F9-33B0BEE19164}"/>
              </a:ext>
            </a:extLst>
          </p:cNvPr>
          <p:cNvPicPr>
            <a:picLocks noChangeAspect="1"/>
          </p:cNvPicPr>
          <p:nvPr/>
        </p:nvPicPr>
        <p:blipFill>
          <a:blip r:embed="rId4"/>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446407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729"/>
        <p:cNvGrpSpPr/>
        <p:nvPr/>
      </p:nvGrpSpPr>
      <p:grpSpPr>
        <a:xfrm>
          <a:off x="0" y="0"/>
          <a:ext cx="0" cy="0"/>
          <a:chOff x="0" y="0"/>
          <a:chExt cx="0" cy="0"/>
        </a:xfrm>
      </p:grpSpPr>
      <p:sp>
        <p:nvSpPr>
          <p:cNvPr id="1730" name="Google Shape;1730;p113"/>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31" name="Google Shape;1731;p11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113"/>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Case Law Spotlight</a:t>
            </a:r>
            <a:endParaRPr dirty="0"/>
          </a:p>
        </p:txBody>
      </p:sp>
      <p:sp>
        <p:nvSpPr>
          <p:cNvPr id="1733" name="Google Shape;1733;p113"/>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34" name="Google Shape;1734;p113"/>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35" name="Google Shape;1735;p113"/>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36" name="Google Shape;1736;p113"/>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dirty="0">
                <a:solidFill>
                  <a:schemeClr val="lt1"/>
                </a:solidFill>
              </a:rPr>
              <a:t>Right to Restitution</a:t>
            </a:r>
            <a:endParaRPr dirty="0"/>
          </a:p>
          <a:p>
            <a:pPr marL="228600" lvl="0" indent="-228600" algn="l" rtl="0">
              <a:lnSpc>
                <a:spcPct val="120000"/>
              </a:lnSpc>
              <a:spcBef>
                <a:spcPts val="1000"/>
              </a:spcBef>
              <a:spcAft>
                <a:spcPts val="0"/>
              </a:spcAft>
              <a:buSzPts val="2000"/>
              <a:buChar char="•"/>
            </a:pPr>
            <a:r>
              <a:rPr lang="en-US" dirty="0">
                <a:solidFill>
                  <a:schemeClr val="lt1"/>
                </a:solidFill>
              </a:rPr>
              <a:t>The Ohio Supreme Court held that restitution cannot be ordered for victim lost wages, mileage, etc. incurred in attending court proceedings. </a:t>
            </a:r>
            <a:endParaRPr dirty="0"/>
          </a:p>
          <a:p>
            <a:pPr marL="685800" lvl="1" indent="-228600" algn="l" rtl="0">
              <a:lnSpc>
                <a:spcPct val="120000"/>
              </a:lnSpc>
              <a:spcBef>
                <a:spcPts val="500"/>
              </a:spcBef>
              <a:spcAft>
                <a:spcPts val="0"/>
              </a:spcAft>
              <a:buSzPts val="1800"/>
              <a:buChar char="•"/>
            </a:pPr>
            <a:r>
              <a:rPr lang="en-US" i="1" dirty="0">
                <a:solidFill>
                  <a:schemeClr val="lt1"/>
                </a:solidFill>
              </a:rPr>
              <a:t>State v. </a:t>
            </a:r>
            <a:r>
              <a:rPr lang="en-US" i="1" dirty="0" err="1">
                <a:solidFill>
                  <a:schemeClr val="lt1"/>
                </a:solidFill>
              </a:rPr>
              <a:t>Yerkey</a:t>
            </a:r>
            <a:r>
              <a:rPr lang="en-US" dirty="0">
                <a:solidFill>
                  <a:schemeClr val="lt1"/>
                </a:solidFill>
              </a:rPr>
              <a:t>, 2022-Ohio-4298, ¶ 16. </a:t>
            </a:r>
            <a:endParaRPr dirty="0"/>
          </a:p>
        </p:txBody>
      </p:sp>
      <p:pic>
        <p:nvPicPr>
          <p:cNvPr id="1737" name="Google Shape;1737;p11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EAE6FF46-1B3D-7D28-DE5B-F81F06B749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pic>
        <p:nvPicPr>
          <p:cNvPr id="2" name="Picture 1">
            <a:extLst>
              <a:ext uri="{FF2B5EF4-FFF2-40B4-BE49-F238E27FC236}">
                <a16:creationId xmlns:a16="http://schemas.microsoft.com/office/drawing/2014/main" xmlns="" id="{853ED312-6A14-A340-D2E0-DAB94597DA31}"/>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7452D26E-A465-8454-54D6-72150EED016F}"/>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3"/>
        <p:cNvGrpSpPr/>
        <p:nvPr/>
      </p:nvGrpSpPr>
      <p:grpSpPr>
        <a:xfrm>
          <a:off x="0" y="0"/>
          <a:ext cx="0" cy="0"/>
          <a:chOff x="0" y="0"/>
          <a:chExt cx="0" cy="0"/>
        </a:xfrm>
      </p:grpSpPr>
      <p:sp>
        <p:nvSpPr>
          <p:cNvPr id="1804" name="Google Shape;1804;p120"/>
          <p:cNvSpPr/>
          <p:nvPr/>
        </p:nvSpPr>
        <p:spPr>
          <a:xfrm>
            <a:off x="2" y="0"/>
            <a:ext cx="1219169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805" name="Google Shape;1805;p120"/>
          <p:cNvPicPr preferRelativeResize="0"/>
          <p:nvPr/>
        </p:nvPicPr>
        <p:blipFill rotWithShape="1">
          <a:blip r:embed="rId3">
            <a:alphaModFix amt="50000"/>
          </a:blip>
          <a:srcRect t="27887" r="-1" b="34705"/>
          <a:stretch/>
        </p:blipFill>
        <p:spPr>
          <a:xfrm>
            <a:off x="305" y="10"/>
            <a:ext cx="12191695" cy="6857990"/>
          </a:xfrm>
          <a:prstGeom prst="rect">
            <a:avLst/>
          </a:prstGeom>
          <a:noFill/>
          <a:ln>
            <a:noFill/>
          </a:ln>
        </p:spPr>
      </p:pic>
      <p:sp>
        <p:nvSpPr>
          <p:cNvPr id="1806" name="Google Shape;1806;p120"/>
          <p:cNvSpPr/>
          <p:nvPr/>
        </p:nvSpPr>
        <p:spPr>
          <a:xfrm>
            <a:off x="0" y="1193800"/>
            <a:ext cx="12192000" cy="5664199"/>
          </a:xfrm>
          <a:prstGeom prst="rect">
            <a:avLst/>
          </a:prstGeom>
          <a:gradFill>
            <a:gsLst>
              <a:gs pos="0">
                <a:srgbClr val="3C3C3C">
                  <a:alpha val="3529"/>
                </a:srgbClr>
              </a:gs>
              <a:gs pos="100000">
                <a:srgbClr val="4D4D4D"/>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07" name="Google Shape;1807;p120"/>
          <p:cNvSpPr txBox="1">
            <a:spLocks noGrp="1"/>
          </p:cNvSpPr>
          <p:nvPr>
            <p:ph type="ctrTitle"/>
          </p:nvPr>
        </p:nvSpPr>
        <p:spPr>
          <a:xfrm>
            <a:off x="4976636" y="992221"/>
            <a:ext cx="6247308" cy="4873558"/>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800"/>
              <a:buFont typeface="Century Gothic"/>
              <a:buNone/>
            </a:pPr>
            <a:r>
              <a:rPr lang="en-US" sz="4800" dirty="0"/>
              <a:t>Post-Conviction:</a:t>
            </a:r>
            <a:br>
              <a:rPr lang="en-US" sz="4800" dirty="0"/>
            </a:br>
            <a:r>
              <a:rPr lang="en-US" sz="4800" dirty="0"/>
              <a:t>Prison</a:t>
            </a:r>
            <a:endParaRPr dirty="0"/>
          </a:p>
        </p:txBody>
      </p:sp>
      <p:sp>
        <p:nvSpPr>
          <p:cNvPr id="1808" name="Google Shape;1808;p120"/>
          <p:cNvSpPr txBox="1">
            <a:spLocks noGrp="1"/>
          </p:cNvSpPr>
          <p:nvPr>
            <p:ph type="subTitle" idx="1"/>
          </p:nvPr>
        </p:nvSpPr>
        <p:spPr>
          <a:xfrm>
            <a:off x="968056" y="996610"/>
            <a:ext cx="3363901" cy="4864780"/>
          </a:xfrm>
          <a:prstGeom prst="rect">
            <a:avLst/>
          </a:prstGeom>
          <a:noFill/>
          <a:ln>
            <a:noFill/>
          </a:ln>
        </p:spPr>
        <p:txBody>
          <a:bodyPr spcFirstLastPara="1" wrap="square" lIns="91425" tIns="91425" rIns="91425" bIns="91425" anchor="ctr" anchorCtr="0">
            <a:normAutofit/>
          </a:bodyPr>
          <a:lstStyle/>
          <a:p>
            <a:pPr marL="0" lvl="0" indent="0" algn="r" rtl="0">
              <a:lnSpc>
                <a:spcPct val="120000"/>
              </a:lnSpc>
              <a:spcBef>
                <a:spcPts val="0"/>
              </a:spcBef>
              <a:spcAft>
                <a:spcPts val="0"/>
              </a:spcAft>
              <a:buSzPts val="2000"/>
              <a:buNone/>
            </a:pPr>
            <a:r>
              <a:rPr lang="en-US" sz="2000"/>
              <a:t>Phases of the Criminal Justice Process</a:t>
            </a:r>
            <a:endParaRPr/>
          </a:p>
        </p:txBody>
      </p:sp>
      <p:pic>
        <p:nvPicPr>
          <p:cNvPr id="1809" name="Google Shape;1809;p120"/>
          <p:cNvPicPr preferRelativeResize="0"/>
          <p:nvPr/>
        </p:nvPicPr>
        <p:blipFill rotWithShape="1">
          <a:blip r:embed="rId4">
            <a:alphaModFix/>
          </a:blip>
          <a:srcRect l="-116" t="474" r="66353" b="36564"/>
          <a:stretch/>
        </p:blipFill>
        <p:spPr>
          <a:xfrm rot="-5400000">
            <a:off x="2735573" y="3351276"/>
            <a:ext cx="3849624" cy="155448"/>
          </a:xfrm>
          <a:prstGeom prst="rect">
            <a:avLst/>
          </a:prstGeom>
          <a:noFill/>
          <a:ln>
            <a:noFill/>
          </a:ln>
        </p:spPr>
      </p:pic>
      <p:sp>
        <p:nvSpPr>
          <p:cNvPr id="4" name="Slide Number Placeholder 3">
            <a:extLst>
              <a:ext uri="{FF2B5EF4-FFF2-40B4-BE49-F238E27FC236}">
                <a16:creationId xmlns:a16="http://schemas.microsoft.com/office/drawing/2014/main" xmlns="" id="{2064DAFB-6BCD-7433-8ACE-E83D4663DCDF}"/>
              </a:ext>
            </a:extLst>
          </p:cNvPr>
          <p:cNvSpPr>
            <a:spLocks noGrp="1"/>
          </p:cNvSpPr>
          <p:nvPr>
            <p:ph type="sldNum" idx="12"/>
          </p:nvPr>
        </p:nvSpPr>
        <p:spPr>
          <a:solidFill>
            <a:schemeClr val="dk1"/>
          </a:solidFill>
        </p:spPr>
        <p:txBody>
          <a:bodyPr/>
          <a:lstStyle/>
          <a:p>
            <a:pPr marL="0" lvl="0" indent="0" algn="r" rtl="0">
              <a:spcBef>
                <a:spcPts val="0"/>
              </a:spcBef>
              <a:spcAft>
                <a:spcPts val="0"/>
              </a:spcAft>
              <a:buNone/>
            </a:pPr>
            <a:fld id="{00000000-1234-1234-1234-123412341234}" type="slidenum">
              <a:rPr lang="en-US" smtClean="0"/>
              <a:t>39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808">
                                            <p:txEl>
                                              <p:pRg st="0" end="0"/>
                                            </p:txEl>
                                          </p:spTgt>
                                        </p:tgtEl>
                                        <p:attrNameLst>
                                          <p:attrName>style.visibility</p:attrName>
                                        </p:attrNameLst>
                                      </p:cBhvr>
                                      <p:to>
                                        <p:strVal val="visible"/>
                                      </p:to>
                                    </p:set>
                                    <p:animEffect transition="in" filter="fade">
                                      <p:cBhvr>
                                        <p:cTn id="7" dur="700"/>
                                        <p:tgtEl>
                                          <p:spTgt spid="1808">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807"/>
                                        </p:tgtEl>
                                        <p:attrNameLst>
                                          <p:attrName>style.visibility</p:attrName>
                                        </p:attrNameLst>
                                      </p:cBhvr>
                                      <p:to>
                                        <p:strVal val="visible"/>
                                      </p:to>
                                    </p:set>
                                    <p:animEffect transition="in" filter="fade">
                                      <p:cBhvr>
                                        <p:cTn id="10" dur="700"/>
                                        <p:tgtEl>
                                          <p:spTgt spid="1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0"/>
          <p:cNvSpPr txBox="1">
            <a:spLocks noGrp="1"/>
          </p:cNvSpPr>
          <p:nvPr>
            <p:ph type="title"/>
          </p:nvPr>
        </p:nvSpPr>
        <p:spPr>
          <a:xfrm>
            <a:off x="1130270" y="953324"/>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Who is “directly and proximately harmed”?</a:t>
            </a:r>
            <a:endParaRPr/>
          </a:p>
        </p:txBody>
      </p:sp>
      <p:grpSp>
        <p:nvGrpSpPr>
          <p:cNvPr id="409" name="Google Shape;409;p20"/>
          <p:cNvGrpSpPr/>
          <p:nvPr/>
        </p:nvGrpSpPr>
        <p:grpSpPr>
          <a:xfrm>
            <a:off x="1130270" y="2918749"/>
            <a:ext cx="9603274" cy="1800614"/>
            <a:chOff x="0" y="746980"/>
            <a:chExt cx="9603274" cy="1800614"/>
          </a:xfrm>
        </p:grpSpPr>
        <p:sp>
          <p:nvSpPr>
            <p:cNvPr id="410" name="Google Shape;410;p20"/>
            <p:cNvSpPr/>
            <p:nvPr/>
          </p:nvSpPr>
          <p:spPr>
            <a:xfrm>
              <a:off x="0" y="746980"/>
              <a:ext cx="3001023" cy="1800614"/>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0"/>
            <p:cNvSpPr txBox="1"/>
            <p:nvPr/>
          </p:nvSpPr>
          <p:spPr>
            <a:xfrm>
              <a:off x="0" y="746980"/>
              <a:ext cx="3001023" cy="1800614"/>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Parents of child victims?</a:t>
              </a:r>
              <a:endParaRPr sz="1400" b="0" i="0" u="none" strike="noStrike" cap="none">
                <a:solidFill>
                  <a:srgbClr val="000000"/>
                </a:solidFill>
                <a:latin typeface="Arial"/>
                <a:ea typeface="Arial"/>
                <a:cs typeface="Arial"/>
                <a:sym typeface="Arial"/>
              </a:endParaRPr>
            </a:p>
          </p:txBody>
        </p:sp>
        <p:sp>
          <p:nvSpPr>
            <p:cNvPr id="412" name="Google Shape;412;p20"/>
            <p:cNvSpPr/>
            <p:nvPr/>
          </p:nvSpPr>
          <p:spPr>
            <a:xfrm>
              <a:off x="3301125" y="746980"/>
              <a:ext cx="3001023" cy="1800614"/>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0"/>
            <p:cNvSpPr txBox="1"/>
            <p:nvPr/>
          </p:nvSpPr>
          <p:spPr>
            <a:xfrm>
              <a:off x="3301125" y="746980"/>
              <a:ext cx="3001023" cy="1800614"/>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Families of homicide victims?</a:t>
              </a:r>
              <a:endParaRPr sz="1400" b="0" i="0" u="none" strike="noStrike" cap="none">
                <a:solidFill>
                  <a:srgbClr val="000000"/>
                </a:solidFill>
                <a:latin typeface="Arial"/>
                <a:ea typeface="Arial"/>
                <a:cs typeface="Arial"/>
                <a:sym typeface="Arial"/>
              </a:endParaRPr>
            </a:p>
          </p:txBody>
        </p:sp>
        <p:sp>
          <p:nvSpPr>
            <p:cNvPr id="414" name="Google Shape;414;p20"/>
            <p:cNvSpPr/>
            <p:nvPr/>
          </p:nvSpPr>
          <p:spPr>
            <a:xfrm>
              <a:off x="6602251" y="746980"/>
              <a:ext cx="3001023" cy="1800614"/>
            </a:xfrm>
            <a:prstGeom prst="rect">
              <a:avLst/>
            </a:prstGeom>
            <a:solidFill>
              <a:srgbClr val="405588"/>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0"/>
            <p:cNvSpPr txBox="1"/>
            <p:nvPr/>
          </p:nvSpPr>
          <p:spPr>
            <a:xfrm>
              <a:off x="6602251" y="746980"/>
              <a:ext cx="3001023" cy="1800614"/>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Others?</a:t>
              </a:r>
              <a:endParaRPr sz="1400" b="0" i="0" u="none" strike="noStrike" cap="none">
                <a:solidFill>
                  <a:srgbClr val="000000"/>
                </a:solidFill>
                <a:latin typeface="Arial"/>
                <a:ea typeface="Arial"/>
                <a:cs typeface="Arial"/>
                <a:sym typeface="Arial"/>
              </a:endParaRPr>
            </a:p>
          </p:txBody>
        </p:sp>
      </p:grpSp>
      <p:pic>
        <p:nvPicPr>
          <p:cNvPr id="416" name="Google Shape;416;p20"/>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8518183-9E43-C5B9-C312-4BFD8627FE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2" name="Picture 1">
            <a:extLst>
              <a:ext uri="{FF2B5EF4-FFF2-40B4-BE49-F238E27FC236}">
                <a16:creationId xmlns:a16="http://schemas.microsoft.com/office/drawing/2014/main" xmlns="" id="{71D1FF18-D1F0-F6C2-37AB-71028E5F651C}"/>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6F9C4A55-B6D9-D7A4-366A-236FB5DF7F2A}"/>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628783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65"/>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4" name="Google Shape;1044;p65"/>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5" name="Google Shape;1045;p65"/>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VRR Form Process Cont’d</a:t>
            </a:r>
            <a:endParaRPr dirty="0"/>
          </a:p>
        </p:txBody>
      </p:sp>
      <p:sp>
        <p:nvSpPr>
          <p:cNvPr id="1046" name="Google Shape;1046;p65"/>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7" name="Google Shape;1047;p65"/>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8" name="Google Shape;1048;p65"/>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49" name="Google Shape;1049;p65"/>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228600" lvl="0" indent="-228600">
              <a:spcBef>
                <a:spcPts val="0"/>
              </a:spcBef>
              <a:buSzPts val="2000"/>
            </a:pPr>
            <a:r>
              <a:rPr lang="en-US" dirty="0">
                <a:solidFill>
                  <a:schemeClr val="lt1"/>
                </a:solidFill>
              </a:rPr>
              <a:t>If a defendant is convicted and sentenced to incarceration, the court must ask the victim if the victim wishes to update the </a:t>
            </a:r>
            <a:r>
              <a:rPr lang="en-US">
                <a:solidFill>
                  <a:schemeClr val="lt1"/>
                </a:solidFill>
              </a:rPr>
              <a:t>VRR form.</a:t>
            </a:r>
            <a:endParaRPr dirty="0">
              <a:solidFill>
                <a:schemeClr val="lt1"/>
              </a:solidFill>
            </a:endParaRPr>
          </a:p>
        </p:txBody>
      </p:sp>
      <p:pic>
        <p:nvPicPr>
          <p:cNvPr id="1050" name="Google Shape;1050;p6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C96E3CC2-7C50-6BAB-A839-8F17DB343C4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fld id="{00000000-1234-1234-1234-123412341234}" type="slidenum">
              <a:rPr kumimoji="0" lang="en-US" sz="2800" b="0" i="0" u="none" strike="noStrike" kern="0" cap="none" spc="0" normalizeH="0" baseline="0" noProof="0" smtClean="0">
                <a:ln>
                  <a:noFill/>
                </a:ln>
                <a:solidFill>
                  <a:srgbClr val="415588"/>
                </a:solidFill>
                <a:effectLst/>
                <a:uLnTx/>
                <a:uFillTx/>
                <a:latin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2800"/>
                <a:buFont typeface="Arial"/>
                <a:buNone/>
                <a:tabLst/>
                <a:defRPr/>
              </a:pPr>
              <a:t>40</a:t>
            </a:fld>
            <a:endParaRPr kumimoji="0" lang="en-US" sz="2800" b="0" i="0" u="none" strike="noStrike" kern="0" cap="none" spc="0" normalizeH="0" baseline="0" noProof="0">
              <a:ln>
                <a:noFill/>
              </a:ln>
              <a:solidFill>
                <a:srgbClr val="415588"/>
              </a:solidFill>
              <a:effectLst/>
              <a:uLnTx/>
              <a:uFillTx/>
              <a:latin typeface="Century Gothic"/>
              <a:sym typeface="Century Gothic"/>
            </a:endParaRPr>
          </a:p>
        </p:txBody>
      </p:sp>
      <p:pic>
        <p:nvPicPr>
          <p:cNvPr id="2" name="Picture 1">
            <a:extLst>
              <a:ext uri="{FF2B5EF4-FFF2-40B4-BE49-F238E27FC236}">
                <a16:creationId xmlns:a16="http://schemas.microsoft.com/office/drawing/2014/main" xmlns="" id="{004CC00D-FCAB-54F9-71E3-6BE860354D28}"/>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E3AE2AC0-6984-A617-07E3-CDA3F7868E5D}"/>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009885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13"/>
        <p:cNvGrpSpPr/>
        <p:nvPr/>
      </p:nvGrpSpPr>
      <p:grpSpPr>
        <a:xfrm>
          <a:off x="0" y="0"/>
          <a:ext cx="0" cy="0"/>
          <a:chOff x="0" y="0"/>
          <a:chExt cx="0" cy="0"/>
        </a:xfrm>
      </p:grpSpPr>
      <p:sp>
        <p:nvSpPr>
          <p:cNvPr id="1814" name="Google Shape;1814;p121"/>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15" name="Google Shape;1815;p121"/>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16" name="Google Shape;1816;p121"/>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a:t>Right to Notice: Ohio Constitution, Article I, Section 10a(A)(5)</a:t>
            </a:r>
            <a:endParaRPr/>
          </a:p>
        </p:txBody>
      </p:sp>
      <p:grpSp>
        <p:nvGrpSpPr>
          <p:cNvPr id="1817" name="Google Shape;1817;p121"/>
          <p:cNvGrpSpPr/>
          <p:nvPr/>
        </p:nvGrpSpPr>
        <p:grpSpPr>
          <a:xfrm>
            <a:off x="5100021" y="638300"/>
            <a:ext cx="6409605" cy="4858625"/>
            <a:chOff x="7807230" y="2012810"/>
            <a:chExt cx="3251252" cy="3459865"/>
          </a:xfrm>
        </p:grpSpPr>
        <p:sp>
          <p:nvSpPr>
            <p:cNvPr id="1818" name="Google Shape;1818;p121"/>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19" name="Google Shape;1819;p121"/>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20" name="Google Shape;1820;p121"/>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21" name="Google Shape;1821;p121"/>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dirty="0">
                <a:solidFill>
                  <a:srgbClr val="000000"/>
                </a:solidFill>
              </a:rPr>
              <a:t>Under </a:t>
            </a:r>
            <a:r>
              <a:rPr lang="en-US" dirty="0" err="1">
                <a:solidFill>
                  <a:srgbClr val="000000"/>
                </a:solidFill>
              </a:rPr>
              <a:t>Marsy’s</a:t>
            </a:r>
            <a:r>
              <a:rPr lang="en-US" dirty="0">
                <a:solidFill>
                  <a:srgbClr val="000000"/>
                </a:solidFill>
              </a:rPr>
              <a:t> Law, upon request, victims are entitled to notice of any release or escape of the offender.</a:t>
            </a:r>
            <a:endParaRPr dirty="0"/>
          </a:p>
          <a:p>
            <a:pPr marL="0" lvl="0" indent="0" algn="l" rtl="0">
              <a:lnSpc>
                <a:spcPct val="120000"/>
              </a:lnSpc>
              <a:spcBef>
                <a:spcPts val="1000"/>
              </a:spcBef>
              <a:spcAft>
                <a:spcPts val="0"/>
              </a:spcAft>
              <a:buSzPts val="2000"/>
              <a:buNone/>
            </a:pPr>
            <a:endParaRPr dirty="0">
              <a:solidFill>
                <a:srgbClr val="000000"/>
              </a:solidFill>
            </a:endParaRPr>
          </a:p>
        </p:txBody>
      </p:sp>
      <p:cxnSp>
        <p:nvCxnSpPr>
          <p:cNvPr id="1822" name="Google Shape;1822;p121"/>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23" name="Google Shape;1823;p121"/>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pic>
        <p:nvPicPr>
          <p:cNvPr id="1824" name="Google Shape;1824;p121"/>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852EE7AE-F7FC-FC1D-948D-908C4DA57D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pic>
        <p:nvPicPr>
          <p:cNvPr id="2" name="Picture 1">
            <a:extLst>
              <a:ext uri="{FF2B5EF4-FFF2-40B4-BE49-F238E27FC236}">
                <a16:creationId xmlns:a16="http://schemas.microsoft.com/office/drawing/2014/main" xmlns="" id="{0CA1C1E7-0482-8548-9085-AE4E158B5F29}"/>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740E2BC1-D843-26E6-2400-3C64931F3CF7}"/>
              </a:ext>
            </a:extLst>
          </p:cNvPr>
          <p:cNvPicPr>
            <a:picLocks noChangeAspect="1"/>
          </p:cNvPicPr>
          <p:nvPr/>
        </p:nvPicPr>
        <p:blipFill>
          <a:blip r:embed="rId6"/>
          <a:stretch>
            <a:fillRect/>
          </a:stretch>
        </p:blipFill>
        <p:spPr>
          <a:xfrm>
            <a:off x="4109775" y="6088755"/>
            <a:ext cx="2914023" cy="79618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28"/>
        <p:cNvGrpSpPr/>
        <p:nvPr/>
      </p:nvGrpSpPr>
      <p:grpSpPr>
        <a:xfrm>
          <a:off x="0" y="0"/>
          <a:ext cx="0" cy="0"/>
          <a:chOff x="0" y="0"/>
          <a:chExt cx="0" cy="0"/>
        </a:xfrm>
      </p:grpSpPr>
      <p:sp>
        <p:nvSpPr>
          <p:cNvPr id="1829" name="Google Shape;1829;p122"/>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Notice: RC 2930.16</a:t>
            </a:r>
            <a:endParaRPr/>
          </a:p>
        </p:txBody>
      </p:sp>
      <p:sp>
        <p:nvSpPr>
          <p:cNvPr id="1833" name="Google Shape;1833;p122"/>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dirty="0"/>
              <a:t>Upon request, prosecutors must notify victims of:</a:t>
            </a:r>
            <a:endParaRPr dirty="0"/>
          </a:p>
          <a:p>
            <a:pPr marL="914400" lvl="1" indent="-457200" algn="l" rtl="0">
              <a:lnSpc>
                <a:spcPct val="120000"/>
              </a:lnSpc>
              <a:spcBef>
                <a:spcPts val="500"/>
              </a:spcBef>
              <a:spcAft>
                <a:spcPts val="0"/>
              </a:spcAft>
              <a:buSzPts val="1800"/>
              <a:buFont typeface="Century Gothic"/>
              <a:buAutoNum type="arabicPeriod"/>
            </a:pPr>
            <a:r>
              <a:rPr lang="en-US" dirty="0"/>
              <a:t>Incarceration and release date of offenders</a:t>
            </a:r>
            <a:endParaRPr dirty="0"/>
          </a:p>
          <a:p>
            <a:pPr marL="914400" lvl="1" indent="-457200" algn="l" rtl="0">
              <a:lnSpc>
                <a:spcPct val="120000"/>
              </a:lnSpc>
              <a:spcBef>
                <a:spcPts val="500"/>
              </a:spcBef>
              <a:spcAft>
                <a:spcPts val="0"/>
              </a:spcAft>
              <a:buSzPts val="1800"/>
              <a:buFont typeface="Century Gothic"/>
              <a:buAutoNum type="arabicPeriod"/>
            </a:pPr>
            <a:r>
              <a:rPr lang="en-US" dirty="0"/>
              <a:t>Information on Ohio Department of Rehabilitation and Correction (DRC) or Ohio Department of Youth Services (DYS) Office of Victims’ Services</a:t>
            </a:r>
            <a:endParaRPr dirty="0"/>
          </a:p>
          <a:p>
            <a:pPr marL="914400" lvl="1" indent="-457200" algn="l" rtl="0">
              <a:lnSpc>
                <a:spcPct val="120000"/>
              </a:lnSpc>
              <a:spcBef>
                <a:spcPts val="500"/>
              </a:spcBef>
              <a:spcAft>
                <a:spcPts val="0"/>
              </a:spcAft>
              <a:buSzPts val="1800"/>
              <a:buFont typeface="Century Gothic"/>
              <a:buAutoNum type="arabicPeriod"/>
            </a:pPr>
            <a:r>
              <a:rPr lang="en-US" dirty="0"/>
              <a:t>Hearings on judicial release</a:t>
            </a:r>
          </a:p>
          <a:p>
            <a:pPr lvl="2" indent="-457200">
              <a:buFont typeface="Century Gothic"/>
              <a:buAutoNum type="arabicPeriod"/>
            </a:pPr>
            <a:r>
              <a:rPr lang="en-US" dirty="0"/>
              <a:t>If judicial release is being considered, the court must inform the prosecutor at least seven days before the hearing.</a:t>
            </a:r>
          </a:p>
          <a:p>
            <a:pPr lvl="2" indent="-457200">
              <a:buFont typeface="Century Gothic"/>
              <a:buAutoNum type="arabicPeriod"/>
            </a:pPr>
            <a:r>
              <a:rPr lang="en-US" dirty="0"/>
              <a:t>The prosecutor must then notify the victim and representative of the hearing, and the right to be present and heard.</a:t>
            </a:r>
          </a:p>
        </p:txBody>
      </p:sp>
      <p:pic>
        <p:nvPicPr>
          <p:cNvPr id="1834" name="Google Shape;1834;p12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A6AC6A12-D278-9D6E-AC4D-D83358B2F9CB}"/>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42</a:t>
            </a:fld>
            <a:endParaRPr lang="en-US" dirty="0"/>
          </a:p>
        </p:txBody>
      </p:sp>
      <p:pic>
        <p:nvPicPr>
          <p:cNvPr id="2" name="Picture 1">
            <a:extLst>
              <a:ext uri="{FF2B5EF4-FFF2-40B4-BE49-F238E27FC236}">
                <a16:creationId xmlns:a16="http://schemas.microsoft.com/office/drawing/2014/main" xmlns="" id="{6070224B-19D3-B774-AF1A-BA2A341F6B5E}"/>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398781E1-EBF4-EF94-1656-8C1CB503861E}"/>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65"/>
          <p:cNvSpPr/>
          <p:nvPr/>
        </p:nvSpPr>
        <p:spPr>
          <a:xfrm>
            <a:off x="305"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4" name="Google Shape;1044;p65"/>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65"/>
          <p:cNvSpPr txBox="1">
            <a:spLocks noGrp="1"/>
          </p:cNvSpPr>
          <p:nvPr>
            <p:ph type="title"/>
          </p:nvPr>
        </p:nvSpPr>
        <p:spPr>
          <a:xfrm>
            <a:off x="731520" y="1268898"/>
            <a:ext cx="3572626" cy="4361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dirty="0"/>
              <a:t>Victims’ Rights Request Form Process: RC 2930.16</a:t>
            </a:r>
            <a:endParaRPr dirty="0"/>
          </a:p>
        </p:txBody>
      </p:sp>
      <p:sp>
        <p:nvSpPr>
          <p:cNvPr id="1046" name="Google Shape;1046;p65"/>
          <p:cNvSpPr/>
          <p:nvPr/>
        </p:nvSpPr>
        <p:spPr>
          <a:xfrm>
            <a:off x="4603005" y="676656"/>
            <a:ext cx="6945528" cy="5546173"/>
          </a:xfrm>
          <a:prstGeom prst="rect">
            <a:avLst/>
          </a:prstGeom>
          <a:gradFill>
            <a:gsLst>
              <a:gs pos="0">
                <a:srgbClr val="262626"/>
              </a:gs>
              <a:gs pos="100000">
                <a:srgbClr val="0C0C0C"/>
              </a:gs>
            </a:gsLst>
            <a:lin ang="5400000" scaled="0"/>
          </a:gradFill>
          <a:ln>
            <a:noFill/>
          </a:ln>
          <a:effectLst>
            <a:outerShdw blurRad="127000" dist="2286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7" name="Google Shape;1047;p65"/>
          <p:cNvSpPr/>
          <p:nvPr/>
        </p:nvSpPr>
        <p:spPr>
          <a:xfrm>
            <a:off x="4822710" y="941037"/>
            <a:ext cx="6506118" cy="501741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8" name="Google Shape;1048;p65"/>
          <p:cNvSpPr/>
          <p:nvPr/>
        </p:nvSpPr>
        <p:spPr>
          <a:xfrm>
            <a:off x="4985097" y="1104306"/>
            <a:ext cx="6181344" cy="4690872"/>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49" name="Google Shape;1049;p65"/>
          <p:cNvSpPr txBox="1">
            <a:spLocks noGrp="1"/>
          </p:cNvSpPr>
          <p:nvPr>
            <p:ph type="body" idx="1"/>
          </p:nvPr>
        </p:nvSpPr>
        <p:spPr>
          <a:xfrm>
            <a:off x="5149689" y="1268898"/>
            <a:ext cx="5852160" cy="4361688"/>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2000"/>
              <a:buChar char="•"/>
            </a:pPr>
            <a:r>
              <a:rPr lang="en-US" dirty="0">
                <a:solidFill>
                  <a:schemeClr val="lt1"/>
                </a:solidFill>
              </a:rPr>
              <a:t>On first contact with a victim, the custodial agency must verify the victims’ choices in the VRR form. </a:t>
            </a:r>
          </a:p>
          <a:p>
            <a:pPr marL="228600" lvl="0" indent="-228600" algn="l" rtl="0">
              <a:lnSpc>
                <a:spcPct val="120000"/>
              </a:lnSpc>
              <a:spcBef>
                <a:spcPts val="0"/>
              </a:spcBef>
              <a:spcAft>
                <a:spcPts val="0"/>
              </a:spcAft>
              <a:buSzPts val="2000"/>
              <a:buChar char="•"/>
            </a:pPr>
            <a:r>
              <a:rPr lang="en-US" dirty="0">
                <a:solidFill>
                  <a:schemeClr val="lt1"/>
                </a:solidFill>
              </a:rPr>
              <a:t>If no VRR form was transmitted to the custodial agency, it must send one to the victim.</a:t>
            </a:r>
          </a:p>
          <a:p>
            <a:pPr marL="228600" lvl="0" indent="-228600" algn="l" rtl="0">
              <a:lnSpc>
                <a:spcPct val="120000"/>
              </a:lnSpc>
              <a:spcBef>
                <a:spcPts val="0"/>
              </a:spcBef>
              <a:spcAft>
                <a:spcPts val="0"/>
              </a:spcAft>
              <a:buSzPts val="2000"/>
              <a:buChar char="•"/>
            </a:pPr>
            <a:r>
              <a:rPr lang="en-US" dirty="0">
                <a:solidFill>
                  <a:schemeClr val="lt1"/>
                </a:solidFill>
              </a:rPr>
              <a:t>Any victim by virtue of being directly and proximately harmed by an offense must identify themselves to the custodial agency.</a:t>
            </a:r>
            <a:endParaRPr dirty="0">
              <a:solidFill>
                <a:schemeClr val="lt1"/>
              </a:solidFill>
            </a:endParaRPr>
          </a:p>
        </p:txBody>
      </p:sp>
      <p:pic>
        <p:nvPicPr>
          <p:cNvPr id="1050" name="Google Shape;1050;p6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C96E3CC2-7C50-6BAB-A839-8F17DB343C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pic>
        <p:nvPicPr>
          <p:cNvPr id="2" name="Picture 1">
            <a:extLst>
              <a:ext uri="{FF2B5EF4-FFF2-40B4-BE49-F238E27FC236}">
                <a16:creationId xmlns:a16="http://schemas.microsoft.com/office/drawing/2014/main" xmlns="" id="{35527A3C-1049-0B84-17FD-8EC33CB9A02C}"/>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5BDB8FE9-8B5E-47C5-F964-767F9B9F4557}"/>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67220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Notice and to be Heard: RC 2930.16</a:t>
            </a:r>
            <a:endParaRPr dirty="0"/>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Victims of violent felony offenses of the 1st, 2nd, or 3rd degree** will automatically receive the following notifications from DRC or DYS at least 60 days in advance:</a:t>
            </a:r>
            <a:endParaRPr dirty="0"/>
          </a:p>
          <a:p>
            <a:pPr marL="685800" lvl="1" indent="-228600" algn="l" rtl="0">
              <a:lnSpc>
                <a:spcPct val="120000"/>
              </a:lnSpc>
              <a:spcBef>
                <a:spcPts val="500"/>
              </a:spcBef>
              <a:spcAft>
                <a:spcPts val="0"/>
              </a:spcAft>
              <a:buSzPts val="1800"/>
              <a:buChar char="•"/>
            </a:pPr>
            <a:r>
              <a:rPr lang="en-US" dirty="0"/>
              <a:t>Pardon or commutation </a:t>
            </a:r>
          </a:p>
          <a:p>
            <a:pPr marL="685800" lvl="1" indent="-228600" algn="l" rtl="0">
              <a:lnSpc>
                <a:spcPct val="120000"/>
              </a:lnSpc>
              <a:spcBef>
                <a:spcPts val="500"/>
              </a:spcBef>
              <a:spcAft>
                <a:spcPts val="0"/>
              </a:spcAft>
              <a:buSzPts val="1800"/>
              <a:buChar char="•"/>
            </a:pPr>
            <a:r>
              <a:rPr lang="en-US" dirty="0"/>
              <a:t>Parole, </a:t>
            </a:r>
            <a:r>
              <a:rPr lang="en-US" b="1" dirty="0"/>
              <a:t>including an opportunity to attend parole board hearing and make a statement prior to parole </a:t>
            </a:r>
          </a:p>
          <a:p>
            <a:pPr marL="685800" lvl="1" indent="-228600" algn="l" rtl="0">
              <a:lnSpc>
                <a:spcPct val="120000"/>
              </a:lnSpc>
              <a:spcBef>
                <a:spcPts val="500"/>
              </a:spcBef>
              <a:spcAft>
                <a:spcPts val="0"/>
              </a:spcAft>
              <a:buSzPts val="1800"/>
              <a:buChar char="•"/>
            </a:pPr>
            <a:r>
              <a:rPr lang="en-US" dirty="0"/>
              <a:t>Transfer to transitional control </a:t>
            </a:r>
          </a:p>
          <a:p>
            <a:pPr marL="457200" lvl="1" indent="0" algn="l" rtl="0">
              <a:lnSpc>
                <a:spcPct val="120000"/>
              </a:lnSpc>
              <a:spcBef>
                <a:spcPts val="500"/>
              </a:spcBef>
              <a:spcAft>
                <a:spcPts val="0"/>
              </a:spcAft>
              <a:buSzPts val="1800"/>
              <a:buNone/>
            </a:pPr>
            <a:r>
              <a:rPr lang="en-US" b="1" dirty="0"/>
              <a:t>**Other victims MUST REQUEST these notices</a:t>
            </a:r>
          </a:p>
          <a:p>
            <a:pPr marL="457200" lvl="1" indent="0" algn="l" rtl="0">
              <a:lnSpc>
                <a:spcPct val="120000"/>
              </a:lnSpc>
              <a:spcBef>
                <a:spcPts val="500"/>
              </a:spcBef>
              <a:spcAft>
                <a:spcPts val="0"/>
              </a:spcAft>
              <a:buSzPts val="1800"/>
              <a:buNone/>
            </a:pPr>
            <a:r>
              <a:rPr lang="en-US" dirty="0"/>
              <a:t>These victims also have the right to attend victim conferences with at least three victim family members to discuss the case privately with DRC.</a:t>
            </a:r>
            <a:endParaRPr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pic>
        <p:nvPicPr>
          <p:cNvPr id="2" name="Picture 1">
            <a:extLst>
              <a:ext uri="{FF2B5EF4-FFF2-40B4-BE49-F238E27FC236}">
                <a16:creationId xmlns:a16="http://schemas.microsoft.com/office/drawing/2014/main" xmlns="" id="{5126E266-15C1-5988-D49E-64E3E36B39B2}"/>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9AD7ACDA-543C-0EEB-B78A-016B113D550E}"/>
              </a:ext>
            </a:extLst>
          </p:cNvPr>
          <p:cNvPicPr>
            <a:picLocks noChangeAspect="1"/>
          </p:cNvPicPr>
          <p:nvPr/>
        </p:nvPicPr>
        <p:blipFill>
          <a:blip r:embed="rId5"/>
          <a:stretch>
            <a:fillRect/>
          </a:stretch>
        </p:blipFill>
        <p:spPr>
          <a:xfrm>
            <a:off x="4109775" y="6088755"/>
            <a:ext cx="2914023" cy="79618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a:solidFill>
                  <a:srgbClr val="FFFFFF"/>
                </a:solidFill>
              </a:rPr>
              <a:t>Right to Notice: RC 2930.16</a:t>
            </a:r>
            <a:endParaRPr/>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In addition, victims of violent felony offenses of the 1st, 2nd, or 3rd degree** will receive notice of: </a:t>
            </a:r>
          </a:p>
          <a:p>
            <a:pPr marL="742950" lvl="1" indent="-285750"/>
            <a:r>
              <a:rPr lang="en-US" dirty="0"/>
              <a:t>Escape and recapture within three days</a:t>
            </a:r>
          </a:p>
          <a:p>
            <a:pPr marL="742950" lvl="1" indent="-285750"/>
            <a:r>
              <a:rPr lang="en-US" dirty="0"/>
              <a:t>Death within 30 days</a:t>
            </a:r>
          </a:p>
          <a:p>
            <a:pPr marL="742950" lvl="1" indent="-285750"/>
            <a:r>
              <a:rPr lang="en-US" dirty="0"/>
              <a:t>DRC petition for early release within 30 days</a:t>
            </a:r>
          </a:p>
          <a:p>
            <a:pPr marL="457200" lvl="1" indent="0" algn="l" rtl="0">
              <a:lnSpc>
                <a:spcPct val="120000"/>
              </a:lnSpc>
              <a:spcBef>
                <a:spcPts val="500"/>
              </a:spcBef>
              <a:spcAft>
                <a:spcPts val="0"/>
              </a:spcAft>
              <a:buSzPts val="1800"/>
              <a:buNone/>
            </a:pPr>
            <a:r>
              <a:rPr lang="en-US" b="1" dirty="0"/>
              <a:t>**Other victims MUST REQUEST these notices</a:t>
            </a:r>
          </a:p>
          <a:p>
            <a:pPr marL="457200" lvl="1" indent="0" algn="l" rtl="0">
              <a:lnSpc>
                <a:spcPct val="120000"/>
              </a:lnSpc>
              <a:spcBef>
                <a:spcPts val="500"/>
              </a:spcBef>
              <a:spcAft>
                <a:spcPts val="0"/>
              </a:spcAft>
              <a:buSzPts val="1800"/>
              <a:buNone/>
            </a:pPr>
            <a:endParaRPr lang="en-US" b="1"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pic>
        <p:nvPicPr>
          <p:cNvPr id="2" name="Picture 1">
            <a:extLst>
              <a:ext uri="{FF2B5EF4-FFF2-40B4-BE49-F238E27FC236}">
                <a16:creationId xmlns:a16="http://schemas.microsoft.com/office/drawing/2014/main" xmlns="" id="{F3742D41-1C43-07F3-B34F-42100CAC5580}"/>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C8B49B49-2092-E8FB-F687-D7B150D9C4C6}"/>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713268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Notice: RC 2930.162</a:t>
            </a:r>
            <a:endParaRPr dirty="0"/>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dirty="0"/>
              <a:t>Before the governor grants pardon, commutation, or reprieve for an offense of violence, the governor’s office shall notify victim, representative, and victim counsel of the application for pardon, commutation, or reprieve </a:t>
            </a:r>
            <a:r>
              <a:rPr lang="en-US" b="1" dirty="0"/>
              <a:t>at least 30 days before</a:t>
            </a:r>
            <a:r>
              <a:rPr lang="en-US" dirty="0"/>
              <a:t> issuing decision. </a:t>
            </a:r>
          </a:p>
          <a:p>
            <a:pPr marL="0" lvl="0" indent="0" algn="l" rtl="0">
              <a:lnSpc>
                <a:spcPct val="120000"/>
              </a:lnSpc>
              <a:spcBef>
                <a:spcPts val="0"/>
              </a:spcBef>
              <a:spcAft>
                <a:spcPts val="0"/>
              </a:spcAft>
              <a:buSzPts val="2000"/>
              <a:buNone/>
            </a:pPr>
            <a:endParaRPr lang="en-US" dirty="0"/>
          </a:p>
          <a:p>
            <a:pPr marL="0" lvl="0" indent="0" algn="l" rtl="0">
              <a:lnSpc>
                <a:spcPct val="120000"/>
              </a:lnSpc>
              <a:spcBef>
                <a:spcPts val="0"/>
              </a:spcBef>
              <a:spcAft>
                <a:spcPts val="0"/>
              </a:spcAft>
              <a:buSzPts val="2000"/>
              <a:buNone/>
            </a:pPr>
            <a:r>
              <a:rPr lang="en-US" dirty="0"/>
              <a:t>Victim and representative may submit a written statement and must be informed of this right.</a:t>
            </a:r>
          </a:p>
          <a:p>
            <a:pPr marL="457200" lvl="1" indent="0" algn="l" rtl="0">
              <a:lnSpc>
                <a:spcPct val="120000"/>
              </a:lnSpc>
              <a:spcBef>
                <a:spcPts val="500"/>
              </a:spcBef>
              <a:spcAft>
                <a:spcPts val="0"/>
              </a:spcAft>
              <a:buSzPts val="1800"/>
              <a:buNone/>
            </a:pPr>
            <a:endParaRPr lang="en-US" b="1"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pic>
        <p:nvPicPr>
          <p:cNvPr id="2" name="Picture 1">
            <a:extLst>
              <a:ext uri="{FF2B5EF4-FFF2-40B4-BE49-F238E27FC236}">
                <a16:creationId xmlns:a16="http://schemas.microsoft.com/office/drawing/2014/main" xmlns="" id="{2440C076-89B3-04A2-717B-8FF62D615607}"/>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C66DA882-2748-4C26-9FDE-D9DA164F39CD}"/>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05922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22"/>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be Present and Heard: RC 2930.17</a:t>
            </a:r>
            <a:endParaRPr dirty="0"/>
          </a:p>
        </p:txBody>
      </p:sp>
      <p:sp>
        <p:nvSpPr>
          <p:cNvPr id="1833" name="Google Shape;1833;p122"/>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When determining whether to grant judicial release, a court shall allow victim and representative to be heard orally, in writing or both. </a:t>
            </a:r>
          </a:p>
          <a:p>
            <a:pPr marL="0" indent="0">
              <a:spcBef>
                <a:spcPts val="0"/>
              </a:spcBef>
              <a:buNone/>
            </a:pPr>
            <a:endParaRPr lang="en-US" sz="1800" dirty="0">
              <a:effectLst/>
              <a:latin typeface="Century Gothic" panose="020B0502020202020204" pitchFamily="34" charset="0"/>
              <a:ea typeface="Calibri" panose="020F0502020204030204" pitchFamily="34" charset="0"/>
              <a:cs typeface="Times New Roman (Body CS)"/>
            </a:endParaRP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Defendant may review a copy of the statement and DRC/DYS shall receive a copy.</a:t>
            </a:r>
          </a:p>
          <a:p>
            <a:pPr marL="0" indent="0">
              <a:spcBef>
                <a:spcPts val="0"/>
              </a:spcBef>
              <a:buNone/>
            </a:pPr>
            <a:endParaRPr lang="en-US" sz="1800" dirty="0">
              <a:effectLst/>
              <a:latin typeface="Century Gothic" panose="020B0502020202020204" pitchFamily="34" charset="0"/>
              <a:ea typeface="Calibri" panose="020F0502020204030204" pitchFamily="34" charset="0"/>
              <a:cs typeface="Times New Roman (Body CS)"/>
            </a:endParaRP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 The court must consider any victim’s and representative’s statement.</a:t>
            </a:r>
          </a:p>
          <a:p>
            <a:pPr marL="0" indent="0">
              <a:spcBef>
                <a:spcPts val="0"/>
              </a:spcBef>
              <a:buNone/>
            </a:pPr>
            <a:endParaRPr lang="en-US" sz="1800" dirty="0">
              <a:effectLst/>
              <a:latin typeface="Century Gothic" panose="020B0502020202020204" pitchFamily="34" charset="0"/>
              <a:ea typeface="Calibri" panose="020F0502020204030204" pitchFamily="34" charset="0"/>
              <a:cs typeface="Times New Roman (Body CS)"/>
            </a:endParaRP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 If the court orders release, it shall notify the prosecutor promptly and shall send its journal entry to the custodial agency BEFORE release.</a:t>
            </a: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Body CS)"/>
            </a:endParaRPr>
          </a:p>
        </p:txBody>
      </p:sp>
      <p:pic>
        <p:nvPicPr>
          <p:cNvPr id="1834" name="Google Shape;1834;p12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A6AC6A12-D278-9D6E-AC4D-D83358B2F9CB}"/>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47</a:t>
            </a:fld>
            <a:endParaRPr lang="en-US" dirty="0"/>
          </a:p>
        </p:txBody>
      </p:sp>
      <p:pic>
        <p:nvPicPr>
          <p:cNvPr id="2" name="Picture 1">
            <a:extLst>
              <a:ext uri="{FF2B5EF4-FFF2-40B4-BE49-F238E27FC236}">
                <a16:creationId xmlns:a16="http://schemas.microsoft.com/office/drawing/2014/main" xmlns="" id="{74180595-EF22-A4CD-D527-648C37E2F91E}"/>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CE9E759C-6A34-FC39-D7B6-00E5CB761C28}"/>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407714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38"/>
        <p:cNvGrpSpPr/>
        <p:nvPr/>
      </p:nvGrpSpPr>
      <p:grpSpPr>
        <a:xfrm>
          <a:off x="0" y="0"/>
          <a:ext cx="0" cy="0"/>
          <a:chOff x="0" y="0"/>
          <a:chExt cx="0" cy="0"/>
        </a:xfrm>
      </p:grpSpPr>
      <p:sp>
        <p:nvSpPr>
          <p:cNvPr id="1839" name="Google Shape;1839;p123"/>
          <p:cNvSpPr/>
          <p:nvPr/>
        </p:nvSpPr>
        <p:spPr>
          <a:xfrm>
            <a:off x="303"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0" name="Google Shape;1840;p123"/>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123"/>
          <p:cNvSpPr/>
          <p:nvPr/>
        </p:nvSpPr>
        <p:spPr>
          <a:xfrm>
            <a:off x="0"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42" name="Google Shape;1842;p123"/>
          <p:cNvSpPr txBox="1">
            <a:spLocks noGrp="1"/>
          </p:cNvSpPr>
          <p:nvPr>
            <p:ph type="title"/>
          </p:nvPr>
        </p:nvSpPr>
        <p:spPr>
          <a:xfrm>
            <a:off x="849683" y="1240076"/>
            <a:ext cx="277739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Methods of Notice: RC 2930.06 &amp; 2930.16</a:t>
            </a:r>
            <a:endParaRPr dirty="0"/>
          </a:p>
        </p:txBody>
      </p:sp>
      <p:sp>
        <p:nvSpPr>
          <p:cNvPr id="1843" name="Google Shape;1843;p123"/>
          <p:cNvSpPr txBox="1">
            <a:spLocks noGrp="1"/>
          </p:cNvSpPr>
          <p:nvPr>
            <p:ph type="body" idx="1"/>
          </p:nvPr>
        </p:nvSpPr>
        <p:spPr>
          <a:xfrm>
            <a:off x="4705594" y="1240077"/>
            <a:ext cx="6034827" cy="4916465"/>
          </a:xfrm>
          <a:prstGeom prst="rect">
            <a:avLst/>
          </a:prstGeom>
          <a:noFill/>
          <a:ln>
            <a:noFill/>
          </a:ln>
        </p:spPr>
        <p:txBody>
          <a:bodyPr spcFirstLastPara="1" wrap="square" lIns="91425" tIns="45700" rIns="91425" bIns="45700" anchor="t" anchorCtr="0">
            <a:normAutofit/>
          </a:bodyPr>
          <a:lstStyle/>
          <a:p>
            <a:pPr marL="742950" lvl="1" indent="-285750"/>
            <a:r>
              <a:rPr lang="en-US" dirty="0"/>
              <a:t>Custodial agencies must attempt notice at least three times via either mail, phone, or email.</a:t>
            </a:r>
          </a:p>
          <a:p>
            <a:pPr marL="742950" lvl="1" indent="-285750"/>
            <a:r>
              <a:rPr lang="en-US" dirty="0"/>
              <a:t>Custodial agencies must keep records of attempts to notify including</a:t>
            </a:r>
          </a:p>
          <a:p>
            <a:pPr marL="1200150" lvl="2" indent="-285750"/>
            <a:r>
              <a:rPr lang="en-US" dirty="0"/>
              <a:t>Recipient of notice</a:t>
            </a:r>
          </a:p>
          <a:p>
            <a:pPr marL="1200150" lvl="2" indent="-285750"/>
            <a:r>
              <a:rPr lang="en-US" dirty="0"/>
              <a:t>Date of notice</a:t>
            </a:r>
          </a:p>
          <a:p>
            <a:pPr marL="1200150" lvl="2" indent="-285750"/>
            <a:r>
              <a:rPr lang="en-US" dirty="0"/>
              <a:t>Manner of attempt</a:t>
            </a:r>
          </a:p>
          <a:p>
            <a:pPr marL="1200150" lvl="2" indent="-285750"/>
            <a:r>
              <a:rPr lang="en-US" dirty="0"/>
              <a:t>Person who made attempt</a:t>
            </a:r>
          </a:p>
          <a:p>
            <a:pPr marL="1200150" lvl="2" indent="-285750"/>
            <a:r>
              <a:rPr lang="en-US" dirty="0"/>
              <a:t>Success of notice if applicable</a:t>
            </a:r>
          </a:p>
          <a:p>
            <a:pPr marL="742950" lvl="1" indent="-285750"/>
            <a:r>
              <a:rPr lang="en-US" dirty="0"/>
              <a:t>Records must be kept in such a way to permit public inspection while protecting contact information of victim and representative</a:t>
            </a:r>
          </a:p>
          <a:p>
            <a:pPr marL="457200" lvl="1" indent="0">
              <a:buNone/>
            </a:pPr>
            <a:endParaRPr lang="en-US" dirty="0"/>
          </a:p>
          <a:p>
            <a:pPr marL="457200" lvl="1" indent="0" algn="l" rtl="0">
              <a:lnSpc>
                <a:spcPct val="120000"/>
              </a:lnSpc>
              <a:spcBef>
                <a:spcPts val="500"/>
              </a:spcBef>
              <a:spcAft>
                <a:spcPts val="0"/>
              </a:spcAft>
              <a:buSzPts val="1800"/>
              <a:buNone/>
            </a:pPr>
            <a:endParaRPr lang="en-US" dirty="0"/>
          </a:p>
          <a:p>
            <a:pPr marL="228600" lvl="0" indent="-101600" algn="l" rtl="0">
              <a:lnSpc>
                <a:spcPct val="120000"/>
              </a:lnSpc>
              <a:spcBef>
                <a:spcPts val="1000"/>
              </a:spcBef>
              <a:spcAft>
                <a:spcPts val="0"/>
              </a:spcAft>
              <a:buSzPts val="2000"/>
              <a:buNone/>
            </a:pPr>
            <a:endParaRPr dirty="0"/>
          </a:p>
        </p:txBody>
      </p:sp>
      <p:pic>
        <p:nvPicPr>
          <p:cNvPr id="1844" name="Google Shape;1844;p123"/>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7D4EE201-652D-79A2-21F0-7F9F53BCAB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pic>
        <p:nvPicPr>
          <p:cNvPr id="2" name="Picture 1">
            <a:extLst>
              <a:ext uri="{FF2B5EF4-FFF2-40B4-BE49-F238E27FC236}">
                <a16:creationId xmlns:a16="http://schemas.microsoft.com/office/drawing/2014/main" xmlns="" id="{1BDA7854-6AA7-491F-4AA8-6D33A4038D71}"/>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F0D7E17D-3D99-8101-30FA-9103075C620F}"/>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2074297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48"/>
        <p:cNvGrpSpPr/>
        <p:nvPr/>
      </p:nvGrpSpPr>
      <p:grpSpPr>
        <a:xfrm>
          <a:off x="0" y="0"/>
          <a:ext cx="0" cy="0"/>
          <a:chOff x="0" y="0"/>
          <a:chExt cx="0" cy="0"/>
        </a:xfrm>
      </p:grpSpPr>
      <p:sp>
        <p:nvSpPr>
          <p:cNvPr id="1849" name="Google Shape;1849;p124"/>
          <p:cNvSpPr txBox="1">
            <a:spLocks noGrp="1"/>
          </p:cNvSpPr>
          <p:nvPr>
            <p:ph type="title"/>
          </p:nvPr>
        </p:nvSpPr>
        <p:spPr>
          <a:xfrm>
            <a:off x="1130271" y="2082202"/>
            <a:ext cx="3587428" cy="2104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entury Gothic"/>
              <a:buNone/>
            </a:pPr>
            <a:r>
              <a:rPr lang="en-US"/>
              <a:t>Right to Safety: VINE</a:t>
            </a:r>
            <a:endParaRPr/>
          </a:p>
        </p:txBody>
      </p:sp>
      <p:sp>
        <p:nvSpPr>
          <p:cNvPr id="1850" name="Google Shape;1850;p124"/>
          <p:cNvSpPr txBox="1">
            <a:spLocks noGrp="1"/>
          </p:cNvSpPr>
          <p:nvPr>
            <p:ph type="body" idx="1"/>
          </p:nvPr>
        </p:nvSpPr>
        <p:spPr>
          <a:xfrm>
            <a:off x="5041969" y="953324"/>
            <a:ext cx="5691357" cy="239503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Advocates or prosecutors should talk to victims about VINE (Victim Information and Notification Everyday—vinelink.com) to track incarcerated offenders.</a:t>
            </a:r>
            <a:endParaRPr/>
          </a:p>
          <a:p>
            <a:pPr marL="0" lvl="0" indent="0" algn="l" rtl="0">
              <a:lnSpc>
                <a:spcPct val="120000"/>
              </a:lnSpc>
              <a:spcBef>
                <a:spcPts val="1000"/>
              </a:spcBef>
              <a:spcAft>
                <a:spcPts val="0"/>
              </a:spcAft>
              <a:buSzPts val="2000"/>
              <a:buNone/>
            </a:pPr>
            <a:endParaRPr/>
          </a:p>
        </p:txBody>
      </p:sp>
      <p:pic>
        <p:nvPicPr>
          <p:cNvPr id="1851" name="Google Shape;1851;p124"/>
          <p:cNvPicPr preferRelativeResize="0"/>
          <p:nvPr/>
        </p:nvPicPr>
        <p:blipFill rotWithShape="1">
          <a:blip r:embed="rId3">
            <a:alphaModFix/>
          </a:blip>
          <a:srcRect/>
          <a:stretch/>
        </p:blipFill>
        <p:spPr>
          <a:xfrm>
            <a:off x="5041969" y="4283863"/>
            <a:ext cx="5687126" cy="568712"/>
          </a:xfrm>
          <a:prstGeom prst="rect">
            <a:avLst/>
          </a:prstGeom>
          <a:noFill/>
          <a:ln>
            <a:noFill/>
          </a:ln>
        </p:spPr>
      </p:pic>
      <p:pic>
        <p:nvPicPr>
          <p:cNvPr id="1852" name="Google Shape;1852;p124"/>
          <p:cNvPicPr preferRelativeResize="0"/>
          <p:nvPr/>
        </p:nvPicPr>
        <p:blipFill rotWithShape="1">
          <a:blip r:embed="rId4">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F7774489-63FE-9A9F-B053-5463CB4637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pic>
        <p:nvPicPr>
          <p:cNvPr id="2" name="Picture 1">
            <a:extLst>
              <a:ext uri="{FF2B5EF4-FFF2-40B4-BE49-F238E27FC236}">
                <a16:creationId xmlns:a16="http://schemas.microsoft.com/office/drawing/2014/main" xmlns="" id="{3B3FD2E0-6327-3554-82A0-B93769AC3DF1}"/>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202D72CF-0F5E-953D-1CB5-027F0DAE82CF}"/>
              </a:ext>
            </a:extLst>
          </p:cNvPr>
          <p:cNvPicPr>
            <a:picLocks noChangeAspect="1"/>
          </p:cNvPicPr>
          <p:nvPr/>
        </p:nvPicPr>
        <p:blipFill>
          <a:blip r:embed="rId6"/>
          <a:stretch>
            <a:fillRect/>
          </a:stretch>
        </p:blipFill>
        <p:spPr>
          <a:xfrm>
            <a:off x="4109775" y="6088755"/>
            <a:ext cx="2914023" cy="7961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9" name="Google Shape;399;p19"/>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9"/>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1" name="Google Shape;401;p19"/>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RC 2930.044</a:t>
            </a:r>
            <a:endParaRPr dirty="0"/>
          </a:p>
        </p:txBody>
      </p:sp>
      <p:sp>
        <p:nvSpPr>
          <p:cNvPr id="402" name="Google Shape;402;p19"/>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dirty="0"/>
              <a:t>Any person claiming victim status by virtue of being directly and proximately harmed by the criminal offense or delinquent act must identify themselves to criminal justice officials to exercise rights.</a:t>
            </a:r>
            <a:endParaRPr dirty="0"/>
          </a:p>
          <a:p>
            <a:pPr marL="228600" lvl="0" indent="-114300" algn="l" rtl="0">
              <a:lnSpc>
                <a:spcPct val="120000"/>
              </a:lnSpc>
              <a:spcBef>
                <a:spcPts val="1000"/>
              </a:spcBef>
              <a:spcAft>
                <a:spcPts val="0"/>
              </a:spcAft>
              <a:buSzPts val="1800"/>
              <a:buNone/>
            </a:pPr>
            <a:endParaRPr sz="1800" dirty="0"/>
          </a:p>
        </p:txBody>
      </p:sp>
      <p:pic>
        <p:nvPicPr>
          <p:cNvPr id="403" name="Google Shape;403;p19"/>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5E89E77B-F452-137F-DC0B-F26E8F8EBBCF}"/>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2" name="Picture 1">
            <a:extLst>
              <a:ext uri="{FF2B5EF4-FFF2-40B4-BE49-F238E27FC236}">
                <a16:creationId xmlns:a16="http://schemas.microsoft.com/office/drawing/2014/main" xmlns="" id="{3D7D2F43-E1BD-D30A-536E-F5B154BDD28E}"/>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1ADC504A-E0B1-49C7-DB35-02EA43322CFE}"/>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4215392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
        <p:nvSpPr>
          <p:cNvPr id="1804" name="Google Shape;1804;p120"/>
          <p:cNvSpPr/>
          <p:nvPr/>
        </p:nvSpPr>
        <p:spPr>
          <a:xfrm>
            <a:off x="2" y="0"/>
            <a:ext cx="12191695"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805" name="Google Shape;1805;p120"/>
          <p:cNvPicPr preferRelativeResize="0"/>
          <p:nvPr/>
        </p:nvPicPr>
        <p:blipFill rotWithShape="1">
          <a:blip r:embed="rId3">
            <a:alphaModFix amt="50000"/>
          </a:blip>
          <a:srcRect t="27887" r="-1" b="34705"/>
          <a:stretch/>
        </p:blipFill>
        <p:spPr>
          <a:xfrm>
            <a:off x="305" y="10"/>
            <a:ext cx="12191695" cy="6857990"/>
          </a:xfrm>
          <a:prstGeom prst="rect">
            <a:avLst/>
          </a:prstGeom>
          <a:noFill/>
          <a:ln>
            <a:noFill/>
          </a:ln>
        </p:spPr>
      </p:pic>
      <p:sp>
        <p:nvSpPr>
          <p:cNvPr id="1806" name="Google Shape;1806;p120"/>
          <p:cNvSpPr/>
          <p:nvPr/>
        </p:nvSpPr>
        <p:spPr>
          <a:xfrm>
            <a:off x="0" y="1193800"/>
            <a:ext cx="12192000" cy="5664199"/>
          </a:xfrm>
          <a:prstGeom prst="rect">
            <a:avLst/>
          </a:prstGeom>
          <a:gradFill>
            <a:gsLst>
              <a:gs pos="0">
                <a:srgbClr val="3C3C3C">
                  <a:alpha val="3529"/>
                </a:srgbClr>
              </a:gs>
              <a:gs pos="100000">
                <a:srgbClr val="4D4D4D"/>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07" name="Google Shape;1807;p120"/>
          <p:cNvSpPr txBox="1">
            <a:spLocks noGrp="1"/>
          </p:cNvSpPr>
          <p:nvPr>
            <p:ph type="ctrTitle"/>
          </p:nvPr>
        </p:nvSpPr>
        <p:spPr>
          <a:xfrm>
            <a:off x="4976636" y="992221"/>
            <a:ext cx="6247308" cy="4873558"/>
          </a:xfrm>
          <a:prstGeom prst="rect">
            <a:avLst/>
          </a:prstGeom>
          <a:noFill/>
          <a:ln>
            <a:noFill/>
          </a:ln>
        </p:spPr>
        <p:txBody>
          <a:bodyPr spcFirstLastPara="1" wrap="square" lIns="91425" tIns="45700" rIns="91425" bIns="0" anchor="ctr" anchorCtr="0">
            <a:normAutofit/>
          </a:bodyPr>
          <a:lstStyle/>
          <a:p>
            <a:pPr marL="0" lvl="0" indent="0" algn="l" rtl="0">
              <a:lnSpc>
                <a:spcPct val="90000"/>
              </a:lnSpc>
              <a:spcBef>
                <a:spcPts val="0"/>
              </a:spcBef>
              <a:spcAft>
                <a:spcPts val="0"/>
              </a:spcAft>
              <a:buClr>
                <a:schemeClr val="lt1"/>
              </a:buClr>
              <a:buSzPts val="4800"/>
              <a:buFont typeface="Century Gothic"/>
              <a:buNone/>
            </a:pPr>
            <a:r>
              <a:rPr lang="en-US" sz="4800" dirty="0">
                <a:solidFill>
                  <a:schemeClr val="bg1"/>
                </a:solidFill>
              </a:rPr>
              <a:t>Post-Conviction:</a:t>
            </a:r>
            <a:br>
              <a:rPr lang="en-US" sz="4800" dirty="0">
                <a:solidFill>
                  <a:schemeClr val="bg1"/>
                </a:solidFill>
              </a:rPr>
            </a:br>
            <a:r>
              <a:rPr lang="en-US" sz="4800" dirty="0">
                <a:solidFill>
                  <a:schemeClr val="bg1"/>
                </a:solidFill>
              </a:rPr>
              <a:t>Community Control</a:t>
            </a:r>
            <a:endParaRPr dirty="0">
              <a:solidFill>
                <a:schemeClr val="bg1"/>
              </a:solidFill>
            </a:endParaRPr>
          </a:p>
        </p:txBody>
      </p:sp>
      <p:sp>
        <p:nvSpPr>
          <p:cNvPr id="1808" name="Google Shape;1808;p120"/>
          <p:cNvSpPr txBox="1">
            <a:spLocks noGrp="1"/>
          </p:cNvSpPr>
          <p:nvPr>
            <p:ph type="subTitle" idx="1"/>
          </p:nvPr>
        </p:nvSpPr>
        <p:spPr>
          <a:xfrm>
            <a:off x="968056" y="996610"/>
            <a:ext cx="3363901" cy="4864780"/>
          </a:xfrm>
          <a:prstGeom prst="rect">
            <a:avLst/>
          </a:prstGeom>
          <a:noFill/>
          <a:ln>
            <a:noFill/>
          </a:ln>
        </p:spPr>
        <p:txBody>
          <a:bodyPr spcFirstLastPara="1" wrap="square" lIns="91425" tIns="91425" rIns="91425" bIns="91425" anchor="ctr" anchorCtr="0">
            <a:normAutofit/>
          </a:bodyPr>
          <a:lstStyle/>
          <a:p>
            <a:pPr marL="0" lvl="0" indent="0" algn="r" rtl="0">
              <a:lnSpc>
                <a:spcPct val="120000"/>
              </a:lnSpc>
              <a:spcBef>
                <a:spcPts val="0"/>
              </a:spcBef>
              <a:spcAft>
                <a:spcPts val="0"/>
              </a:spcAft>
              <a:buSzPts val="2000"/>
              <a:buNone/>
            </a:pPr>
            <a:r>
              <a:rPr lang="en-US" sz="2000" dirty="0">
                <a:solidFill>
                  <a:schemeClr val="bg1"/>
                </a:solidFill>
              </a:rPr>
              <a:t>Phases of the Criminal Justice Process</a:t>
            </a:r>
            <a:endParaRPr dirty="0">
              <a:solidFill>
                <a:schemeClr val="bg1"/>
              </a:solidFill>
            </a:endParaRPr>
          </a:p>
        </p:txBody>
      </p:sp>
      <p:pic>
        <p:nvPicPr>
          <p:cNvPr id="1809" name="Google Shape;1809;p120"/>
          <p:cNvPicPr preferRelativeResize="0"/>
          <p:nvPr/>
        </p:nvPicPr>
        <p:blipFill rotWithShape="1">
          <a:blip r:embed="rId4">
            <a:alphaModFix/>
          </a:blip>
          <a:srcRect l="-116" t="474" r="66353" b="36564"/>
          <a:stretch/>
        </p:blipFill>
        <p:spPr>
          <a:xfrm rot="-5400000">
            <a:off x="2735573" y="3351276"/>
            <a:ext cx="3849624" cy="155448"/>
          </a:xfrm>
          <a:prstGeom prst="rect">
            <a:avLst/>
          </a:prstGeom>
          <a:noFill/>
          <a:ln>
            <a:noFill/>
          </a:ln>
        </p:spPr>
      </p:pic>
      <p:sp>
        <p:nvSpPr>
          <p:cNvPr id="4" name="Slide Number Placeholder 3">
            <a:extLst>
              <a:ext uri="{FF2B5EF4-FFF2-40B4-BE49-F238E27FC236}">
                <a16:creationId xmlns:a16="http://schemas.microsoft.com/office/drawing/2014/main" xmlns="" id="{2064DAFB-6BCD-7433-8ACE-E83D4663DCDF}"/>
              </a:ext>
            </a:extLst>
          </p:cNvPr>
          <p:cNvSpPr>
            <a:spLocks noGrp="1"/>
          </p:cNvSpPr>
          <p:nvPr>
            <p:ph type="sldNum" idx="12"/>
          </p:nvPr>
        </p:nvSpPr>
        <p:spPr>
          <a:solidFill>
            <a:schemeClr val="dk1"/>
          </a:solidFill>
        </p:spPr>
        <p:txBody>
          <a:bodyPr/>
          <a:lstStyle/>
          <a:p>
            <a:pPr marL="0" lvl="0" indent="0" algn="r" rtl="0">
              <a:spcBef>
                <a:spcPts val="0"/>
              </a:spcBef>
              <a:spcAft>
                <a:spcPts val="0"/>
              </a:spcAft>
              <a:buNone/>
            </a:pPr>
            <a:fld id="{00000000-1234-1234-1234-123412341234}" type="slidenum">
              <a:rPr lang="en-US" smtClean="0"/>
              <a:t>50</a:t>
            </a:fld>
            <a:endParaRPr lang="en-US" dirty="0"/>
          </a:p>
        </p:txBody>
      </p:sp>
    </p:spTree>
    <p:extLst>
      <p:ext uri="{BB962C8B-B14F-4D97-AF65-F5344CB8AC3E}">
        <p14:creationId xmlns:p14="http://schemas.microsoft.com/office/powerpoint/2010/main" val="100217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808">
                                            <p:txEl>
                                              <p:pRg st="0" end="0"/>
                                            </p:txEl>
                                          </p:spTgt>
                                        </p:tgtEl>
                                        <p:attrNameLst>
                                          <p:attrName>style.visibility</p:attrName>
                                        </p:attrNameLst>
                                      </p:cBhvr>
                                      <p:to>
                                        <p:strVal val="visible"/>
                                      </p:to>
                                    </p:set>
                                    <p:animEffect transition="in" filter="fade">
                                      <p:cBhvr>
                                        <p:cTn id="7" dur="700"/>
                                        <p:tgtEl>
                                          <p:spTgt spid="1808">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807"/>
                                        </p:tgtEl>
                                        <p:attrNameLst>
                                          <p:attrName>style.visibility</p:attrName>
                                        </p:attrNameLst>
                                      </p:cBhvr>
                                      <p:to>
                                        <p:strVal val="visible"/>
                                      </p:to>
                                    </p:set>
                                    <p:animEffect transition="in" filter="fade">
                                      <p:cBhvr>
                                        <p:cTn id="10" dur="700"/>
                                        <p:tgtEl>
                                          <p:spTgt spid="1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DC786-CCCA-4CF5-9C49-14BA500BCD6E}"/>
              </a:ext>
            </a:extLst>
          </p:cNvPr>
          <p:cNvSpPr>
            <a:spLocks noGrp="1"/>
          </p:cNvSpPr>
          <p:nvPr>
            <p:ph type="ctrTitle"/>
          </p:nvPr>
        </p:nvSpPr>
        <p:spPr/>
        <p:txBody>
          <a:bodyPr/>
          <a:lstStyle/>
          <a:p>
            <a:r>
              <a:rPr lang="en-US" dirty="0"/>
              <a:t>Notification to Victim Letters</a:t>
            </a:r>
          </a:p>
        </p:txBody>
      </p:sp>
      <p:sp>
        <p:nvSpPr>
          <p:cNvPr id="3" name="Subtitle 2">
            <a:extLst>
              <a:ext uri="{FF2B5EF4-FFF2-40B4-BE49-F238E27FC236}">
                <a16:creationId xmlns:a16="http://schemas.microsoft.com/office/drawing/2014/main" xmlns="" id="{F4940084-EDF3-4238-8C02-8AA190036FE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xmlns="" id="{A4A2DE78-5265-4026-A6E9-60CB039B89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pic>
        <p:nvPicPr>
          <p:cNvPr id="5" name="Picture 4">
            <a:extLst>
              <a:ext uri="{FF2B5EF4-FFF2-40B4-BE49-F238E27FC236}">
                <a16:creationId xmlns:a16="http://schemas.microsoft.com/office/drawing/2014/main" xmlns="" id="{D2189CF6-9BFF-7B0A-260D-B40CB0AC4DD2}"/>
              </a:ext>
            </a:extLst>
          </p:cNvPr>
          <p:cNvPicPr>
            <a:picLocks noChangeAspect="1"/>
          </p:cNvPicPr>
          <p:nvPr/>
        </p:nvPicPr>
        <p:blipFill>
          <a:blip r:embed="rId2"/>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1080737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A609CBF-7D10-4622-AA0C-6C54AD9C18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pic>
        <p:nvPicPr>
          <p:cNvPr id="3" name="Picture 2">
            <a:extLst>
              <a:ext uri="{FF2B5EF4-FFF2-40B4-BE49-F238E27FC236}">
                <a16:creationId xmlns:a16="http://schemas.microsoft.com/office/drawing/2014/main" xmlns="" id="{BE78408B-3757-43CE-826E-FE734CED6468}"/>
              </a:ext>
            </a:extLst>
          </p:cNvPr>
          <p:cNvPicPr>
            <a:picLocks noChangeAspect="1"/>
          </p:cNvPicPr>
          <p:nvPr/>
        </p:nvPicPr>
        <p:blipFill>
          <a:blip r:embed="rId2"/>
          <a:stretch>
            <a:fillRect/>
          </a:stretch>
        </p:blipFill>
        <p:spPr>
          <a:xfrm>
            <a:off x="3081337" y="1323975"/>
            <a:ext cx="6029325" cy="4210050"/>
          </a:xfrm>
          <a:prstGeom prst="rect">
            <a:avLst/>
          </a:prstGeom>
        </p:spPr>
      </p:pic>
      <p:pic>
        <p:nvPicPr>
          <p:cNvPr id="4" name="Picture 3">
            <a:extLst>
              <a:ext uri="{FF2B5EF4-FFF2-40B4-BE49-F238E27FC236}">
                <a16:creationId xmlns:a16="http://schemas.microsoft.com/office/drawing/2014/main" xmlns="" id="{F5C035FF-1012-5BDE-0839-AFAFDA1B78BA}"/>
              </a:ext>
            </a:extLst>
          </p:cNvPr>
          <p:cNvPicPr>
            <a:picLocks noChangeAspect="1"/>
          </p:cNvPicPr>
          <p:nvPr/>
        </p:nvPicPr>
        <p:blipFill>
          <a:blip r:embed="rId3"/>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3824382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A3DE6A6-C343-421A-8215-C15584AB70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pic>
        <p:nvPicPr>
          <p:cNvPr id="3" name="Picture 2">
            <a:extLst>
              <a:ext uri="{FF2B5EF4-FFF2-40B4-BE49-F238E27FC236}">
                <a16:creationId xmlns:a16="http://schemas.microsoft.com/office/drawing/2014/main" xmlns="" id="{7036C275-620E-43F3-8593-2EB96C4C3E5B}"/>
              </a:ext>
            </a:extLst>
          </p:cNvPr>
          <p:cNvPicPr>
            <a:picLocks noChangeAspect="1"/>
          </p:cNvPicPr>
          <p:nvPr/>
        </p:nvPicPr>
        <p:blipFill>
          <a:blip r:embed="rId2"/>
          <a:stretch>
            <a:fillRect/>
          </a:stretch>
        </p:blipFill>
        <p:spPr>
          <a:xfrm>
            <a:off x="3469178" y="0"/>
            <a:ext cx="5253644" cy="6858000"/>
          </a:xfrm>
          <a:prstGeom prst="rect">
            <a:avLst/>
          </a:prstGeom>
        </p:spPr>
      </p:pic>
      <p:pic>
        <p:nvPicPr>
          <p:cNvPr id="4" name="Picture 3">
            <a:extLst>
              <a:ext uri="{FF2B5EF4-FFF2-40B4-BE49-F238E27FC236}">
                <a16:creationId xmlns:a16="http://schemas.microsoft.com/office/drawing/2014/main" xmlns="" id="{126769B2-69F9-8878-4799-04CF1A644621}"/>
              </a:ext>
            </a:extLst>
          </p:cNvPr>
          <p:cNvPicPr>
            <a:picLocks noChangeAspect="1"/>
          </p:cNvPicPr>
          <p:nvPr/>
        </p:nvPicPr>
        <p:blipFill>
          <a:blip r:embed="rId3"/>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20028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56"/>
        <p:cNvGrpSpPr/>
        <p:nvPr/>
      </p:nvGrpSpPr>
      <p:grpSpPr>
        <a:xfrm>
          <a:off x="0" y="0"/>
          <a:ext cx="0" cy="0"/>
          <a:chOff x="0" y="0"/>
          <a:chExt cx="0" cy="0"/>
        </a:xfrm>
      </p:grpSpPr>
      <p:sp>
        <p:nvSpPr>
          <p:cNvPr id="1857" name="Google Shape;1857;p125"/>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8" name="Google Shape;1858;p125"/>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9" name="Google Shape;1859;p125"/>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a:t>Right to Safety: Post-Conviction No-Contact Orders</a:t>
            </a:r>
            <a:endParaRPr/>
          </a:p>
        </p:txBody>
      </p:sp>
      <p:grpSp>
        <p:nvGrpSpPr>
          <p:cNvPr id="1860" name="Google Shape;1860;p125"/>
          <p:cNvGrpSpPr/>
          <p:nvPr/>
        </p:nvGrpSpPr>
        <p:grpSpPr>
          <a:xfrm>
            <a:off x="5100021" y="638300"/>
            <a:ext cx="6409605" cy="4858625"/>
            <a:chOff x="7807230" y="2012810"/>
            <a:chExt cx="3251252" cy="3459865"/>
          </a:xfrm>
        </p:grpSpPr>
        <p:sp>
          <p:nvSpPr>
            <p:cNvPr id="1861" name="Google Shape;1861;p125"/>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2" name="Google Shape;1862;p125"/>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63" name="Google Shape;1863;p125"/>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4" name="Google Shape;1864;p125"/>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en-US" dirty="0">
                <a:solidFill>
                  <a:srgbClr val="000000"/>
                </a:solidFill>
              </a:rPr>
              <a:t>If an offender is not incarcerated, the court can provide victim safety by ordering a post-conviction no contact order as a condition of probation.</a:t>
            </a:r>
            <a:endParaRPr dirty="0"/>
          </a:p>
        </p:txBody>
      </p:sp>
      <p:cxnSp>
        <p:nvCxnSpPr>
          <p:cNvPr id="1865" name="Google Shape;1865;p125"/>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66" name="Google Shape;1866;p125"/>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sp>
        <p:nvSpPr>
          <p:cNvPr id="4" name="Slide Number Placeholder 3">
            <a:extLst>
              <a:ext uri="{FF2B5EF4-FFF2-40B4-BE49-F238E27FC236}">
                <a16:creationId xmlns:a16="http://schemas.microsoft.com/office/drawing/2014/main" xmlns="" id="{B939B692-2BD3-E628-3130-A122FEED89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pic>
        <p:nvPicPr>
          <p:cNvPr id="2" name="Google Shape;1713;p111">
            <a:extLst>
              <a:ext uri="{FF2B5EF4-FFF2-40B4-BE49-F238E27FC236}">
                <a16:creationId xmlns:a16="http://schemas.microsoft.com/office/drawing/2014/main" xmlns="" id="{C6F90FA8-57A9-1F30-DCF6-041C3F608765}"/>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pic>
        <p:nvPicPr>
          <p:cNvPr id="3" name="Picture 2">
            <a:extLst>
              <a:ext uri="{FF2B5EF4-FFF2-40B4-BE49-F238E27FC236}">
                <a16:creationId xmlns:a16="http://schemas.microsoft.com/office/drawing/2014/main" xmlns="" id="{ED688A44-C542-DB2D-D05F-C326A8393302}"/>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5" name="Picture 4">
            <a:extLst>
              <a:ext uri="{FF2B5EF4-FFF2-40B4-BE49-F238E27FC236}">
                <a16:creationId xmlns:a16="http://schemas.microsoft.com/office/drawing/2014/main" xmlns="" id="{45D7A1A7-1535-B3E2-56CF-7D472F722555}"/>
              </a:ext>
            </a:extLst>
          </p:cNvPr>
          <p:cNvPicPr>
            <a:picLocks noChangeAspect="1"/>
          </p:cNvPicPr>
          <p:nvPr/>
        </p:nvPicPr>
        <p:blipFill>
          <a:blip r:embed="rId6"/>
          <a:stretch>
            <a:fillRect/>
          </a:stretch>
        </p:blipFill>
        <p:spPr>
          <a:xfrm>
            <a:off x="4109775" y="6088755"/>
            <a:ext cx="2914023" cy="79618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2DB06-2A7B-436C-AC35-E6EE5FD12E72}"/>
              </a:ext>
            </a:extLst>
          </p:cNvPr>
          <p:cNvSpPr>
            <a:spLocks noGrp="1"/>
          </p:cNvSpPr>
          <p:nvPr>
            <p:ph type="title"/>
          </p:nvPr>
        </p:nvSpPr>
        <p:spPr/>
        <p:txBody>
          <a:bodyPr/>
          <a:lstStyle/>
          <a:p>
            <a:r>
              <a:rPr lang="en-US" dirty="0"/>
              <a:t>Rules of Superintendence</a:t>
            </a:r>
          </a:p>
        </p:txBody>
      </p:sp>
      <p:sp>
        <p:nvSpPr>
          <p:cNvPr id="3" name="Text Placeholder 2">
            <a:extLst>
              <a:ext uri="{FF2B5EF4-FFF2-40B4-BE49-F238E27FC236}">
                <a16:creationId xmlns:a16="http://schemas.microsoft.com/office/drawing/2014/main" xmlns="" id="{2CCD1100-37C7-411F-A8D7-108F5BD5F65D}"/>
              </a:ext>
            </a:extLst>
          </p:cNvPr>
          <p:cNvSpPr>
            <a:spLocks noGrp="1"/>
          </p:cNvSpPr>
          <p:nvPr>
            <p:ph type="body" idx="1"/>
          </p:nvPr>
        </p:nvSpPr>
        <p:spPr/>
        <p:txBody>
          <a:bodyPr>
            <a:normAutofit fontScale="77500" lnSpcReduction="20000"/>
          </a:bodyPr>
          <a:lstStyle/>
          <a:p>
            <a:r>
              <a:rPr lang="en-US" dirty="0"/>
              <a:t>RULE 10.02. </a:t>
            </a:r>
          </a:p>
          <a:p>
            <a:r>
              <a:rPr lang="en-US" dirty="0"/>
              <a:t>(D) Post-conviction no contact order </a:t>
            </a:r>
          </a:p>
          <a:p>
            <a:r>
              <a:rPr lang="en-US" dirty="0">
                <a:highlight>
                  <a:srgbClr val="FFFF00"/>
                </a:highlight>
              </a:rPr>
              <a:t>In every case </a:t>
            </a:r>
            <a:r>
              <a:rPr lang="en-US" dirty="0"/>
              <a:t>in which a sentencing court </a:t>
            </a:r>
            <a:r>
              <a:rPr lang="en-US" dirty="0">
                <a:highlight>
                  <a:srgbClr val="FFFF00"/>
                </a:highlight>
              </a:rPr>
              <a:t>imposes community control sanctions </a:t>
            </a:r>
            <a:r>
              <a:rPr lang="en-US" dirty="0"/>
              <a:t>that </a:t>
            </a:r>
            <a:r>
              <a:rPr lang="en-US" dirty="0">
                <a:highlight>
                  <a:srgbClr val="FFFF00"/>
                </a:highlight>
              </a:rPr>
              <a:t>prohibit contact </a:t>
            </a:r>
            <a:r>
              <a:rPr lang="en-US" dirty="0"/>
              <a:t>as part of a sentence for </a:t>
            </a:r>
            <a:r>
              <a:rPr lang="en-US" dirty="0">
                <a:highlight>
                  <a:srgbClr val="FFFF00"/>
                </a:highlight>
              </a:rPr>
              <a:t>a misdemeanor or felony offense </a:t>
            </a:r>
            <a:r>
              <a:rPr lang="en-US" dirty="0"/>
              <a:t>for the purpose of preventing violent or threatening acts or harassment against, sexual violence, or contact or communication with or physical proximity to a victim</a:t>
            </a:r>
            <a:r>
              <a:rPr lang="en-US" dirty="0">
                <a:highlight>
                  <a:srgbClr val="FFFF00"/>
                </a:highlight>
              </a:rPr>
              <a:t>, regardless of the family or household member relationship to the Defendant</a:t>
            </a:r>
            <a:r>
              <a:rPr lang="en-US" dirty="0"/>
              <a:t>, it shall use a form that is substantially similar to “Form 10-G” and send to the local law enforcement agency a completed form that is substantially similar to “Form 10-A” and a copy of the order for entry in of the order into the “National Crime Information Center Protection Order File.” </a:t>
            </a:r>
          </a:p>
          <a:p>
            <a:endParaRPr lang="en-US" dirty="0"/>
          </a:p>
        </p:txBody>
      </p:sp>
      <p:sp>
        <p:nvSpPr>
          <p:cNvPr id="4" name="Slide Number Placeholder 3">
            <a:extLst>
              <a:ext uri="{FF2B5EF4-FFF2-40B4-BE49-F238E27FC236}">
                <a16:creationId xmlns:a16="http://schemas.microsoft.com/office/drawing/2014/main" xmlns="" id="{D5399EA5-535B-4D78-95F3-2F956B5030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pic>
        <p:nvPicPr>
          <p:cNvPr id="5" name="Picture 4">
            <a:extLst>
              <a:ext uri="{FF2B5EF4-FFF2-40B4-BE49-F238E27FC236}">
                <a16:creationId xmlns:a16="http://schemas.microsoft.com/office/drawing/2014/main" xmlns="" id="{31D5FEB8-E0C3-CE18-44FB-BC9DDF08BCBE}"/>
              </a:ext>
            </a:extLst>
          </p:cNvPr>
          <p:cNvPicPr>
            <a:picLocks noChangeAspect="1"/>
          </p:cNvPicPr>
          <p:nvPr/>
        </p:nvPicPr>
        <p:blipFill>
          <a:blip r:embed="rId2"/>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4186177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20CB035-DE2B-4039-A565-0680B03602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pic>
        <p:nvPicPr>
          <p:cNvPr id="3" name="Picture 2">
            <a:extLst>
              <a:ext uri="{FF2B5EF4-FFF2-40B4-BE49-F238E27FC236}">
                <a16:creationId xmlns:a16="http://schemas.microsoft.com/office/drawing/2014/main" xmlns="" id="{22B3741B-D129-4CB0-AB7F-ED0CB67BCEC6}"/>
              </a:ext>
            </a:extLst>
          </p:cNvPr>
          <p:cNvPicPr>
            <a:picLocks noChangeAspect="1"/>
          </p:cNvPicPr>
          <p:nvPr/>
        </p:nvPicPr>
        <p:blipFill>
          <a:blip r:embed="rId2"/>
          <a:stretch>
            <a:fillRect/>
          </a:stretch>
        </p:blipFill>
        <p:spPr>
          <a:xfrm>
            <a:off x="3451601" y="0"/>
            <a:ext cx="5288797" cy="6858000"/>
          </a:xfrm>
          <a:prstGeom prst="rect">
            <a:avLst/>
          </a:prstGeom>
        </p:spPr>
      </p:pic>
      <p:pic>
        <p:nvPicPr>
          <p:cNvPr id="4" name="Picture 3">
            <a:extLst>
              <a:ext uri="{FF2B5EF4-FFF2-40B4-BE49-F238E27FC236}">
                <a16:creationId xmlns:a16="http://schemas.microsoft.com/office/drawing/2014/main" xmlns="" id="{FEBA8538-06DD-4F73-869D-A46B8E7C2562}"/>
              </a:ext>
            </a:extLst>
          </p:cNvPr>
          <p:cNvPicPr>
            <a:picLocks noChangeAspect="1"/>
          </p:cNvPicPr>
          <p:nvPr/>
        </p:nvPicPr>
        <p:blipFill>
          <a:blip r:embed="rId3"/>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307985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B73EF37-B17D-41E9-9C07-BCBFB17F6C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pic>
        <p:nvPicPr>
          <p:cNvPr id="3" name="Picture 2">
            <a:extLst>
              <a:ext uri="{FF2B5EF4-FFF2-40B4-BE49-F238E27FC236}">
                <a16:creationId xmlns:a16="http://schemas.microsoft.com/office/drawing/2014/main" xmlns="" id="{2DA96FD6-4854-4E29-8772-DE70118D7721}"/>
              </a:ext>
            </a:extLst>
          </p:cNvPr>
          <p:cNvPicPr>
            <a:picLocks noChangeAspect="1"/>
          </p:cNvPicPr>
          <p:nvPr/>
        </p:nvPicPr>
        <p:blipFill>
          <a:blip r:embed="rId2"/>
          <a:stretch>
            <a:fillRect/>
          </a:stretch>
        </p:blipFill>
        <p:spPr>
          <a:xfrm>
            <a:off x="3435927" y="0"/>
            <a:ext cx="5320145" cy="6858000"/>
          </a:xfrm>
          <a:prstGeom prst="rect">
            <a:avLst/>
          </a:prstGeom>
        </p:spPr>
      </p:pic>
      <p:pic>
        <p:nvPicPr>
          <p:cNvPr id="4" name="Picture 3">
            <a:extLst>
              <a:ext uri="{FF2B5EF4-FFF2-40B4-BE49-F238E27FC236}">
                <a16:creationId xmlns:a16="http://schemas.microsoft.com/office/drawing/2014/main" xmlns="" id="{88DBA431-B5EB-D8EC-B1F0-C619F693A792}"/>
              </a:ext>
            </a:extLst>
          </p:cNvPr>
          <p:cNvPicPr>
            <a:picLocks noChangeAspect="1"/>
          </p:cNvPicPr>
          <p:nvPr/>
        </p:nvPicPr>
        <p:blipFill>
          <a:blip r:embed="rId3"/>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1166990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0906876-3DD3-41EB-BA70-DAC3F68022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pic>
        <p:nvPicPr>
          <p:cNvPr id="3" name="Picture 2">
            <a:extLst>
              <a:ext uri="{FF2B5EF4-FFF2-40B4-BE49-F238E27FC236}">
                <a16:creationId xmlns:a16="http://schemas.microsoft.com/office/drawing/2014/main" xmlns="" id="{BB4B54A8-D5F7-4B80-963D-1B56522CB763}"/>
              </a:ext>
            </a:extLst>
          </p:cNvPr>
          <p:cNvPicPr>
            <a:picLocks noChangeAspect="1"/>
          </p:cNvPicPr>
          <p:nvPr/>
        </p:nvPicPr>
        <p:blipFill>
          <a:blip r:embed="rId2"/>
          <a:stretch>
            <a:fillRect/>
          </a:stretch>
        </p:blipFill>
        <p:spPr>
          <a:xfrm>
            <a:off x="3452552" y="0"/>
            <a:ext cx="5286895" cy="6858000"/>
          </a:xfrm>
          <a:prstGeom prst="rect">
            <a:avLst/>
          </a:prstGeom>
        </p:spPr>
      </p:pic>
      <p:pic>
        <p:nvPicPr>
          <p:cNvPr id="4" name="Picture 3">
            <a:extLst>
              <a:ext uri="{FF2B5EF4-FFF2-40B4-BE49-F238E27FC236}">
                <a16:creationId xmlns:a16="http://schemas.microsoft.com/office/drawing/2014/main" xmlns="" id="{B7BC58C4-1782-4B2B-AE03-E04FABD6C6A2}"/>
              </a:ext>
            </a:extLst>
          </p:cNvPr>
          <p:cNvPicPr>
            <a:picLocks noChangeAspect="1"/>
          </p:cNvPicPr>
          <p:nvPr/>
        </p:nvPicPr>
        <p:blipFill>
          <a:blip r:embed="rId3"/>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267191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56"/>
        <p:cNvGrpSpPr/>
        <p:nvPr/>
      </p:nvGrpSpPr>
      <p:grpSpPr>
        <a:xfrm>
          <a:off x="0" y="0"/>
          <a:ext cx="0" cy="0"/>
          <a:chOff x="0" y="0"/>
          <a:chExt cx="0" cy="0"/>
        </a:xfrm>
      </p:grpSpPr>
      <p:sp>
        <p:nvSpPr>
          <p:cNvPr id="1857" name="Google Shape;1857;p125"/>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8" name="Google Shape;1858;p125"/>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9" name="Google Shape;1859;p125"/>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Right to Safety, Right to be Present and Heard: RC 2930.161</a:t>
            </a:r>
            <a:endParaRPr dirty="0"/>
          </a:p>
        </p:txBody>
      </p:sp>
      <p:grpSp>
        <p:nvGrpSpPr>
          <p:cNvPr id="1860" name="Google Shape;1860;p125"/>
          <p:cNvGrpSpPr/>
          <p:nvPr/>
        </p:nvGrpSpPr>
        <p:grpSpPr>
          <a:xfrm>
            <a:off x="5100021" y="638300"/>
            <a:ext cx="6409605" cy="4858625"/>
            <a:chOff x="7807230" y="2012810"/>
            <a:chExt cx="3251252" cy="3459865"/>
          </a:xfrm>
        </p:grpSpPr>
        <p:sp>
          <p:nvSpPr>
            <p:cNvPr id="1861" name="Google Shape;1861;p125"/>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2" name="Google Shape;1862;p125"/>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63" name="Google Shape;1863;p125"/>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4" name="Google Shape;1864;p125"/>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a:bodyPr>
          <a:lstStyle/>
          <a:p>
            <a:pPr marL="342900">
              <a:spcBef>
                <a:spcPts val="0"/>
              </a:spcBef>
              <a:buSzPts val="2000"/>
            </a:pPr>
            <a:r>
              <a:rPr lang="en-US" dirty="0">
                <a:solidFill>
                  <a:srgbClr val="000000"/>
                </a:solidFill>
              </a:rPr>
              <a:t>On request of victim or representative who provided contact information, a court must provide notice of:</a:t>
            </a:r>
          </a:p>
          <a:p>
            <a:pPr marL="800100" lvl="1">
              <a:spcBef>
                <a:spcPts val="0"/>
              </a:spcBef>
              <a:buSzPts val="2000"/>
            </a:pPr>
            <a:r>
              <a:rPr lang="en-US" dirty="0">
                <a:solidFill>
                  <a:srgbClr val="000000"/>
                </a:solidFill>
              </a:rPr>
              <a:t>Probation termination hearing</a:t>
            </a:r>
          </a:p>
          <a:p>
            <a:pPr marL="800100" lvl="1">
              <a:spcBef>
                <a:spcPts val="0"/>
              </a:spcBef>
              <a:buSzPts val="2000"/>
            </a:pPr>
            <a:r>
              <a:rPr lang="en-US" dirty="0">
                <a:solidFill>
                  <a:srgbClr val="000000"/>
                </a:solidFill>
              </a:rPr>
              <a:t>Probation modification hearing</a:t>
            </a:r>
          </a:p>
          <a:p>
            <a:pPr marL="800100" lvl="1">
              <a:spcBef>
                <a:spcPts val="0"/>
              </a:spcBef>
              <a:buSzPts val="2000"/>
            </a:pPr>
            <a:r>
              <a:rPr lang="en-US" dirty="0">
                <a:solidFill>
                  <a:srgbClr val="000000"/>
                </a:solidFill>
              </a:rPr>
              <a:t>Arrest for any probation violation</a:t>
            </a:r>
          </a:p>
          <a:p>
            <a:pPr marL="800100" lvl="1">
              <a:spcBef>
                <a:spcPts val="0"/>
              </a:spcBef>
              <a:buSzPts val="2000"/>
            </a:pPr>
            <a:r>
              <a:rPr lang="en-US" dirty="0">
                <a:solidFill>
                  <a:srgbClr val="000000"/>
                </a:solidFill>
              </a:rPr>
              <a:t>Failure to complete diversion</a:t>
            </a:r>
          </a:p>
        </p:txBody>
      </p:sp>
      <p:cxnSp>
        <p:nvCxnSpPr>
          <p:cNvPr id="1865" name="Google Shape;1865;p125"/>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66" name="Google Shape;1866;p125"/>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sp>
        <p:nvSpPr>
          <p:cNvPr id="4" name="Slide Number Placeholder 3">
            <a:extLst>
              <a:ext uri="{FF2B5EF4-FFF2-40B4-BE49-F238E27FC236}">
                <a16:creationId xmlns:a16="http://schemas.microsoft.com/office/drawing/2014/main" xmlns="" id="{B939B692-2BD3-E628-3130-A122FEED89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pic>
        <p:nvPicPr>
          <p:cNvPr id="2" name="Google Shape;1713;p111">
            <a:extLst>
              <a:ext uri="{FF2B5EF4-FFF2-40B4-BE49-F238E27FC236}">
                <a16:creationId xmlns:a16="http://schemas.microsoft.com/office/drawing/2014/main" xmlns="" id="{D9402AA4-9728-18BB-57A9-6D5908521EE9}"/>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pic>
        <p:nvPicPr>
          <p:cNvPr id="3" name="Picture 2">
            <a:extLst>
              <a:ext uri="{FF2B5EF4-FFF2-40B4-BE49-F238E27FC236}">
                <a16:creationId xmlns:a16="http://schemas.microsoft.com/office/drawing/2014/main" xmlns="" id="{E92DBEDA-1AAD-F0E0-68D2-6BE89BCCBF25}"/>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5" name="Picture 4">
            <a:extLst>
              <a:ext uri="{FF2B5EF4-FFF2-40B4-BE49-F238E27FC236}">
                <a16:creationId xmlns:a16="http://schemas.microsoft.com/office/drawing/2014/main" xmlns="" id="{1E0E92E0-138F-BEC2-3C0F-B499828CCE38}"/>
              </a:ext>
            </a:extLst>
          </p:cNvPr>
          <p:cNvPicPr>
            <a:picLocks noChangeAspect="1"/>
          </p:cNvPicPr>
          <p:nvPr/>
        </p:nvPicPr>
        <p:blipFill>
          <a:blip r:embed="rId6"/>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85069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5"/>
          <p:cNvSpPr txBox="1">
            <a:spLocks noGrp="1"/>
          </p:cNvSpPr>
          <p:nvPr>
            <p:ph type="title"/>
          </p:nvPr>
        </p:nvSpPr>
        <p:spPr>
          <a:xfrm>
            <a:off x="1546222" y="1584552"/>
            <a:ext cx="9099255" cy="2537251"/>
          </a:xfrm>
          <a:prstGeom prst="rect">
            <a:avLst/>
          </a:prstGeom>
          <a:noFill/>
          <a:ln>
            <a:noFill/>
          </a:ln>
        </p:spPr>
        <p:txBody>
          <a:bodyPr spcFirstLastPara="1" wrap="square" lIns="91425" tIns="45700" rIns="91425" bIns="0" anchor="ctr" anchorCtr="0">
            <a:normAutofit/>
          </a:bodyPr>
          <a:lstStyle/>
          <a:p>
            <a:pPr marL="0" lvl="0" indent="0" algn="ctr" rtl="0">
              <a:lnSpc>
                <a:spcPct val="90000"/>
              </a:lnSpc>
              <a:spcBef>
                <a:spcPts val="0"/>
              </a:spcBef>
              <a:spcAft>
                <a:spcPts val="0"/>
              </a:spcAft>
              <a:buClr>
                <a:srgbClr val="454545"/>
              </a:buClr>
              <a:buSzPts val="6800"/>
              <a:buFont typeface="Century Gothic"/>
              <a:buNone/>
            </a:pPr>
            <a:r>
              <a:rPr lang="en-US" sz="6800">
                <a:solidFill>
                  <a:srgbClr val="454545"/>
                </a:solidFill>
              </a:rPr>
              <a:t>What are a victim’s rights?</a:t>
            </a:r>
            <a:endParaRPr/>
          </a:p>
        </p:txBody>
      </p:sp>
      <p:sp>
        <p:nvSpPr>
          <p:cNvPr id="479" name="Google Shape;479;p25"/>
          <p:cNvSpPr txBox="1">
            <a:spLocks noGrp="1"/>
          </p:cNvSpPr>
          <p:nvPr>
            <p:ph type="body" idx="1"/>
          </p:nvPr>
        </p:nvSpPr>
        <p:spPr>
          <a:xfrm>
            <a:off x="1535372" y="4133234"/>
            <a:ext cx="9120954" cy="744373"/>
          </a:xfrm>
          <a:prstGeom prst="rect">
            <a:avLst/>
          </a:prstGeom>
          <a:noFill/>
          <a:ln>
            <a:noFill/>
          </a:ln>
        </p:spPr>
        <p:txBody>
          <a:bodyPr spcFirstLastPara="1" wrap="square" lIns="91425" tIns="91425" rIns="91425" bIns="91425" anchor="t" anchorCtr="0">
            <a:normAutofit/>
          </a:bodyPr>
          <a:lstStyle/>
          <a:p>
            <a:pPr marL="0" lvl="0" indent="0" algn="ctr" rtl="0">
              <a:lnSpc>
                <a:spcPct val="120000"/>
              </a:lnSpc>
              <a:spcBef>
                <a:spcPts val="0"/>
              </a:spcBef>
              <a:spcAft>
                <a:spcPts val="0"/>
              </a:spcAft>
              <a:buSzPts val="1800"/>
              <a:buNone/>
            </a:pPr>
            <a:endParaRPr dirty="0"/>
          </a:p>
        </p:txBody>
      </p:sp>
      <p:pic>
        <p:nvPicPr>
          <p:cNvPr id="480" name="Google Shape;480;p2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4D06E6F4-970C-4FF0-BF4E-1470416D3B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2" name="Picture 1">
            <a:extLst>
              <a:ext uri="{FF2B5EF4-FFF2-40B4-BE49-F238E27FC236}">
                <a16:creationId xmlns:a16="http://schemas.microsoft.com/office/drawing/2014/main" xmlns="" id="{7C803F65-9A84-C01F-EB0A-E9809F8C286E}"/>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CAEFFEAE-442C-7B22-5F00-E4C41549B28C}"/>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5804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0DB32E8-24B8-4B53-90C5-4FD8CC38A0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pic>
        <p:nvPicPr>
          <p:cNvPr id="3" name="Picture 2">
            <a:extLst>
              <a:ext uri="{FF2B5EF4-FFF2-40B4-BE49-F238E27FC236}">
                <a16:creationId xmlns:a16="http://schemas.microsoft.com/office/drawing/2014/main" xmlns="" id="{B5741A74-4197-4EEC-95F6-3C8DD21EE5AC}"/>
              </a:ext>
            </a:extLst>
          </p:cNvPr>
          <p:cNvPicPr>
            <a:picLocks noChangeAspect="1"/>
          </p:cNvPicPr>
          <p:nvPr/>
        </p:nvPicPr>
        <p:blipFill>
          <a:blip r:embed="rId2"/>
          <a:stretch>
            <a:fillRect/>
          </a:stretch>
        </p:blipFill>
        <p:spPr>
          <a:xfrm>
            <a:off x="3453506" y="0"/>
            <a:ext cx="5284988" cy="6858000"/>
          </a:xfrm>
          <a:prstGeom prst="rect">
            <a:avLst/>
          </a:prstGeom>
        </p:spPr>
      </p:pic>
      <p:pic>
        <p:nvPicPr>
          <p:cNvPr id="4" name="Picture 3">
            <a:extLst>
              <a:ext uri="{FF2B5EF4-FFF2-40B4-BE49-F238E27FC236}">
                <a16:creationId xmlns:a16="http://schemas.microsoft.com/office/drawing/2014/main" xmlns="" id="{BA6F11B0-BF9B-3577-23CC-44BA24E3AA46}"/>
              </a:ext>
            </a:extLst>
          </p:cNvPr>
          <p:cNvPicPr>
            <a:picLocks noChangeAspect="1"/>
          </p:cNvPicPr>
          <p:nvPr/>
        </p:nvPicPr>
        <p:blipFill>
          <a:blip r:embed="rId3"/>
          <a:stretch>
            <a:fillRect/>
          </a:stretch>
        </p:blipFill>
        <p:spPr>
          <a:xfrm>
            <a:off x="191896" y="6124896"/>
            <a:ext cx="1498600" cy="723900"/>
          </a:xfrm>
          <a:prstGeom prst="rect">
            <a:avLst/>
          </a:prstGeom>
        </p:spPr>
      </p:pic>
    </p:spTree>
    <p:extLst>
      <p:ext uri="{BB962C8B-B14F-4D97-AF65-F5344CB8AC3E}">
        <p14:creationId xmlns:p14="http://schemas.microsoft.com/office/powerpoint/2010/main" val="1611354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1856"/>
        <p:cNvGrpSpPr/>
        <p:nvPr/>
      </p:nvGrpSpPr>
      <p:grpSpPr>
        <a:xfrm>
          <a:off x="0" y="0"/>
          <a:ext cx="0" cy="0"/>
          <a:chOff x="0" y="0"/>
          <a:chExt cx="0" cy="0"/>
        </a:xfrm>
      </p:grpSpPr>
      <p:sp>
        <p:nvSpPr>
          <p:cNvPr id="1857" name="Google Shape;1857;p125"/>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8" name="Google Shape;1858;p125"/>
          <p:cNvSpPr/>
          <p:nvPr/>
        </p:nvSpPr>
        <p:spPr>
          <a:xfrm>
            <a:off x="0" y="2019476"/>
            <a:ext cx="12192000" cy="4105941"/>
          </a:xfrm>
          <a:prstGeom prst="rect">
            <a:avLst/>
          </a:prstGeom>
          <a:gradFill>
            <a:gsLst>
              <a:gs pos="0">
                <a:srgbClr val="DCDCE0">
                  <a:alpha val="0"/>
                </a:srgbClr>
              </a:gs>
              <a:gs pos="100000">
                <a:schemeClr val="lt2"/>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59" name="Google Shape;1859;p125"/>
          <p:cNvSpPr txBox="1">
            <a:spLocks noGrp="1"/>
          </p:cNvSpPr>
          <p:nvPr>
            <p:ph type="title"/>
          </p:nvPr>
        </p:nvSpPr>
        <p:spPr>
          <a:xfrm>
            <a:off x="1451581" y="1138228"/>
            <a:ext cx="3202716" cy="3858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dirty="0"/>
              <a:t>Right to Safety, Right to be Present and Heard: RC 2930.161</a:t>
            </a:r>
            <a:endParaRPr dirty="0"/>
          </a:p>
        </p:txBody>
      </p:sp>
      <p:grpSp>
        <p:nvGrpSpPr>
          <p:cNvPr id="1860" name="Google Shape;1860;p125"/>
          <p:cNvGrpSpPr/>
          <p:nvPr/>
        </p:nvGrpSpPr>
        <p:grpSpPr>
          <a:xfrm>
            <a:off x="5100021" y="638300"/>
            <a:ext cx="6409605" cy="4858625"/>
            <a:chOff x="7807230" y="2012810"/>
            <a:chExt cx="3251252" cy="3459865"/>
          </a:xfrm>
        </p:grpSpPr>
        <p:sp>
          <p:nvSpPr>
            <p:cNvPr id="1861" name="Google Shape;1861;p125"/>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dist="190500" dir="4740000" sx="98000" sy="98000" algn="tl"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2" name="Google Shape;1862;p125"/>
            <p:cNvSpPr/>
            <p:nvPr/>
          </p:nvSpPr>
          <p:spPr>
            <a:xfrm>
              <a:off x="7807231" y="2026142"/>
              <a:ext cx="3251250" cy="3440203"/>
            </a:xfrm>
            <a:prstGeom prst="rect">
              <a:avLst/>
            </a:prstGeom>
            <a:gradFill>
              <a:gsLst>
                <a:gs pos="0">
                  <a:srgbClr val="DADADA"/>
                </a:gs>
                <a:gs pos="100000">
                  <a:srgbClr val="FFFFFE"/>
                </a:gs>
              </a:gsLst>
              <a:lin ang="16200000" scaled="0"/>
            </a:gradFill>
            <a:ln w="7620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
        <p:nvSpPr>
          <p:cNvPr id="1863" name="Google Shape;1863;p125"/>
          <p:cNvSpPr/>
          <p:nvPr/>
        </p:nvSpPr>
        <p:spPr>
          <a:xfrm>
            <a:off x="5419891" y="973636"/>
            <a:ext cx="5769864" cy="4187952"/>
          </a:xfrm>
          <a:prstGeom prst="rect">
            <a:avLst/>
          </a:prstGeom>
          <a:solidFill>
            <a:srgbClr val="FFFFFF"/>
          </a:solidFill>
          <a:ln w="9525" cap="flat" cmpd="sng">
            <a:solidFill>
              <a:srgbClr val="DFDB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64" name="Google Shape;1864;p125"/>
          <p:cNvSpPr txBox="1">
            <a:spLocks noGrp="1"/>
          </p:cNvSpPr>
          <p:nvPr>
            <p:ph type="body" idx="1"/>
          </p:nvPr>
        </p:nvSpPr>
        <p:spPr>
          <a:xfrm>
            <a:off x="5584483" y="1138228"/>
            <a:ext cx="5440680" cy="3858768"/>
          </a:xfrm>
          <a:prstGeom prst="rect">
            <a:avLst/>
          </a:prstGeom>
          <a:noFill/>
          <a:ln>
            <a:noFill/>
          </a:ln>
        </p:spPr>
        <p:txBody>
          <a:bodyPr spcFirstLastPara="1" wrap="square" lIns="91425" tIns="45700" rIns="91425" bIns="45700" anchor="ctr" anchorCtr="0">
            <a:normAutofit fontScale="85000" lnSpcReduction="10000"/>
          </a:bodyPr>
          <a:lstStyle/>
          <a:p>
            <a:pPr marL="342900">
              <a:spcBef>
                <a:spcPts val="0"/>
              </a:spcBef>
              <a:buSzPts val="2000"/>
            </a:pPr>
            <a:r>
              <a:rPr lang="en-US" dirty="0">
                <a:solidFill>
                  <a:srgbClr val="000000"/>
                </a:solidFill>
              </a:rPr>
              <a:t>On request of victim or representative who provided contact information, probation must provide notice of the following, as soon as it becomes known to probation:</a:t>
            </a:r>
          </a:p>
          <a:p>
            <a:pPr marL="800100" lvl="1">
              <a:spcBef>
                <a:spcPts val="0"/>
              </a:spcBef>
              <a:buSzPts val="2000"/>
            </a:pPr>
            <a:r>
              <a:rPr lang="en-US" dirty="0">
                <a:solidFill>
                  <a:srgbClr val="000000"/>
                </a:solidFill>
              </a:rPr>
              <a:t>Any proposed modification of probation that impacts restitution, detention status, or victim safety</a:t>
            </a:r>
          </a:p>
          <a:p>
            <a:pPr marL="800100" lvl="1">
              <a:spcBef>
                <a:spcPts val="0"/>
              </a:spcBef>
              <a:buSzPts val="2000"/>
            </a:pPr>
            <a:r>
              <a:rPr lang="en-US" dirty="0">
                <a:solidFill>
                  <a:srgbClr val="000000"/>
                </a:solidFill>
              </a:rPr>
              <a:t>Victim’s right to be heard at any probation hearing</a:t>
            </a:r>
          </a:p>
          <a:p>
            <a:pPr marL="800100" lvl="1">
              <a:spcBef>
                <a:spcPts val="0"/>
              </a:spcBef>
              <a:buSzPts val="2000"/>
            </a:pPr>
            <a:r>
              <a:rPr lang="en-US" dirty="0">
                <a:solidFill>
                  <a:srgbClr val="000000"/>
                </a:solidFill>
              </a:rPr>
              <a:t>The violation that led to any revocation hearing</a:t>
            </a:r>
          </a:p>
          <a:p>
            <a:pPr marL="800100" lvl="1">
              <a:spcBef>
                <a:spcPts val="0"/>
              </a:spcBef>
              <a:buSzPts val="2000"/>
            </a:pPr>
            <a:r>
              <a:rPr lang="en-US" dirty="0">
                <a:solidFill>
                  <a:srgbClr val="000000"/>
                </a:solidFill>
              </a:rPr>
              <a:t>Following a risk assessment, any probation terms, including restricted locations, and other conditions impacting victim safety</a:t>
            </a:r>
          </a:p>
        </p:txBody>
      </p:sp>
      <p:cxnSp>
        <p:nvCxnSpPr>
          <p:cNvPr id="1865" name="Google Shape;1865;p125"/>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pic>
        <p:nvPicPr>
          <p:cNvPr id="1866" name="Google Shape;1866;p125"/>
          <p:cNvPicPr preferRelativeResize="0"/>
          <p:nvPr/>
        </p:nvPicPr>
        <p:blipFill rotWithShape="1">
          <a:blip r:embed="rId3">
            <a:alphaModFix/>
          </a:blip>
          <a:srcRect t="1538" b="-1538"/>
          <a:stretch/>
        </p:blipFill>
        <p:spPr>
          <a:xfrm>
            <a:off x="0" y="6130094"/>
            <a:ext cx="12192000" cy="742950"/>
          </a:xfrm>
          <a:prstGeom prst="rect">
            <a:avLst/>
          </a:prstGeom>
          <a:noFill/>
          <a:ln>
            <a:noFill/>
          </a:ln>
        </p:spPr>
      </p:pic>
      <p:sp>
        <p:nvSpPr>
          <p:cNvPr id="4" name="Slide Number Placeholder 3">
            <a:extLst>
              <a:ext uri="{FF2B5EF4-FFF2-40B4-BE49-F238E27FC236}">
                <a16:creationId xmlns:a16="http://schemas.microsoft.com/office/drawing/2014/main" xmlns="" id="{B939B692-2BD3-E628-3130-A122FEED89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pic>
        <p:nvPicPr>
          <p:cNvPr id="2" name="Google Shape;1713;p111">
            <a:extLst>
              <a:ext uri="{FF2B5EF4-FFF2-40B4-BE49-F238E27FC236}">
                <a16:creationId xmlns:a16="http://schemas.microsoft.com/office/drawing/2014/main" xmlns="" id="{56170551-5E4E-4DB9-AE8D-00BD06097FE6}"/>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pic>
        <p:nvPicPr>
          <p:cNvPr id="3" name="Picture 2">
            <a:extLst>
              <a:ext uri="{FF2B5EF4-FFF2-40B4-BE49-F238E27FC236}">
                <a16:creationId xmlns:a16="http://schemas.microsoft.com/office/drawing/2014/main" xmlns="" id="{CABC6130-7D36-D8A9-CF63-535AB4155DED}"/>
              </a:ext>
            </a:extLst>
          </p:cNvPr>
          <p:cNvPicPr>
            <a:picLocks noChangeAspect="1"/>
          </p:cNvPicPr>
          <p:nvPr/>
        </p:nvPicPr>
        <p:blipFill>
          <a:blip r:embed="rId5"/>
          <a:stretch>
            <a:fillRect/>
          </a:stretch>
        </p:blipFill>
        <p:spPr>
          <a:xfrm>
            <a:off x="191896" y="6124896"/>
            <a:ext cx="1498600" cy="723900"/>
          </a:xfrm>
          <a:prstGeom prst="rect">
            <a:avLst/>
          </a:prstGeom>
        </p:spPr>
      </p:pic>
      <p:pic>
        <p:nvPicPr>
          <p:cNvPr id="5" name="Picture 4">
            <a:extLst>
              <a:ext uri="{FF2B5EF4-FFF2-40B4-BE49-F238E27FC236}">
                <a16:creationId xmlns:a16="http://schemas.microsoft.com/office/drawing/2014/main" xmlns="" id="{5B9C2DA9-7C9C-1A83-746E-7EFDD03C4542}"/>
              </a:ext>
            </a:extLst>
          </p:cNvPr>
          <p:cNvPicPr>
            <a:picLocks noChangeAspect="1"/>
          </p:cNvPicPr>
          <p:nvPr/>
        </p:nvPicPr>
        <p:blipFill>
          <a:blip r:embed="rId6"/>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1597013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122"/>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30" name="Google Shape;1830;p122"/>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22"/>
          <p:cNvSpPr/>
          <p:nvPr/>
        </p:nvSpPr>
        <p:spPr>
          <a:xfrm>
            <a:off x="8129873" y="67329"/>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
        <p:nvSpPr>
          <p:cNvPr id="1832" name="Google Shape;1832;p122"/>
          <p:cNvSpPr txBox="1">
            <a:spLocks noGrp="1"/>
          </p:cNvSpPr>
          <p:nvPr>
            <p:ph type="title"/>
          </p:nvPr>
        </p:nvSpPr>
        <p:spPr>
          <a:xfrm>
            <a:off x="8321940" y="1240076"/>
            <a:ext cx="3020377"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Right to be Present and Heard: Sealing and Expungement of Records</a:t>
            </a:r>
            <a:endParaRPr dirty="0"/>
          </a:p>
        </p:txBody>
      </p:sp>
      <p:sp>
        <p:nvSpPr>
          <p:cNvPr id="1833" name="Google Shape;1833;p122"/>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fontScale="92500"/>
          </a:bodyPr>
          <a:lstStyle/>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A court must notify the prosecutor 60 days before** any hearing to seal or expunge records.</a:t>
            </a:r>
          </a:p>
          <a:p>
            <a:pPr marL="285750" indent="-285750">
              <a:spcBef>
                <a:spcPts val="0"/>
              </a:spcBef>
            </a:pPr>
            <a:r>
              <a:rPr lang="en-US" sz="1800" dirty="0">
                <a:latin typeface="Century Gothic" panose="020B0502020202020204" pitchFamily="34" charset="0"/>
                <a:ea typeface="Calibri" panose="020F0502020204030204" pitchFamily="34" charset="0"/>
                <a:cs typeface="Times New Roman (Body CS)"/>
              </a:rPr>
              <a:t>The p</a:t>
            </a:r>
            <a:r>
              <a:rPr lang="en-US" sz="1800" dirty="0">
                <a:effectLst/>
                <a:latin typeface="Century Gothic" panose="020B0502020202020204" pitchFamily="34" charset="0"/>
                <a:ea typeface="Calibri" panose="020F0502020204030204" pitchFamily="34" charset="0"/>
                <a:cs typeface="Times New Roman (Body CS)"/>
              </a:rPr>
              <a:t>rosecutor shall provide timely notice to victim and representative if the victim requested notice and kept their contact information updated.</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The court must allow the victim, representative, and victim counsel to attend and make a statement orally, in writing, or both. </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Defendant may review written statement. </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Court shall give APA/DYS a copy.</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 Court shall consider victim statement.</a:t>
            </a:r>
          </a:p>
          <a:p>
            <a:pPr marL="285750" indent="-285750">
              <a:spcBef>
                <a:spcPts val="0"/>
              </a:spcBef>
            </a:pPr>
            <a:r>
              <a:rPr lang="en-US" sz="1800" dirty="0">
                <a:effectLst/>
                <a:latin typeface="Century Gothic" panose="020B0502020202020204" pitchFamily="34" charset="0"/>
                <a:ea typeface="Calibri" panose="020F0502020204030204" pitchFamily="34" charset="0"/>
                <a:cs typeface="Times New Roman (Body CS)"/>
              </a:rPr>
              <a:t> Upon decision, court shall promptly notify prosecutor and prosecutor shall promptly notify victim and representative.</a:t>
            </a:r>
          </a:p>
          <a:p>
            <a:pPr marL="285750" indent="-285750">
              <a:spcBef>
                <a:spcPts val="0"/>
              </a:spcBef>
            </a:pPr>
            <a:r>
              <a:rPr lang="en-US" sz="1800" dirty="0">
                <a:latin typeface="Century Gothic" panose="020B0502020202020204" pitchFamily="34" charset="0"/>
                <a:ea typeface="Calibri" panose="020F0502020204030204" pitchFamily="34" charset="0"/>
                <a:cs typeface="Times New Roman (Body CS)"/>
              </a:rPr>
              <a:t>**Notice is 30 days before hearing for juvenile cases</a:t>
            </a:r>
            <a:endParaRPr lang="en-US" sz="1800" dirty="0">
              <a:effectLst/>
              <a:latin typeface="Century Gothic" panose="020B0502020202020204" pitchFamily="34" charset="0"/>
              <a:ea typeface="Calibri" panose="020F0502020204030204" pitchFamily="34" charset="0"/>
              <a:cs typeface="Times New Roman (Body CS)"/>
            </a:endParaRPr>
          </a:p>
        </p:txBody>
      </p:sp>
      <p:pic>
        <p:nvPicPr>
          <p:cNvPr id="1834" name="Google Shape;1834;p122"/>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A6AC6A12-D278-9D6E-AC4D-D83358B2F9CB}"/>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62</a:t>
            </a:fld>
            <a:endParaRPr lang="en-US" dirty="0"/>
          </a:p>
        </p:txBody>
      </p:sp>
      <p:pic>
        <p:nvPicPr>
          <p:cNvPr id="2" name="Picture 1">
            <a:extLst>
              <a:ext uri="{FF2B5EF4-FFF2-40B4-BE49-F238E27FC236}">
                <a16:creationId xmlns:a16="http://schemas.microsoft.com/office/drawing/2014/main" xmlns="" id="{1BCEA62C-EF64-7EA6-CBB4-4D4DEDF084A6}"/>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71E0FB51-22F3-BA86-095D-616C6BF8F855}"/>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547837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F8F8F8"/>
            </a:gs>
          </a:gsLst>
          <a:path path="circle">
            <a:fillToRect l="50000" t="50000" r="50000" b="50000"/>
          </a:path>
          <a:tileRect/>
        </a:gradFill>
        <a:effectLst/>
      </p:bgPr>
    </p:bg>
    <p:spTree>
      <p:nvGrpSpPr>
        <p:cNvPr id="1" name="Shape 2188"/>
        <p:cNvGrpSpPr/>
        <p:nvPr/>
      </p:nvGrpSpPr>
      <p:grpSpPr>
        <a:xfrm>
          <a:off x="0" y="0"/>
          <a:ext cx="0" cy="0"/>
          <a:chOff x="0" y="0"/>
          <a:chExt cx="0" cy="0"/>
        </a:xfrm>
      </p:grpSpPr>
      <p:pic>
        <p:nvPicPr>
          <p:cNvPr id="2189" name="Google Shape;2189;p147"/>
          <p:cNvPicPr preferRelativeResize="0"/>
          <p:nvPr/>
        </p:nvPicPr>
        <p:blipFill rotWithShape="1">
          <a:blip r:embed="rId3">
            <a:alphaModFix/>
          </a:blip>
          <a:srcRect t="14560" r="9090" b="8828"/>
          <a:stretch/>
        </p:blipFill>
        <p:spPr>
          <a:xfrm>
            <a:off x="0" y="134930"/>
            <a:ext cx="12191695" cy="6857990"/>
          </a:xfrm>
          <a:prstGeom prst="rect">
            <a:avLst/>
          </a:prstGeom>
          <a:noFill/>
          <a:ln>
            <a:noFill/>
          </a:ln>
        </p:spPr>
      </p:pic>
      <p:sp>
        <p:nvSpPr>
          <p:cNvPr id="2190" name="Google Shape;2190;p147"/>
          <p:cNvSpPr/>
          <p:nvPr/>
        </p:nvSpPr>
        <p:spPr>
          <a:xfrm>
            <a:off x="-3177" y="3064931"/>
            <a:ext cx="8293042" cy="2488568"/>
          </a:xfrm>
          <a:prstGeom prst="rect">
            <a:avLst/>
          </a:prstGeom>
          <a:solidFill>
            <a:srgbClr val="000001">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191" name="Google Shape;2191;p147"/>
          <p:cNvSpPr txBox="1">
            <a:spLocks noGrp="1"/>
          </p:cNvSpPr>
          <p:nvPr>
            <p:ph type="ctrTitle"/>
          </p:nvPr>
        </p:nvSpPr>
        <p:spPr>
          <a:xfrm>
            <a:off x="1300526" y="3546341"/>
            <a:ext cx="6829044" cy="1112621"/>
          </a:xfrm>
          <a:prstGeom prst="rect">
            <a:avLst/>
          </a:prstGeom>
          <a:noFill/>
          <a:ln>
            <a:noFill/>
          </a:ln>
        </p:spPr>
        <p:txBody>
          <a:bodyPr spcFirstLastPara="1" wrap="square" lIns="91425" tIns="45700" rIns="91425" bIns="0" anchor="b" anchorCtr="0">
            <a:normAutofit/>
          </a:bodyPr>
          <a:lstStyle/>
          <a:p>
            <a:pPr marL="0" lvl="0" indent="0" algn="r" rtl="0">
              <a:lnSpc>
                <a:spcPct val="90000"/>
              </a:lnSpc>
              <a:spcBef>
                <a:spcPts val="0"/>
              </a:spcBef>
              <a:spcAft>
                <a:spcPts val="0"/>
              </a:spcAft>
              <a:buClr>
                <a:srgbClr val="FFFFFE"/>
              </a:buClr>
              <a:buSzPts val="4400"/>
              <a:buFont typeface="Century Gothic"/>
              <a:buNone/>
            </a:pPr>
            <a:r>
              <a:rPr lang="en-US" sz="4400">
                <a:solidFill>
                  <a:srgbClr val="FFFFFE"/>
                </a:solidFill>
              </a:rPr>
              <a:t>THANK YOU!</a:t>
            </a:r>
            <a:endParaRPr/>
          </a:p>
        </p:txBody>
      </p:sp>
      <p:sp>
        <p:nvSpPr>
          <p:cNvPr id="2192" name="Google Shape;2192;p147"/>
          <p:cNvSpPr txBox="1">
            <a:spLocks noGrp="1"/>
          </p:cNvSpPr>
          <p:nvPr>
            <p:ph type="subTitle" idx="1"/>
          </p:nvPr>
        </p:nvSpPr>
        <p:spPr>
          <a:xfrm>
            <a:off x="1300525" y="4669144"/>
            <a:ext cx="6829043" cy="716529"/>
          </a:xfrm>
          <a:prstGeom prst="rect">
            <a:avLst/>
          </a:prstGeom>
          <a:noFill/>
          <a:ln>
            <a:noFill/>
          </a:ln>
        </p:spPr>
        <p:txBody>
          <a:bodyPr spcFirstLastPara="1" wrap="square" lIns="91425" tIns="91425" rIns="91425" bIns="91425" anchor="t" anchorCtr="0">
            <a:normAutofit/>
          </a:bodyPr>
          <a:lstStyle/>
          <a:p>
            <a:pPr marL="0" lvl="0" indent="0" algn="r" rtl="0">
              <a:lnSpc>
                <a:spcPct val="120000"/>
              </a:lnSpc>
              <a:spcBef>
                <a:spcPts val="0"/>
              </a:spcBef>
              <a:spcAft>
                <a:spcPts val="0"/>
              </a:spcAft>
              <a:buSzPts val="1600"/>
              <a:buNone/>
            </a:pPr>
            <a:r>
              <a:rPr lang="en-US" sz="1600">
                <a:solidFill>
                  <a:srgbClr val="FFFFFE"/>
                </a:solidFill>
              </a:rPr>
              <a:t>It’s not goodbye, but just see you later!</a:t>
            </a:r>
            <a:endParaRPr/>
          </a:p>
        </p:txBody>
      </p:sp>
      <p:pic>
        <p:nvPicPr>
          <p:cNvPr id="2193" name="Google Shape;2193;p147"/>
          <p:cNvPicPr preferRelativeResize="0"/>
          <p:nvPr/>
        </p:nvPicPr>
        <p:blipFill rotWithShape="1">
          <a:blip r:embed="rId4">
            <a:alphaModFix/>
          </a:blip>
          <a:srcRect l="-116" t="474" r="40446" b="36564"/>
          <a:stretch/>
        </p:blipFill>
        <p:spPr>
          <a:xfrm>
            <a:off x="1326432" y="3227912"/>
            <a:ext cx="6803136" cy="155448"/>
          </a:xfrm>
          <a:prstGeom prst="rect">
            <a:avLst/>
          </a:prstGeom>
          <a:noFill/>
          <a:ln>
            <a:noFill/>
          </a:ln>
        </p:spPr>
      </p:pic>
      <p:sp>
        <p:nvSpPr>
          <p:cNvPr id="4" name="Slide Number Placeholder 3">
            <a:extLst>
              <a:ext uri="{FF2B5EF4-FFF2-40B4-BE49-F238E27FC236}">
                <a16:creationId xmlns:a16="http://schemas.microsoft.com/office/drawing/2014/main" xmlns="" id="{66CF3742-9AFE-47EA-5C7E-92DF555D26AD}"/>
              </a:ext>
            </a:extLst>
          </p:cNvPr>
          <p:cNvSpPr>
            <a:spLocks noGrp="1"/>
          </p:cNvSpPr>
          <p:nvPr>
            <p:ph type="sldNum" idx="12"/>
          </p:nvPr>
        </p:nvSpPr>
        <p:spPr>
          <a:xfrm>
            <a:off x="6311397" y="6471281"/>
            <a:ext cx="811019" cy="503578"/>
          </a:xfrm>
          <a:solidFill>
            <a:schemeClr val="tx1"/>
          </a:solidFill>
        </p:spPr>
        <p:txBody>
          <a:bodyPr/>
          <a:lstStyle/>
          <a:p>
            <a:pPr marL="0" lvl="0" indent="0" algn="r" rtl="0">
              <a:spcBef>
                <a:spcPts val="0"/>
              </a:spcBef>
              <a:spcAft>
                <a:spcPts val="0"/>
              </a:spcAft>
              <a:buNone/>
            </a:pPr>
            <a:fld id="{00000000-1234-1234-1234-123412341234}" type="slidenum">
              <a:rPr lang="en-US" smtClean="0"/>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91"/>
                                        </p:tgtEl>
                                        <p:attrNameLst>
                                          <p:attrName>style.visibility</p:attrName>
                                        </p:attrNameLst>
                                      </p:cBhvr>
                                      <p:to>
                                        <p:strVal val="visible"/>
                                      </p:to>
                                    </p:set>
                                    <p:animEffect transition="in" filter="fade">
                                      <p:cBhvr>
                                        <p:cTn id="7" dur="400"/>
                                        <p:tgtEl>
                                          <p:spTgt spid="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5"/>
          <p:cNvSpPr txBox="1">
            <a:spLocks noGrp="1"/>
          </p:cNvSpPr>
          <p:nvPr>
            <p:ph type="title"/>
          </p:nvPr>
        </p:nvSpPr>
        <p:spPr>
          <a:xfrm>
            <a:off x="1546222" y="1584552"/>
            <a:ext cx="9099255" cy="2537251"/>
          </a:xfrm>
          <a:prstGeom prst="rect">
            <a:avLst/>
          </a:prstGeom>
          <a:noFill/>
          <a:ln>
            <a:noFill/>
          </a:ln>
        </p:spPr>
        <p:txBody>
          <a:bodyPr spcFirstLastPara="1" wrap="square" lIns="91425" tIns="45700" rIns="91425" bIns="0" anchor="ctr" anchorCtr="0">
            <a:normAutofit fontScale="90000"/>
          </a:bodyPr>
          <a:lstStyle/>
          <a:p>
            <a:pPr marL="0" lvl="0" indent="0" algn="ctr" rtl="0">
              <a:lnSpc>
                <a:spcPct val="90000"/>
              </a:lnSpc>
              <a:spcBef>
                <a:spcPts val="0"/>
              </a:spcBef>
              <a:spcAft>
                <a:spcPts val="0"/>
              </a:spcAft>
              <a:buClr>
                <a:srgbClr val="454545"/>
              </a:buClr>
              <a:buSzPts val="6800"/>
              <a:buFont typeface="Century Gothic"/>
              <a:buNone/>
            </a:pPr>
            <a:r>
              <a:rPr lang="en-US" sz="6800" dirty="0">
                <a:solidFill>
                  <a:srgbClr val="454545"/>
                </a:solidFill>
              </a:rPr>
              <a:t>Rights Applicable Throughout the Process</a:t>
            </a:r>
            <a:endParaRPr dirty="0"/>
          </a:p>
        </p:txBody>
      </p:sp>
      <p:sp>
        <p:nvSpPr>
          <p:cNvPr id="479" name="Google Shape;479;p25"/>
          <p:cNvSpPr txBox="1">
            <a:spLocks noGrp="1"/>
          </p:cNvSpPr>
          <p:nvPr>
            <p:ph type="body" idx="1"/>
          </p:nvPr>
        </p:nvSpPr>
        <p:spPr>
          <a:xfrm>
            <a:off x="1535372" y="4133234"/>
            <a:ext cx="9120954" cy="744373"/>
          </a:xfrm>
          <a:prstGeom prst="rect">
            <a:avLst/>
          </a:prstGeom>
          <a:noFill/>
          <a:ln>
            <a:noFill/>
          </a:ln>
        </p:spPr>
        <p:txBody>
          <a:bodyPr spcFirstLastPara="1" wrap="square" lIns="91425" tIns="91425" rIns="91425" bIns="91425" anchor="t" anchorCtr="0">
            <a:normAutofit fontScale="92500"/>
          </a:bodyPr>
          <a:lstStyle/>
          <a:p>
            <a:pPr marL="0" lvl="0" indent="0" algn="ctr" rtl="0">
              <a:lnSpc>
                <a:spcPct val="120000"/>
              </a:lnSpc>
              <a:spcBef>
                <a:spcPts val="0"/>
              </a:spcBef>
              <a:spcAft>
                <a:spcPts val="0"/>
              </a:spcAft>
              <a:buSzPts val="1800"/>
              <a:buNone/>
            </a:pPr>
            <a:r>
              <a:rPr lang="en-US" dirty="0"/>
              <a:t>Rights with application throughout the criminal justice process </a:t>
            </a:r>
            <a:r>
              <a:rPr lang="en-US" i="1" dirty="0"/>
              <a:t>and beyond</a:t>
            </a:r>
            <a:endParaRPr i="1" dirty="0"/>
          </a:p>
        </p:txBody>
      </p:sp>
      <p:pic>
        <p:nvPicPr>
          <p:cNvPr id="480" name="Google Shape;480;p25"/>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4D06E6F4-970C-4FF0-BF4E-1470416D3B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2" name="Picture 1">
            <a:extLst>
              <a:ext uri="{FF2B5EF4-FFF2-40B4-BE49-F238E27FC236}">
                <a16:creationId xmlns:a16="http://schemas.microsoft.com/office/drawing/2014/main" xmlns="" id="{5E9EF0CA-0C08-D01C-525C-80A8B4391F83}"/>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D795D2E1-0B85-FD1D-4744-15BA097D16EF}"/>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05959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AA424-6775-1A18-BEBD-864106244115}"/>
              </a:ext>
            </a:extLst>
          </p:cNvPr>
          <p:cNvSpPr>
            <a:spLocks noGrp="1"/>
          </p:cNvSpPr>
          <p:nvPr>
            <p:ph type="ctrTitle"/>
          </p:nvPr>
        </p:nvSpPr>
        <p:spPr>
          <a:xfrm>
            <a:off x="1128403" y="945913"/>
            <a:ext cx="8637073" cy="2618554"/>
          </a:xfrm>
        </p:spPr>
        <p:txBody>
          <a:bodyPr wrap="square" anchor="b">
            <a:normAutofit/>
          </a:bodyPr>
          <a:lstStyle/>
          <a:p>
            <a:r>
              <a:rPr lang="en-US" sz="6100" dirty="0"/>
              <a:t>Wait, what does “and beyond” mean?</a:t>
            </a:r>
          </a:p>
        </p:txBody>
      </p:sp>
      <p:sp>
        <p:nvSpPr>
          <p:cNvPr id="8" name="Subtitle 2">
            <a:extLst>
              <a:ext uri="{FF2B5EF4-FFF2-40B4-BE49-F238E27FC236}">
                <a16:creationId xmlns:a16="http://schemas.microsoft.com/office/drawing/2014/main" xmlns="" id="{AD5DBEFA-15BF-F64A-94C0-D10A6E4204D9}"/>
              </a:ext>
            </a:extLst>
          </p:cNvPr>
          <p:cNvSpPr>
            <a:spLocks noGrp="1"/>
          </p:cNvSpPr>
          <p:nvPr>
            <p:ph type="subTitle" idx="1"/>
          </p:nvPr>
        </p:nvSpPr>
        <p:spPr>
          <a:xfrm>
            <a:off x="1128404" y="3564467"/>
            <a:ext cx="8637072" cy="1071095"/>
          </a:xfrm>
        </p:spPr>
        <p:txBody>
          <a:bodyPr/>
          <a:lstStyle/>
          <a:p>
            <a:endParaRPr lang="en-US"/>
          </a:p>
        </p:txBody>
      </p:sp>
      <p:sp>
        <p:nvSpPr>
          <p:cNvPr id="3" name="Slide Number Placeholder 2">
            <a:extLst>
              <a:ext uri="{FF2B5EF4-FFF2-40B4-BE49-F238E27FC236}">
                <a16:creationId xmlns:a16="http://schemas.microsoft.com/office/drawing/2014/main" xmlns="" id="{0F7D6E91-5B13-D171-DFDF-C9562506414F}"/>
              </a:ext>
            </a:extLst>
          </p:cNvPr>
          <p:cNvSpPr>
            <a:spLocks noGrp="1"/>
          </p:cNvSpPr>
          <p:nvPr>
            <p:ph type="sldNum" idx="12"/>
          </p:nvPr>
        </p:nvSpPr>
        <p:spPr>
          <a:xfrm>
            <a:off x="9924392" y="134930"/>
            <a:ext cx="811019" cy="503578"/>
          </a:xfrm>
        </p:spPr>
        <p:txBody>
          <a:bodyPr wrap="square" anchor="t">
            <a:normAutofit/>
          </a:bodyPr>
          <a:lstStyle/>
          <a:p>
            <a:pPr marL="0" lvl="0" indent="0" rtl="0">
              <a:lnSpc>
                <a:spcPct val="90000"/>
              </a:lnSpc>
              <a:spcBef>
                <a:spcPts val="0"/>
              </a:spcBef>
              <a:spcAft>
                <a:spcPts val="600"/>
              </a:spcAft>
              <a:buNone/>
            </a:pPr>
            <a:fld id="{00000000-1234-1234-1234-123412341234}" type="slidenum">
              <a:rPr lang="en-US" sz="2400" smtClean="0"/>
              <a:pPr marL="0" lvl="0" indent="0" rtl="0">
                <a:lnSpc>
                  <a:spcPct val="90000"/>
                </a:lnSpc>
                <a:spcBef>
                  <a:spcPts val="0"/>
                </a:spcBef>
                <a:spcAft>
                  <a:spcPts val="600"/>
                </a:spcAft>
                <a:buNone/>
              </a:pPr>
              <a:t>8</a:t>
            </a:fld>
            <a:endParaRPr lang="en-US" sz="2400"/>
          </a:p>
        </p:txBody>
      </p:sp>
      <p:pic>
        <p:nvPicPr>
          <p:cNvPr id="4" name="Picture 3">
            <a:extLst>
              <a:ext uri="{FF2B5EF4-FFF2-40B4-BE49-F238E27FC236}">
                <a16:creationId xmlns:a16="http://schemas.microsoft.com/office/drawing/2014/main" xmlns="" id="{5F34509E-BE5A-8D4C-3455-DAE01C0B15FA}"/>
              </a:ext>
            </a:extLst>
          </p:cNvPr>
          <p:cNvPicPr>
            <a:picLocks noChangeAspect="1"/>
          </p:cNvPicPr>
          <p:nvPr/>
        </p:nvPicPr>
        <p:blipFill>
          <a:blip r:embed="rId2"/>
          <a:stretch>
            <a:fillRect/>
          </a:stretch>
        </p:blipFill>
        <p:spPr>
          <a:xfrm>
            <a:off x="191896" y="6124896"/>
            <a:ext cx="1498600" cy="723900"/>
          </a:xfrm>
          <a:prstGeom prst="rect">
            <a:avLst/>
          </a:prstGeom>
        </p:spPr>
      </p:pic>
      <p:pic>
        <p:nvPicPr>
          <p:cNvPr id="5" name="Picture 4">
            <a:extLst>
              <a:ext uri="{FF2B5EF4-FFF2-40B4-BE49-F238E27FC236}">
                <a16:creationId xmlns:a16="http://schemas.microsoft.com/office/drawing/2014/main" xmlns="" id="{150E43D1-EAC1-5740-328A-DA656F1154CC}"/>
              </a:ext>
            </a:extLst>
          </p:cNvPr>
          <p:cNvPicPr>
            <a:picLocks noChangeAspect="1"/>
          </p:cNvPicPr>
          <p:nvPr/>
        </p:nvPicPr>
        <p:blipFill>
          <a:blip r:embed="rId3"/>
          <a:stretch>
            <a:fillRect/>
          </a:stretch>
        </p:blipFill>
        <p:spPr>
          <a:xfrm>
            <a:off x="4109775" y="6088755"/>
            <a:ext cx="2914023" cy="796181"/>
          </a:xfrm>
          <a:prstGeom prst="rect">
            <a:avLst/>
          </a:prstGeom>
        </p:spPr>
      </p:pic>
      <p:pic>
        <p:nvPicPr>
          <p:cNvPr id="6" name="Google Shape;480;p25">
            <a:extLst>
              <a:ext uri="{FF2B5EF4-FFF2-40B4-BE49-F238E27FC236}">
                <a16:creationId xmlns:a16="http://schemas.microsoft.com/office/drawing/2014/main" xmlns="" id="{5830C12F-4CBD-2F2A-B3EB-3F2EAAB60C81}"/>
              </a:ext>
            </a:extLst>
          </p:cNvPr>
          <p:cNvPicPr preferRelativeResize="0"/>
          <p:nvPr/>
        </p:nvPicPr>
        <p:blipFill rotWithShape="1">
          <a:blip r:embed="rId4">
            <a:alphaModFix/>
          </a:blip>
          <a:srcRect/>
          <a:stretch/>
        </p:blipFill>
        <p:spPr>
          <a:xfrm>
            <a:off x="9066029" y="6183021"/>
            <a:ext cx="3020377" cy="607650"/>
          </a:xfrm>
          <a:prstGeom prst="rect">
            <a:avLst/>
          </a:prstGeom>
          <a:noFill/>
          <a:ln>
            <a:noFill/>
          </a:ln>
        </p:spPr>
      </p:pic>
    </p:spTree>
    <p:extLst>
      <p:ext uri="{BB962C8B-B14F-4D97-AF65-F5344CB8AC3E}">
        <p14:creationId xmlns:p14="http://schemas.microsoft.com/office/powerpoint/2010/main" val="19390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2" y="0"/>
            <a:ext cx="12191695" cy="6858000"/>
          </a:xfrm>
          <a:prstGeom prst="rect">
            <a:avLst/>
          </a:prstGeom>
          <a:gradFill>
            <a:gsLst>
              <a:gs pos="0">
                <a:schemeClr val="lt1"/>
              </a:gs>
              <a:gs pos="100000">
                <a:srgbClr val="F8F8F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9" name="Google Shape;399;p19"/>
          <p:cNvSpPr/>
          <p:nvPr/>
        </p:nvSpPr>
        <p:spPr>
          <a:xfrm>
            <a:off x="0" y="468768"/>
            <a:ext cx="12192000" cy="6389231"/>
          </a:xfrm>
          <a:prstGeom prst="rect">
            <a:avLst/>
          </a:prstGeom>
          <a:gradFill>
            <a:gsLst>
              <a:gs pos="0">
                <a:srgbClr val="DCDCE0">
                  <a:alpha val="0"/>
                </a:srgbClr>
              </a:gs>
              <a:gs pos="100000">
                <a:srgbClr val="DDDDE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9"/>
          <p:cNvSpPr/>
          <p:nvPr/>
        </p:nvSpPr>
        <p:spPr>
          <a:xfrm>
            <a:off x="8129873" y="-2"/>
            <a:ext cx="4062127"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1" name="Google Shape;401;p19"/>
          <p:cNvSpPr txBox="1">
            <a:spLocks noGrp="1"/>
          </p:cNvSpPr>
          <p:nvPr>
            <p:ph type="title"/>
          </p:nvPr>
        </p:nvSpPr>
        <p:spPr>
          <a:xfrm>
            <a:off x="8614504" y="1240076"/>
            <a:ext cx="2727813" cy="45845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3200"/>
              <a:buFont typeface="Century Gothic"/>
              <a:buNone/>
            </a:pPr>
            <a:r>
              <a:rPr lang="en-US" dirty="0">
                <a:solidFill>
                  <a:srgbClr val="FFFFFF"/>
                </a:solidFill>
              </a:rPr>
              <a:t>Ohio Constitution, Article I, Section 10a(B)</a:t>
            </a:r>
            <a:endParaRPr dirty="0"/>
          </a:p>
        </p:txBody>
      </p:sp>
      <p:sp>
        <p:nvSpPr>
          <p:cNvPr id="402" name="Google Shape;402;p19"/>
          <p:cNvSpPr txBox="1">
            <a:spLocks noGrp="1"/>
          </p:cNvSpPr>
          <p:nvPr>
            <p:ph type="body" idx="1"/>
          </p:nvPr>
        </p:nvSpPr>
        <p:spPr>
          <a:xfrm>
            <a:off x="1451579" y="1240077"/>
            <a:ext cx="6034827" cy="491646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1800"/>
              <a:buNone/>
            </a:pPr>
            <a:r>
              <a:rPr lang="en-US" sz="1800" b="1" dirty="0"/>
              <a:t>The victim</a:t>
            </a:r>
            <a:r>
              <a:rPr lang="en-US" sz="1800" dirty="0"/>
              <a:t>, the attorney for the government upon request of the victim, </a:t>
            </a:r>
            <a:r>
              <a:rPr lang="en-US" sz="1800" b="1" dirty="0"/>
              <a:t>or the victim's other lawful representative</a:t>
            </a:r>
            <a:r>
              <a:rPr lang="en-US" sz="1800" dirty="0"/>
              <a:t>, </a:t>
            </a:r>
            <a:r>
              <a:rPr lang="en-US" sz="1800" b="1" dirty="0"/>
              <a:t>in any proceeding involving the criminal offense or delinquent act against the victim or in which the victim's rights are implicated</a:t>
            </a:r>
            <a:r>
              <a:rPr lang="en-US" sz="1800" dirty="0"/>
              <a:t>, may assert the rights enumerated in this section and any other right afforded to the victim by law. If the relief sought is denied, the victim or the victim's lawful representative may petition the court of appeals for the applicable district, which shall promptly consider and decide the petition. </a:t>
            </a:r>
            <a:endParaRPr sz="1800" dirty="0"/>
          </a:p>
        </p:txBody>
      </p:sp>
      <p:pic>
        <p:nvPicPr>
          <p:cNvPr id="403" name="Google Shape;403;p19"/>
          <p:cNvPicPr preferRelativeResize="0"/>
          <p:nvPr/>
        </p:nvPicPr>
        <p:blipFill rotWithShape="1">
          <a:blip r:embed="rId3">
            <a:alphaModFix/>
          </a:blip>
          <a:srcRect/>
          <a:stretch/>
        </p:blipFill>
        <p:spPr>
          <a:xfrm>
            <a:off x="9066029" y="6183021"/>
            <a:ext cx="3020377" cy="607650"/>
          </a:xfrm>
          <a:prstGeom prst="rect">
            <a:avLst/>
          </a:prstGeom>
          <a:noFill/>
          <a:ln>
            <a:noFill/>
          </a:ln>
        </p:spPr>
      </p:pic>
      <p:sp>
        <p:nvSpPr>
          <p:cNvPr id="4" name="Slide Number Placeholder 3">
            <a:extLst>
              <a:ext uri="{FF2B5EF4-FFF2-40B4-BE49-F238E27FC236}">
                <a16:creationId xmlns:a16="http://schemas.microsoft.com/office/drawing/2014/main" xmlns="" id="{5E89E77B-F452-137F-DC0B-F26E8F8EBBCF}"/>
              </a:ext>
            </a:extLst>
          </p:cNvPr>
          <p:cNvSpPr>
            <a:spLocks noGrp="1"/>
          </p:cNvSpPr>
          <p:nvPr>
            <p:ph type="sldNum" idx="12"/>
          </p:nvPr>
        </p:nvSpPr>
        <p:spPr>
          <a:solidFill>
            <a:schemeClr val="bg1"/>
          </a:solidFill>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2" name="Picture 1">
            <a:extLst>
              <a:ext uri="{FF2B5EF4-FFF2-40B4-BE49-F238E27FC236}">
                <a16:creationId xmlns:a16="http://schemas.microsoft.com/office/drawing/2014/main" xmlns="" id="{FE53845C-7960-B1D1-FE7C-A2B6A611776F}"/>
              </a:ext>
            </a:extLst>
          </p:cNvPr>
          <p:cNvPicPr>
            <a:picLocks noChangeAspect="1"/>
          </p:cNvPicPr>
          <p:nvPr/>
        </p:nvPicPr>
        <p:blipFill>
          <a:blip r:embed="rId4"/>
          <a:stretch>
            <a:fillRect/>
          </a:stretch>
        </p:blipFill>
        <p:spPr>
          <a:xfrm>
            <a:off x="191896" y="6124896"/>
            <a:ext cx="1498600" cy="723900"/>
          </a:xfrm>
          <a:prstGeom prst="rect">
            <a:avLst/>
          </a:prstGeom>
        </p:spPr>
      </p:pic>
      <p:pic>
        <p:nvPicPr>
          <p:cNvPr id="3" name="Picture 2">
            <a:extLst>
              <a:ext uri="{FF2B5EF4-FFF2-40B4-BE49-F238E27FC236}">
                <a16:creationId xmlns:a16="http://schemas.microsoft.com/office/drawing/2014/main" xmlns="" id="{9FBAC496-5A0E-7FB9-37E5-0CB963B30009}"/>
              </a:ext>
            </a:extLst>
          </p:cNvPr>
          <p:cNvPicPr>
            <a:picLocks noChangeAspect="1"/>
          </p:cNvPicPr>
          <p:nvPr/>
        </p:nvPicPr>
        <p:blipFill>
          <a:blip r:embed="rId5"/>
          <a:stretch>
            <a:fillRect/>
          </a:stretch>
        </p:blipFill>
        <p:spPr>
          <a:xfrm>
            <a:off x="4109775" y="6088755"/>
            <a:ext cx="2914023" cy="796181"/>
          </a:xfrm>
          <a:prstGeom prst="rect">
            <a:avLst/>
          </a:prstGeom>
        </p:spPr>
      </p:pic>
    </p:spTree>
    <p:extLst>
      <p:ext uri="{BB962C8B-B14F-4D97-AF65-F5344CB8AC3E}">
        <p14:creationId xmlns:p14="http://schemas.microsoft.com/office/powerpoint/2010/main" val="3003690288"/>
      </p:ext>
    </p:extLst>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rgbClr val="000000"/>
      </a:dk1>
      <a:lt1>
        <a:srgbClr val="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21877</TotalTime>
  <Words>3014</Words>
  <Application>Microsoft Office PowerPoint</Application>
  <PresentationFormat>Widescreen</PresentationFormat>
  <Paragraphs>310</Paragraphs>
  <Slides>63</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Arial</vt:lpstr>
      <vt:lpstr>Times New Roman (Body CS)</vt:lpstr>
      <vt:lpstr>Century Gothic</vt:lpstr>
      <vt:lpstr>Calibri</vt:lpstr>
      <vt:lpstr>Times New Roman</vt:lpstr>
      <vt:lpstr>Gallery</vt:lpstr>
      <vt:lpstr>Gallery</vt:lpstr>
      <vt:lpstr>Crime Victims’ Rights in Ohio Post Marsy’s Law</vt:lpstr>
      <vt:lpstr>Who is a victim?</vt:lpstr>
      <vt:lpstr>Ohio Constitution, Article I, Section 10a(D)</vt:lpstr>
      <vt:lpstr>Who is “directly and proximately harmed”?</vt:lpstr>
      <vt:lpstr>RC 2930.044</vt:lpstr>
      <vt:lpstr>What are a victim’s rights?</vt:lpstr>
      <vt:lpstr>Rights Applicable Throughout the Process</vt:lpstr>
      <vt:lpstr>Wait, what does “and beyond” mean?</vt:lpstr>
      <vt:lpstr>Ohio Constitution, Article I, Section 10a(B)</vt:lpstr>
      <vt:lpstr>Case Law Spotlight</vt:lpstr>
      <vt:lpstr>Case Law Spotlight</vt:lpstr>
      <vt:lpstr>Ohio Constitution, Article I, Section 10a(A)(1)</vt:lpstr>
      <vt:lpstr>Right to Privacy: RC 2930.07</vt:lpstr>
      <vt:lpstr>Right to Protection: Ohio Constitution, Article I, Section 10a(A)(4)</vt:lpstr>
      <vt:lpstr>Case Law Spotlight</vt:lpstr>
      <vt:lpstr>Right to Effective Communication: RC 2930.041</vt:lpstr>
      <vt:lpstr>Right to Effective Communication: RC 2930.041</vt:lpstr>
      <vt:lpstr>Right to Effective Communication: RC 2930.041</vt:lpstr>
      <vt:lpstr>The Victims’ Rights Request Form</vt:lpstr>
      <vt:lpstr>PowerPoint Presentation</vt:lpstr>
      <vt:lpstr>PowerPoint Presentation</vt:lpstr>
      <vt:lpstr>Right to Notice: Ohio Constitution, Article I, Section 10a(A)(2)</vt:lpstr>
      <vt:lpstr>Right to Notice: RC 2930.06</vt:lpstr>
      <vt:lpstr>Methods of Notice: RC 2930.06 &amp; 2930.16</vt:lpstr>
      <vt:lpstr>Case Law Spotlight</vt:lpstr>
      <vt:lpstr>Right to be Present: Ohio Constitution, Article I, Section 10a(A)(2)</vt:lpstr>
      <vt:lpstr>Right to be Present and Heard: RC 2930.09</vt:lpstr>
      <vt:lpstr>Right to be Present and Heard: RC 2930.09</vt:lpstr>
      <vt:lpstr>Right to be Present and Heard : RC 2930.09</vt:lpstr>
      <vt:lpstr>Right to be Heard: Ohio Constitution, Article I, Section 10a(A)(3)</vt:lpstr>
      <vt:lpstr>Right to Notice: RC 2930.12</vt:lpstr>
      <vt:lpstr>Right to be Heard: Pre-Sentence Investigations</vt:lpstr>
      <vt:lpstr>Right to View PSI: RC 2930.131</vt:lpstr>
      <vt:lpstr>Right to Restitution: Ohio Constitution, Article I, Section 10a(A)(7)</vt:lpstr>
      <vt:lpstr>Right to Restitution: RC 2152.20, RC 2152.203, RC 2929.18, RC 2929.28, RC 2929.281</vt:lpstr>
      <vt:lpstr>Right to Restitution: RC 2152.20, RC 2152.203, RC 2929.18, RC 2929.28, RC 2929.281</vt:lpstr>
      <vt:lpstr>Right to Restitution: Practical Tips</vt:lpstr>
      <vt:lpstr>Case Law Spotlight</vt:lpstr>
      <vt:lpstr>Post-Conviction: Prison</vt:lpstr>
      <vt:lpstr>VRR Form Process Cont’d</vt:lpstr>
      <vt:lpstr>Right to Notice: Ohio Constitution, Article I, Section 10a(A)(5)</vt:lpstr>
      <vt:lpstr>Right to Notice: RC 2930.16</vt:lpstr>
      <vt:lpstr>Victims’ Rights Request Form Process: RC 2930.16</vt:lpstr>
      <vt:lpstr>Right to Notice and to be Heard: RC 2930.16</vt:lpstr>
      <vt:lpstr>Right to Notice: RC 2930.16</vt:lpstr>
      <vt:lpstr>Right to Notice: RC 2930.162</vt:lpstr>
      <vt:lpstr>Right to be Present and Heard: RC 2930.17</vt:lpstr>
      <vt:lpstr>Methods of Notice: RC 2930.06 &amp; 2930.16</vt:lpstr>
      <vt:lpstr>Right to Safety: VINE</vt:lpstr>
      <vt:lpstr>Post-Conviction: Community Control</vt:lpstr>
      <vt:lpstr>Notification to Victim Letters</vt:lpstr>
      <vt:lpstr>PowerPoint Presentation</vt:lpstr>
      <vt:lpstr>PowerPoint Presentation</vt:lpstr>
      <vt:lpstr>Right to Safety: Post-Conviction No-Contact Orders</vt:lpstr>
      <vt:lpstr>Rules of Superintendence</vt:lpstr>
      <vt:lpstr>PowerPoint Presentation</vt:lpstr>
      <vt:lpstr>PowerPoint Presentation</vt:lpstr>
      <vt:lpstr>PowerPoint Presentation</vt:lpstr>
      <vt:lpstr>Right to Safety, Right to be Present and Heard: RC 2930.161</vt:lpstr>
      <vt:lpstr>PowerPoint Presentation</vt:lpstr>
      <vt:lpstr>Right to Safety, Right to be Present and Heard: RC 2930.161</vt:lpstr>
      <vt:lpstr>Right to be Present and Heard: Sealing and Expungement of Records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Victims’ Rights in Ohio Post Marsy’s Law</dc:title>
  <dc:creator>Elizabeth Well</dc:creator>
  <cp:lastModifiedBy>gayle</cp:lastModifiedBy>
  <cp:revision>194</cp:revision>
  <dcterms:created xsi:type="dcterms:W3CDTF">2021-10-13T12:50:04Z</dcterms:created>
  <dcterms:modified xsi:type="dcterms:W3CDTF">2024-10-04T18:10:07Z</dcterms:modified>
</cp:coreProperties>
</file>